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85"/>
  </p:notesMasterIdLst>
  <p:handoutMasterIdLst>
    <p:handoutMasterId r:id="rId86"/>
  </p:handoutMasterIdLst>
  <p:sldIdLst>
    <p:sldId id="319" r:id="rId5"/>
    <p:sldId id="435" r:id="rId6"/>
    <p:sldId id="436" r:id="rId7"/>
    <p:sldId id="438" r:id="rId8"/>
    <p:sldId id="439" r:id="rId9"/>
    <p:sldId id="506" r:id="rId10"/>
    <p:sldId id="440" r:id="rId11"/>
    <p:sldId id="482" r:id="rId12"/>
    <p:sldId id="481" r:id="rId13"/>
    <p:sldId id="441" r:id="rId14"/>
    <p:sldId id="442" r:id="rId15"/>
    <p:sldId id="483" r:id="rId16"/>
    <p:sldId id="484" r:id="rId17"/>
    <p:sldId id="485" r:id="rId18"/>
    <p:sldId id="486" r:id="rId19"/>
    <p:sldId id="487" r:id="rId20"/>
    <p:sldId id="488" r:id="rId21"/>
    <p:sldId id="489" r:id="rId22"/>
    <p:sldId id="490" r:id="rId23"/>
    <p:sldId id="491" r:id="rId24"/>
    <p:sldId id="492" r:id="rId25"/>
    <p:sldId id="493" r:id="rId26"/>
    <p:sldId id="494" r:id="rId27"/>
    <p:sldId id="495" r:id="rId28"/>
    <p:sldId id="496" r:id="rId29"/>
    <p:sldId id="497" r:id="rId30"/>
    <p:sldId id="498" r:id="rId31"/>
    <p:sldId id="499" r:id="rId32"/>
    <p:sldId id="500" r:id="rId33"/>
    <p:sldId id="501" r:id="rId34"/>
    <p:sldId id="502" r:id="rId35"/>
    <p:sldId id="507" r:id="rId36"/>
    <p:sldId id="503" r:id="rId37"/>
    <p:sldId id="504" r:id="rId38"/>
    <p:sldId id="505" r:id="rId39"/>
    <p:sldId id="443" r:id="rId40"/>
    <p:sldId id="508" r:id="rId41"/>
    <p:sldId id="509" r:id="rId42"/>
    <p:sldId id="510" r:id="rId43"/>
    <p:sldId id="511" r:id="rId44"/>
    <p:sldId id="444" r:id="rId45"/>
    <p:sldId id="512" r:id="rId46"/>
    <p:sldId id="513" r:id="rId47"/>
    <p:sldId id="514" r:id="rId48"/>
    <p:sldId id="515" r:id="rId49"/>
    <p:sldId id="516" r:id="rId50"/>
    <p:sldId id="517" r:id="rId51"/>
    <p:sldId id="518" r:id="rId52"/>
    <p:sldId id="519" r:id="rId53"/>
    <p:sldId id="520" r:id="rId54"/>
    <p:sldId id="529" r:id="rId55"/>
    <p:sldId id="521" r:id="rId56"/>
    <p:sldId id="522" r:id="rId57"/>
    <p:sldId id="523" r:id="rId58"/>
    <p:sldId id="524" r:id="rId59"/>
    <p:sldId id="525" r:id="rId60"/>
    <p:sldId id="526" r:id="rId61"/>
    <p:sldId id="527" r:id="rId62"/>
    <p:sldId id="528" r:id="rId63"/>
    <p:sldId id="530" r:id="rId64"/>
    <p:sldId id="531" r:id="rId65"/>
    <p:sldId id="532" r:id="rId66"/>
    <p:sldId id="533" r:id="rId67"/>
    <p:sldId id="534" r:id="rId68"/>
    <p:sldId id="535" r:id="rId69"/>
    <p:sldId id="536" r:id="rId70"/>
    <p:sldId id="537" r:id="rId71"/>
    <p:sldId id="538" r:id="rId72"/>
    <p:sldId id="539" r:id="rId73"/>
    <p:sldId id="540" r:id="rId74"/>
    <p:sldId id="541" r:id="rId75"/>
    <p:sldId id="542" r:id="rId76"/>
    <p:sldId id="543" r:id="rId77"/>
    <p:sldId id="544" r:id="rId78"/>
    <p:sldId id="545" r:id="rId79"/>
    <p:sldId id="546" r:id="rId80"/>
    <p:sldId id="547" r:id="rId81"/>
    <p:sldId id="548" r:id="rId82"/>
    <p:sldId id="549" r:id="rId83"/>
    <p:sldId id="285" r:id="rId84"/>
  </p:sldIdLst>
  <p:sldSz cx="9144000" cy="6858000" type="screen4x3"/>
  <p:notesSz cx="7099300" cy="10234613"/>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273">
          <p15:clr>
            <a:srgbClr val="A4A3A4"/>
          </p15:clr>
        </p15:guide>
        <p15:guide id="3" orient="horz" pos="4125">
          <p15:clr>
            <a:srgbClr val="A4A3A4"/>
          </p15:clr>
        </p15:guide>
        <p15:guide id="5" orient="horz" pos="3822">
          <p15:clr>
            <a:srgbClr val="A4A3A4"/>
          </p15:clr>
        </p15:guide>
        <p15:guide id="6" orient="horz" pos="951">
          <p15:clr>
            <a:srgbClr val="A4A3A4"/>
          </p15:clr>
        </p15:guide>
        <p15:guide id="7" pos="2880">
          <p15:clr>
            <a:srgbClr val="A4A3A4"/>
          </p15:clr>
        </p15:guide>
        <p15:guide id="8" pos="313">
          <p15:clr>
            <a:srgbClr val="A4A3A4"/>
          </p15:clr>
        </p15:guide>
        <p15:guide id="9" pos="5451">
          <p15:clr>
            <a:srgbClr val="A4A3A4"/>
          </p15:clr>
        </p15:guide>
        <p15:guide id="10" pos="2049">
          <p15:clr>
            <a:srgbClr val="A4A3A4"/>
          </p15:clr>
        </p15:guide>
        <p15:guide id="11" pos="3711">
          <p15:clr>
            <a:srgbClr val="A4A3A4"/>
          </p15:clr>
        </p15:guide>
        <p15:guide id="12" pos="3864">
          <p15:clr>
            <a:srgbClr val="A4A3A4"/>
          </p15:clr>
        </p15:guide>
        <p15:guide id="13" pos="2801">
          <p15:clr>
            <a:srgbClr val="A4A3A4"/>
          </p15:clr>
        </p15:guide>
        <p15:guide id="14" pos="2959">
          <p15:clr>
            <a:srgbClr val="A4A3A4"/>
          </p15:clr>
        </p15:guide>
        <p15:guide id="15" pos="1896">
          <p15:clr>
            <a:srgbClr val="A4A3A4"/>
          </p15:clr>
        </p15:guide>
        <p15:guide id="16" orient="horz" pos="344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82C228D-DB82-498E-97C7-A9C4409E5F8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182C228D-DB82-498E-97C7-A9C4409E5F8C}" styleName="SZDC Table">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7000"/>
            </a:schemeClr>
          </a:solidFill>
        </a:fill>
      </a:tcStyle>
    </a:band1H>
    <a:band2H>
      <a:tcStyle>
        <a:tcBdr/>
      </a:tcStyle>
    </a:band2H>
    <a:band1V>
      <a:tcStyle>
        <a:tcBdr/>
        <a:fill>
          <a:solidFill>
            <a:schemeClr val="accent3">
              <a:alpha val="7000"/>
            </a:schemeClr>
          </a:solidFill>
        </a:fill>
      </a:tcStyle>
    </a:band1V>
    <a:lastCol>
      <a:tcTxStyle b="on"/>
      <a:tcStyle>
        <a:tcBdr/>
      </a:tcStyle>
    </a:lastCol>
    <a:firstCol>
      <a:tcTxStyle b="on"/>
      <a:tcStyle>
        <a:tcBdr/>
      </a:tcStyle>
    </a:firstCol>
    <a:lastRow>
      <a:tcTxStyle b="on"/>
      <a:tcStyle>
        <a:tcBdr>
          <a:top>
            <a:ln w="38100" cmpd="sng">
              <a:solidFill>
                <a:schemeClr val="accent3"/>
              </a:solidFill>
            </a:ln>
          </a:top>
        </a:tcBdr>
        <a:fill>
          <a:noFill/>
        </a:fill>
      </a:tcStyle>
    </a:lastRow>
    <a:firstRow>
      <a:tcTxStyle b="on"/>
      <a:tcStyle>
        <a:tcBdr>
          <a:bottom>
            <a:ln w="12700" cmpd="sng">
              <a:solidFill>
                <a:schemeClr val="accent3"/>
              </a:solidFill>
            </a:ln>
          </a:bottom>
        </a:tcBdr>
        <a:fill>
          <a:solidFill>
            <a:schemeClr val="accent3">
              <a:alpha val="20000"/>
            </a:schemeClr>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1320" y="40"/>
      </p:cViewPr>
      <p:guideLst>
        <p:guide orient="horz" pos="2160"/>
        <p:guide orient="horz" pos="273"/>
        <p:guide orient="horz" pos="4125"/>
        <p:guide orient="horz" pos="3822"/>
        <p:guide orient="horz" pos="951"/>
        <p:guide pos="2880"/>
        <p:guide pos="313"/>
        <p:guide pos="5451"/>
        <p:guide pos="2049"/>
        <p:guide pos="3711"/>
        <p:guide pos="3864"/>
        <p:guide pos="2801"/>
        <p:guide pos="2959"/>
        <p:guide pos="1896"/>
        <p:guide orient="horz" pos="3444"/>
      </p:guideLst>
    </p:cSldViewPr>
  </p:slideViewPr>
  <p:notesTextViewPr>
    <p:cViewPr>
      <p:scale>
        <a:sx n="3" d="2"/>
        <a:sy n="3" d="2"/>
      </p:scale>
      <p:origin x="0" y="0"/>
    </p:cViewPr>
  </p:notesTextViewPr>
  <p:gridSpacing cx="126000" cy="1260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slide" Target="slides/slide80.xml"/><Relationship Id="rId89"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tableStyles" Target="tableStyles.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1" y="0"/>
            <a:ext cx="3076363" cy="513508"/>
          </a:xfrm>
          <a:prstGeom prst="rect">
            <a:avLst/>
          </a:prstGeom>
        </p:spPr>
        <p:txBody>
          <a:bodyPr vert="horz" lIns="94768" tIns="47384" rIns="94768" bIns="47384" rtlCol="0"/>
          <a:lstStyle>
            <a:lvl1pPr algn="l">
              <a:defRPr sz="1200"/>
            </a:lvl1pPr>
          </a:lstStyle>
          <a:p>
            <a:endParaRPr lang="cs-CZ"/>
          </a:p>
        </p:txBody>
      </p:sp>
      <p:sp>
        <p:nvSpPr>
          <p:cNvPr id="3" name="Zástupný symbol pro datum 2"/>
          <p:cNvSpPr>
            <a:spLocks noGrp="1"/>
          </p:cNvSpPr>
          <p:nvPr>
            <p:ph type="dt" sz="quarter" idx="1"/>
          </p:nvPr>
        </p:nvSpPr>
        <p:spPr>
          <a:xfrm>
            <a:off x="4021295" y="0"/>
            <a:ext cx="3076363" cy="513508"/>
          </a:xfrm>
          <a:prstGeom prst="rect">
            <a:avLst/>
          </a:prstGeom>
        </p:spPr>
        <p:txBody>
          <a:bodyPr vert="horz" lIns="94768" tIns="47384" rIns="94768" bIns="47384" rtlCol="0"/>
          <a:lstStyle>
            <a:lvl1pPr algn="r">
              <a:defRPr sz="1200"/>
            </a:lvl1pPr>
          </a:lstStyle>
          <a:p>
            <a:fld id="{A904D427-23C2-4DE9-8BC2-8E807AB43417}" type="datetimeFigureOut">
              <a:rPr lang="cs-CZ" smtClean="0"/>
              <a:t>19.04.2024</a:t>
            </a:fld>
            <a:endParaRPr lang="cs-CZ"/>
          </a:p>
        </p:txBody>
      </p:sp>
      <p:sp>
        <p:nvSpPr>
          <p:cNvPr id="4" name="Zástupný symbol pro zápatí 3"/>
          <p:cNvSpPr>
            <a:spLocks noGrp="1"/>
          </p:cNvSpPr>
          <p:nvPr>
            <p:ph type="ftr" sz="quarter" idx="2"/>
          </p:nvPr>
        </p:nvSpPr>
        <p:spPr>
          <a:xfrm>
            <a:off x="1" y="9721107"/>
            <a:ext cx="3076363" cy="513507"/>
          </a:xfrm>
          <a:prstGeom prst="rect">
            <a:avLst/>
          </a:prstGeom>
        </p:spPr>
        <p:txBody>
          <a:bodyPr vert="horz" lIns="94768" tIns="47384" rIns="94768" bIns="47384"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4021295" y="9721107"/>
            <a:ext cx="3076363" cy="513507"/>
          </a:xfrm>
          <a:prstGeom prst="rect">
            <a:avLst/>
          </a:prstGeom>
        </p:spPr>
        <p:txBody>
          <a:bodyPr vert="horz" lIns="94768" tIns="47384" rIns="94768" bIns="47384" rtlCol="0" anchor="b"/>
          <a:lstStyle>
            <a:lvl1pPr algn="r">
              <a:defRPr sz="1200"/>
            </a:lvl1pPr>
          </a:lstStyle>
          <a:p>
            <a:fld id="{6724ECC6-60B4-4AA6-86C6-4DEAF74DBD94}" type="slidenum">
              <a:rPr lang="cs-CZ" smtClean="0"/>
              <a:t>‹#›</a:t>
            </a:fld>
            <a:endParaRPr lang="cs-CZ"/>
          </a:p>
        </p:txBody>
      </p:sp>
    </p:spTree>
    <p:extLst>
      <p:ext uri="{BB962C8B-B14F-4D97-AF65-F5344CB8AC3E}">
        <p14:creationId xmlns:p14="http://schemas.microsoft.com/office/powerpoint/2010/main" val="27919911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6363" cy="511731"/>
          </a:xfrm>
          <a:prstGeom prst="rect">
            <a:avLst/>
          </a:prstGeom>
        </p:spPr>
        <p:txBody>
          <a:bodyPr vert="horz" lIns="94768" tIns="47384" rIns="94768" bIns="47384" rtlCol="0"/>
          <a:lstStyle>
            <a:lvl1pPr algn="l">
              <a:defRPr sz="1200"/>
            </a:lvl1pPr>
          </a:lstStyle>
          <a:p>
            <a:endParaRPr lang="cs-CZ"/>
          </a:p>
        </p:txBody>
      </p:sp>
      <p:sp>
        <p:nvSpPr>
          <p:cNvPr id="3" name="Date Placeholder 2"/>
          <p:cNvSpPr>
            <a:spLocks noGrp="1"/>
          </p:cNvSpPr>
          <p:nvPr>
            <p:ph type="dt" idx="1"/>
          </p:nvPr>
        </p:nvSpPr>
        <p:spPr>
          <a:xfrm>
            <a:off x="4021295" y="0"/>
            <a:ext cx="3076363" cy="511731"/>
          </a:xfrm>
          <a:prstGeom prst="rect">
            <a:avLst/>
          </a:prstGeom>
        </p:spPr>
        <p:txBody>
          <a:bodyPr vert="horz" lIns="94768" tIns="47384" rIns="94768" bIns="47384" rtlCol="0"/>
          <a:lstStyle>
            <a:lvl1pPr algn="r">
              <a:defRPr sz="1200"/>
            </a:lvl1pPr>
          </a:lstStyle>
          <a:p>
            <a:fld id="{7F48D279-CB39-4E49-B4C4-534702CDECCA}" type="datetimeFigureOut">
              <a:rPr lang="cs-CZ" smtClean="0"/>
              <a:pPr/>
              <a:t>19.04.2024</a:t>
            </a:fld>
            <a:endParaRPr lang="cs-CZ"/>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4768" tIns="47384" rIns="94768" bIns="47384" rtlCol="0" anchor="ctr"/>
          <a:lstStyle/>
          <a:p>
            <a:endParaRPr lang="cs-CZ"/>
          </a:p>
        </p:txBody>
      </p:sp>
      <p:sp>
        <p:nvSpPr>
          <p:cNvPr id="5" name="Notes Placeholder 4"/>
          <p:cNvSpPr>
            <a:spLocks noGrp="1"/>
          </p:cNvSpPr>
          <p:nvPr>
            <p:ph type="body" sz="quarter" idx="3"/>
          </p:nvPr>
        </p:nvSpPr>
        <p:spPr>
          <a:xfrm>
            <a:off x="709931" y="4861442"/>
            <a:ext cx="5679440" cy="4605576"/>
          </a:xfrm>
          <a:prstGeom prst="rect">
            <a:avLst/>
          </a:prstGeom>
        </p:spPr>
        <p:txBody>
          <a:bodyPr vert="horz" lIns="94768" tIns="47384" rIns="94768" bIns="47384"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1" y="9721106"/>
            <a:ext cx="3076363" cy="511731"/>
          </a:xfrm>
          <a:prstGeom prst="rect">
            <a:avLst/>
          </a:prstGeom>
        </p:spPr>
        <p:txBody>
          <a:bodyPr vert="horz" lIns="94768" tIns="47384" rIns="94768" bIns="47384" rtlCol="0" anchor="b"/>
          <a:lstStyle>
            <a:lvl1pPr algn="l">
              <a:defRPr sz="1200"/>
            </a:lvl1pPr>
          </a:lstStyle>
          <a:p>
            <a:endParaRPr lang="cs-CZ"/>
          </a:p>
        </p:txBody>
      </p:sp>
      <p:sp>
        <p:nvSpPr>
          <p:cNvPr id="7" name="Slide Number Placeholder 6"/>
          <p:cNvSpPr>
            <a:spLocks noGrp="1"/>
          </p:cNvSpPr>
          <p:nvPr>
            <p:ph type="sldNum" sz="quarter" idx="5"/>
          </p:nvPr>
        </p:nvSpPr>
        <p:spPr>
          <a:xfrm>
            <a:off x="4021295" y="9721106"/>
            <a:ext cx="3076363" cy="511731"/>
          </a:xfrm>
          <a:prstGeom prst="rect">
            <a:avLst/>
          </a:prstGeom>
        </p:spPr>
        <p:txBody>
          <a:bodyPr vert="horz" lIns="94768" tIns="47384" rIns="94768" bIns="47384" rtlCol="0" anchor="b"/>
          <a:lstStyle>
            <a:lvl1pPr algn="r">
              <a:defRPr sz="1200"/>
            </a:lvl1pPr>
          </a:lstStyle>
          <a:p>
            <a:fld id="{F4CE2BAC-C39F-4556-A179-5451CF6BF04D}" type="slidenum">
              <a:rPr lang="cs-CZ" smtClean="0"/>
              <a:pPr/>
              <a:t>‹#›</a:t>
            </a:fld>
            <a:endParaRPr lang="cs-CZ"/>
          </a:p>
        </p:txBody>
      </p:sp>
    </p:spTree>
    <p:extLst>
      <p:ext uri="{BB962C8B-B14F-4D97-AF65-F5344CB8AC3E}">
        <p14:creationId xmlns:p14="http://schemas.microsoft.com/office/powerpoint/2010/main" val="3706254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1"/>
      </p:bgRef>
    </p:bg>
    <p:spTree>
      <p:nvGrpSpPr>
        <p:cNvPr id="1" name=""/>
        <p:cNvGrpSpPr/>
        <p:nvPr/>
      </p:nvGrpSpPr>
      <p:grpSpPr>
        <a:xfrm>
          <a:off x="0" y="0"/>
          <a:ext cx="0" cy="0"/>
          <a:chOff x="0" y="0"/>
          <a:chExt cx="0" cy="0"/>
        </a:xfrm>
      </p:grpSpPr>
      <p:sp>
        <p:nvSpPr>
          <p:cNvPr id="20" name="Rectangle 19"/>
          <p:cNvSpPr/>
          <p:nvPr userDrawn="1"/>
        </p:nvSpPr>
        <p:spPr>
          <a:xfrm>
            <a:off x="496888" y="5359350"/>
            <a:ext cx="8156575" cy="216000"/>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21" name="Rectangle 20"/>
          <p:cNvSpPr/>
          <p:nvPr userDrawn="1"/>
        </p:nvSpPr>
        <p:spPr>
          <a:xfrm>
            <a:off x="0" y="5467350"/>
            <a:ext cx="9144000" cy="1390650"/>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2" name="Title 1"/>
          <p:cNvSpPr>
            <a:spLocks noGrp="1"/>
          </p:cNvSpPr>
          <p:nvPr>
            <p:ph type="ctrTitle" hasCustomPrompt="1"/>
          </p:nvPr>
        </p:nvSpPr>
        <p:spPr>
          <a:xfrm>
            <a:off x="496887" y="4059080"/>
            <a:ext cx="8156575" cy="1134144"/>
          </a:xfrm>
        </p:spPr>
        <p:txBody>
          <a:bodyPr anchor="b" anchorCtr="0"/>
          <a:lstStyle>
            <a:lvl1pPr>
              <a:defRPr sz="3600">
                <a:solidFill>
                  <a:schemeClr val="tx1"/>
                </a:solidFill>
              </a:defRPr>
            </a:lvl1pPr>
          </a:lstStyle>
          <a:p>
            <a:r>
              <a:rPr lang="en-US" dirty="0"/>
              <a:t>Click to edit </a:t>
            </a:r>
            <a:br>
              <a:rPr lang="en-US" dirty="0"/>
            </a:br>
            <a:r>
              <a:rPr lang="en-US" dirty="0"/>
              <a:t>Master title style</a:t>
            </a:r>
            <a:endParaRPr lang="cs-CZ" dirty="0"/>
          </a:p>
        </p:txBody>
      </p:sp>
      <p:sp>
        <p:nvSpPr>
          <p:cNvPr id="3" name="Subtitle 2"/>
          <p:cNvSpPr>
            <a:spLocks noGrp="1"/>
          </p:cNvSpPr>
          <p:nvPr>
            <p:ph type="subTitle" idx="1"/>
          </p:nvPr>
        </p:nvSpPr>
        <p:spPr>
          <a:xfrm>
            <a:off x="496887" y="3429000"/>
            <a:ext cx="8156575" cy="378048"/>
          </a:xfrm>
        </p:spPr>
        <p:txBody>
          <a:bodyPr anchor="b" anchorCtr="0"/>
          <a:lstStyle>
            <a:lvl1pPr marL="252000" indent="-252000" algn="l">
              <a:buClrTx/>
              <a:buFont typeface="Verdana" pitchFamily="34" charset="0"/>
              <a:buChar char="—"/>
              <a:defRPr sz="1500" b="1">
                <a:solidFill>
                  <a:schemeClr val="accent3"/>
                </a:solidFill>
              </a:defRPr>
            </a:lvl1pPr>
            <a:lvl2pPr marL="504000" indent="-252000" algn="l">
              <a:buClrTx/>
              <a:buFont typeface="Verdana" pitchFamily="34" charset="0"/>
              <a:buChar char="—"/>
              <a:defRPr sz="1500">
                <a:solidFill>
                  <a:schemeClr val="accent3"/>
                </a:solidFill>
              </a:defRPr>
            </a:lvl2pPr>
            <a:lvl3pPr marL="756000" indent="-216000" algn="l">
              <a:buClrTx/>
              <a:buFont typeface="Verdana" pitchFamily="34" charset="0"/>
              <a:buChar char="—"/>
              <a:defRPr sz="1100">
                <a:solidFill>
                  <a:schemeClr val="accent3"/>
                </a:solidFill>
              </a:defRPr>
            </a:lvl3pPr>
            <a:lvl4pPr marL="972000" indent="-216000" algn="l">
              <a:buClrTx/>
              <a:buFont typeface="Verdana" pitchFamily="34" charset="0"/>
              <a:buChar char="—"/>
              <a:defRPr sz="1100">
                <a:solidFill>
                  <a:schemeClr val="accent3"/>
                </a:solidFill>
              </a:defRPr>
            </a:lvl4pPr>
            <a:lvl5pPr marL="1188000" indent="-216000" algn="l">
              <a:buClrTx/>
              <a:buFont typeface="Verdana" pitchFamily="34" charset="0"/>
              <a:buChar char="—"/>
              <a:defRPr sz="1100">
                <a:solidFill>
                  <a:schemeClr val="accent3"/>
                </a:solidFill>
              </a:defRPr>
            </a:lvl5pPr>
            <a:lvl6pPr marL="1404000" indent="-216000" algn="l">
              <a:buClrTx/>
              <a:buFont typeface="Verdana" pitchFamily="34" charset="0"/>
              <a:buChar char="—"/>
              <a:defRPr sz="1100">
                <a:solidFill>
                  <a:schemeClr val="accent3"/>
                </a:solidFill>
              </a:defRPr>
            </a:lvl6pPr>
            <a:lvl7pPr marL="1620000" indent="-216000" algn="l">
              <a:buClrTx/>
              <a:buFont typeface="Verdana" pitchFamily="34" charset="0"/>
              <a:buChar char="—"/>
              <a:defRPr sz="1100">
                <a:solidFill>
                  <a:schemeClr val="accent3"/>
                </a:solidFill>
              </a:defRPr>
            </a:lvl7pPr>
            <a:lvl8pPr marL="1836000" indent="-216000" algn="l">
              <a:buClrTx/>
              <a:buFont typeface="Verdana" pitchFamily="34" charset="0"/>
              <a:buChar char="—"/>
              <a:defRPr sz="1100">
                <a:solidFill>
                  <a:schemeClr val="accent3"/>
                </a:solidFill>
              </a:defRPr>
            </a:lvl8pPr>
            <a:lvl9pPr marL="2052000" indent="-216000" algn="l">
              <a:buClrTx/>
              <a:buFont typeface="Verdana" pitchFamily="34" charset="0"/>
              <a:buChar char="—"/>
              <a:defRPr sz="1100">
                <a:solidFill>
                  <a:schemeClr val="accent3"/>
                </a:solidFill>
              </a:defRPr>
            </a:lvl9pPr>
          </a:lstStyle>
          <a:p>
            <a:r>
              <a:rPr lang="en-US" dirty="0"/>
              <a:t>Click to edit Master subtitle style</a:t>
            </a:r>
            <a:endParaRPr lang="cs-CZ" dirty="0"/>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9" name="Text Placeholder 13"/>
          <p:cNvSpPr>
            <a:spLocks noGrp="1"/>
          </p:cNvSpPr>
          <p:nvPr>
            <p:ph type="body" sz="quarter" idx="13"/>
          </p:nvPr>
        </p:nvSpPr>
        <p:spPr>
          <a:xfrm>
            <a:off x="496888" y="6327368"/>
            <a:ext cx="8156575" cy="221070"/>
          </a:xfrm>
        </p:spPr>
        <p:txBody>
          <a:bodyPr anchor="b" anchorCtr="0"/>
          <a:lstStyle>
            <a:lvl1pPr marL="216000" indent="-216000">
              <a:buClrTx/>
              <a:defRPr sz="1100" b="1">
                <a:solidFill>
                  <a:schemeClr val="tx1"/>
                </a:solidFill>
              </a:defRPr>
            </a:lvl1pPr>
            <a:lvl2pPr marL="432000" indent="-216000">
              <a:buClrTx/>
              <a:defRPr sz="1100" b="0">
                <a:solidFill>
                  <a:schemeClr val="tx1"/>
                </a:solidFill>
              </a:defRPr>
            </a:lvl2pPr>
            <a:lvl3pPr marL="648000" indent="-216000">
              <a:buClrTx/>
              <a:defRPr sz="1100" b="0">
                <a:solidFill>
                  <a:schemeClr val="tx1"/>
                </a:solidFill>
              </a:defRPr>
            </a:lvl3pPr>
            <a:lvl4pPr marL="900000" indent="-216000">
              <a:buClrTx/>
              <a:defRPr sz="1100" b="0">
                <a:solidFill>
                  <a:schemeClr val="tx1"/>
                </a:solidFill>
              </a:defRPr>
            </a:lvl4pPr>
            <a:lvl5pPr marL="1152000" indent="-216000">
              <a:buClrTx/>
              <a:defRPr sz="1100" b="0">
                <a:solidFill>
                  <a:schemeClr val="tx1"/>
                </a:solidFill>
              </a:defRPr>
            </a:lvl5pPr>
            <a:lvl6pPr marL="1368000" indent="-216000">
              <a:buClrTx/>
              <a:defRPr sz="1100" b="0">
                <a:solidFill>
                  <a:schemeClr val="tx1"/>
                </a:solidFill>
              </a:defRPr>
            </a:lvl6pPr>
            <a:lvl7pPr marL="1584000" indent="-216000">
              <a:buClrTx/>
              <a:defRPr sz="1100" b="0">
                <a:solidFill>
                  <a:schemeClr val="tx1"/>
                </a:solidFill>
              </a:defRPr>
            </a:lvl7pPr>
            <a:lvl8pPr marL="1800000" indent="-216000">
              <a:buClrTx/>
              <a:defRPr sz="1100" b="0">
                <a:solidFill>
                  <a:schemeClr val="tx1"/>
                </a:solidFill>
              </a:defRPr>
            </a:lvl8pPr>
            <a:lvl9pPr marL="2016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3" name="Text Placeholder 13"/>
          <p:cNvSpPr>
            <a:spLocks noGrp="1"/>
          </p:cNvSpPr>
          <p:nvPr>
            <p:ph type="body" sz="quarter" idx="14"/>
          </p:nvPr>
        </p:nvSpPr>
        <p:spPr>
          <a:xfrm>
            <a:off x="496888" y="5571272"/>
            <a:ext cx="8156575" cy="496152"/>
          </a:xfrm>
        </p:spPr>
        <p:txBody>
          <a:bodyPr anchor="t" anchorCtr="0"/>
          <a:lstStyle>
            <a:lvl1pPr marL="252000" indent="-252000">
              <a:buClrTx/>
              <a:defRPr sz="1500" b="0">
                <a:solidFill>
                  <a:schemeClr val="tx1"/>
                </a:solidFill>
              </a:defRPr>
            </a:lvl1pPr>
            <a:lvl2pPr marL="468000" indent="-216000">
              <a:buClrTx/>
              <a:defRPr sz="1100" b="0">
                <a:solidFill>
                  <a:schemeClr val="tx1"/>
                </a:solidFill>
              </a:defRPr>
            </a:lvl2pPr>
            <a:lvl3pPr marL="684000" indent="-216000">
              <a:buClrTx/>
              <a:defRPr sz="1100" b="0">
                <a:solidFill>
                  <a:schemeClr val="tx1"/>
                </a:solidFill>
              </a:defRPr>
            </a:lvl3pPr>
            <a:lvl4pPr marL="936000" indent="-216000">
              <a:buClrTx/>
              <a:defRPr sz="1100" b="0">
                <a:solidFill>
                  <a:schemeClr val="tx1"/>
                </a:solidFill>
              </a:defRPr>
            </a:lvl4pPr>
            <a:lvl5pPr marL="1188000" indent="-216000">
              <a:buClrTx/>
              <a:defRPr sz="1100" b="0">
                <a:solidFill>
                  <a:schemeClr val="tx1"/>
                </a:solidFill>
              </a:defRPr>
            </a:lvl5pPr>
            <a:lvl6pPr marL="1404000" indent="-216000">
              <a:buClrTx/>
              <a:defRPr sz="1100" b="0">
                <a:solidFill>
                  <a:schemeClr val="tx1"/>
                </a:solidFill>
              </a:defRPr>
            </a:lvl6pPr>
            <a:lvl7pPr marL="1620000" indent="-216000">
              <a:buClrTx/>
              <a:defRPr sz="1100" b="0">
                <a:solidFill>
                  <a:schemeClr val="tx1"/>
                </a:solidFill>
              </a:defRPr>
            </a:lvl7pPr>
            <a:lvl8pPr marL="1836000" indent="-216000">
              <a:buClrTx/>
              <a:defRPr sz="1100" b="0">
                <a:solidFill>
                  <a:schemeClr val="tx1"/>
                </a:solidFill>
              </a:defRPr>
            </a:lvl8pPr>
            <a:lvl9pPr marL="2052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pic>
        <p:nvPicPr>
          <p:cNvPr id="7" name="Obrázek 6">
            <a:extLst>
              <a:ext uri="{FF2B5EF4-FFF2-40B4-BE49-F238E27FC236}">
                <a16:creationId xmlns:a16="http://schemas.microsoft.com/office/drawing/2014/main" id="{D484C998-8052-416B-AE91-0AB37A28D16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6800" y="432000"/>
            <a:ext cx="1713673" cy="635688"/>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 Print (Eco)">
    <p:bg>
      <p:bgPr>
        <a:solidFill>
          <a:schemeClr val="tx1"/>
        </a:solidFill>
        <a:effectLst/>
      </p:bgPr>
    </p:bg>
    <p:spTree>
      <p:nvGrpSpPr>
        <p:cNvPr id="1" name=""/>
        <p:cNvGrpSpPr/>
        <p:nvPr/>
      </p:nvGrpSpPr>
      <p:grpSpPr>
        <a:xfrm>
          <a:off x="0" y="0"/>
          <a:ext cx="0" cy="0"/>
          <a:chOff x="0" y="0"/>
          <a:chExt cx="0" cy="0"/>
        </a:xfrm>
      </p:grpSpPr>
      <p:sp>
        <p:nvSpPr>
          <p:cNvPr id="20" name="Rectangle 19"/>
          <p:cNvSpPr/>
          <p:nvPr userDrawn="1"/>
        </p:nvSpPr>
        <p:spPr>
          <a:xfrm>
            <a:off x="496888" y="5359350"/>
            <a:ext cx="8156575" cy="216000"/>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21" name="Rectangle 20"/>
          <p:cNvSpPr/>
          <p:nvPr userDrawn="1"/>
        </p:nvSpPr>
        <p:spPr>
          <a:xfrm>
            <a:off x="0" y="5467350"/>
            <a:ext cx="9144000" cy="1390650"/>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2" name="Title 1"/>
          <p:cNvSpPr>
            <a:spLocks noGrp="1"/>
          </p:cNvSpPr>
          <p:nvPr>
            <p:ph type="ctrTitle" hasCustomPrompt="1"/>
          </p:nvPr>
        </p:nvSpPr>
        <p:spPr>
          <a:xfrm>
            <a:off x="496887" y="4059080"/>
            <a:ext cx="8156575" cy="1134144"/>
          </a:xfrm>
        </p:spPr>
        <p:txBody>
          <a:bodyPr anchor="b" anchorCtr="0"/>
          <a:lstStyle>
            <a:lvl1pPr>
              <a:defRPr sz="3600">
                <a:solidFill>
                  <a:schemeClr val="bg1"/>
                </a:solidFill>
              </a:defRPr>
            </a:lvl1pPr>
          </a:lstStyle>
          <a:p>
            <a:r>
              <a:rPr lang="en-US" dirty="0"/>
              <a:t>Click to edit </a:t>
            </a:r>
            <a:br>
              <a:rPr lang="en-US" dirty="0"/>
            </a:br>
            <a:r>
              <a:rPr lang="en-US" dirty="0"/>
              <a:t>Master title style</a:t>
            </a:r>
            <a:endParaRPr lang="cs-CZ" dirty="0"/>
          </a:p>
        </p:txBody>
      </p:sp>
      <p:sp>
        <p:nvSpPr>
          <p:cNvPr id="3" name="Subtitle 2"/>
          <p:cNvSpPr>
            <a:spLocks noGrp="1"/>
          </p:cNvSpPr>
          <p:nvPr>
            <p:ph type="subTitle" idx="1"/>
          </p:nvPr>
        </p:nvSpPr>
        <p:spPr>
          <a:xfrm>
            <a:off x="496887" y="3429000"/>
            <a:ext cx="8156575" cy="378048"/>
          </a:xfrm>
        </p:spPr>
        <p:txBody>
          <a:bodyPr anchor="b" anchorCtr="0"/>
          <a:lstStyle>
            <a:lvl1pPr marL="252000" indent="-252000" algn="l">
              <a:buClrTx/>
              <a:buFont typeface="Verdana" pitchFamily="34" charset="0"/>
              <a:buChar char="—"/>
              <a:defRPr sz="1500" b="1">
                <a:solidFill>
                  <a:schemeClr val="accent3"/>
                </a:solidFill>
              </a:defRPr>
            </a:lvl1pPr>
            <a:lvl2pPr marL="504000" indent="-252000" algn="l">
              <a:buClrTx/>
              <a:buFont typeface="Verdana" pitchFamily="34" charset="0"/>
              <a:buChar char="—"/>
              <a:defRPr sz="1500">
                <a:solidFill>
                  <a:schemeClr val="accent3"/>
                </a:solidFill>
              </a:defRPr>
            </a:lvl2pPr>
            <a:lvl3pPr marL="756000" indent="-216000" algn="l">
              <a:buClrTx/>
              <a:buFont typeface="Verdana" pitchFamily="34" charset="0"/>
              <a:buChar char="—"/>
              <a:defRPr sz="1100">
                <a:solidFill>
                  <a:schemeClr val="accent3"/>
                </a:solidFill>
              </a:defRPr>
            </a:lvl3pPr>
            <a:lvl4pPr marL="972000" indent="-216000" algn="l">
              <a:buClrTx/>
              <a:buFont typeface="Verdana" pitchFamily="34" charset="0"/>
              <a:buChar char="—"/>
              <a:defRPr sz="1100">
                <a:solidFill>
                  <a:schemeClr val="accent3"/>
                </a:solidFill>
              </a:defRPr>
            </a:lvl4pPr>
            <a:lvl5pPr marL="1188000" indent="-216000" algn="l">
              <a:buClrTx/>
              <a:buFont typeface="Verdana" pitchFamily="34" charset="0"/>
              <a:buChar char="—"/>
              <a:defRPr sz="1100">
                <a:solidFill>
                  <a:schemeClr val="accent3"/>
                </a:solidFill>
              </a:defRPr>
            </a:lvl5pPr>
            <a:lvl6pPr marL="1404000" indent="-216000" algn="l">
              <a:buClrTx/>
              <a:buFont typeface="Verdana" pitchFamily="34" charset="0"/>
              <a:buChar char="—"/>
              <a:defRPr sz="1100">
                <a:solidFill>
                  <a:schemeClr val="accent3"/>
                </a:solidFill>
              </a:defRPr>
            </a:lvl6pPr>
            <a:lvl7pPr marL="1620000" indent="-216000" algn="l">
              <a:buClrTx/>
              <a:buFont typeface="Verdana" pitchFamily="34" charset="0"/>
              <a:buChar char="—"/>
              <a:defRPr sz="1100">
                <a:solidFill>
                  <a:schemeClr val="accent3"/>
                </a:solidFill>
              </a:defRPr>
            </a:lvl7pPr>
            <a:lvl8pPr marL="1836000" indent="-216000" algn="l">
              <a:buClrTx/>
              <a:buFont typeface="Verdana" pitchFamily="34" charset="0"/>
              <a:buChar char="—"/>
              <a:defRPr sz="1100">
                <a:solidFill>
                  <a:schemeClr val="accent3"/>
                </a:solidFill>
              </a:defRPr>
            </a:lvl8pPr>
            <a:lvl9pPr marL="2052000" indent="-216000" algn="l">
              <a:buClrTx/>
              <a:buFont typeface="Verdana" pitchFamily="34" charset="0"/>
              <a:buChar char="—"/>
              <a:defRPr sz="1100">
                <a:solidFill>
                  <a:schemeClr val="accent3"/>
                </a:solidFill>
              </a:defRPr>
            </a:lvl9pPr>
          </a:lstStyle>
          <a:p>
            <a:r>
              <a:rPr lang="en-US" dirty="0"/>
              <a:t>Click to edit Master subtitle style</a:t>
            </a:r>
            <a:endParaRPr lang="cs-CZ" dirty="0"/>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9" name="Text Placeholder 13"/>
          <p:cNvSpPr>
            <a:spLocks noGrp="1"/>
          </p:cNvSpPr>
          <p:nvPr>
            <p:ph type="body" sz="quarter" idx="13"/>
          </p:nvPr>
        </p:nvSpPr>
        <p:spPr>
          <a:xfrm>
            <a:off x="496888" y="6327368"/>
            <a:ext cx="8156575" cy="221070"/>
          </a:xfrm>
        </p:spPr>
        <p:txBody>
          <a:bodyPr anchor="b" anchorCtr="0"/>
          <a:lstStyle>
            <a:lvl1pPr marL="216000" indent="-216000">
              <a:buClrTx/>
              <a:defRPr sz="1100" b="1">
                <a:solidFill>
                  <a:schemeClr val="tx1"/>
                </a:solidFill>
              </a:defRPr>
            </a:lvl1pPr>
            <a:lvl2pPr marL="432000" indent="-216000">
              <a:buClrTx/>
              <a:defRPr sz="1100" b="0">
                <a:solidFill>
                  <a:schemeClr val="tx1"/>
                </a:solidFill>
              </a:defRPr>
            </a:lvl2pPr>
            <a:lvl3pPr marL="648000" indent="-216000">
              <a:buClrTx/>
              <a:defRPr sz="1100" b="0">
                <a:solidFill>
                  <a:schemeClr val="tx1"/>
                </a:solidFill>
              </a:defRPr>
            </a:lvl3pPr>
            <a:lvl4pPr marL="900000" indent="-216000">
              <a:buClrTx/>
              <a:defRPr sz="1100" b="0">
                <a:solidFill>
                  <a:schemeClr val="tx1"/>
                </a:solidFill>
              </a:defRPr>
            </a:lvl4pPr>
            <a:lvl5pPr marL="1152000" indent="-216000">
              <a:buClrTx/>
              <a:defRPr sz="1100" b="0">
                <a:solidFill>
                  <a:schemeClr val="tx1"/>
                </a:solidFill>
              </a:defRPr>
            </a:lvl5pPr>
            <a:lvl6pPr marL="1368000" indent="-216000">
              <a:buClrTx/>
              <a:defRPr sz="1100" b="0">
                <a:solidFill>
                  <a:schemeClr val="tx1"/>
                </a:solidFill>
              </a:defRPr>
            </a:lvl6pPr>
            <a:lvl7pPr marL="1584000" indent="-216000">
              <a:buClrTx/>
              <a:defRPr sz="1100" b="0">
                <a:solidFill>
                  <a:schemeClr val="tx1"/>
                </a:solidFill>
              </a:defRPr>
            </a:lvl7pPr>
            <a:lvl8pPr marL="1800000" indent="-216000">
              <a:buClrTx/>
              <a:defRPr sz="1100" b="0">
                <a:solidFill>
                  <a:schemeClr val="tx1"/>
                </a:solidFill>
              </a:defRPr>
            </a:lvl8pPr>
            <a:lvl9pPr marL="2016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3" name="Text Placeholder 13"/>
          <p:cNvSpPr>
            <a:spLocks noGrp="1"/>
          </p:cNvSpPr>
          <p:nvPr>
            <p:ph type="body" sz="quarter" idx="14"/>
          </p:nvPr>
        </p:nvSpPr>
        <p:spPr>
          <a:xfrm>
            <a:off x="496888" y="5571272"/>
            <a:ext cx="8156575" cy="496152"/>
          </a:xfrm>
        </p:spPr>
        <p:txBody>
          <a:bodyPr anchor="t" anchorCtr="0"/>
          <a:lstStyle>
            <a:lvl1pPr marL="252000" indent="-252000">
              <a:buClrTx/>
              <a:defRPr sz="1500" b="0">
                <a:solidFill>
                  <a:schemeClr val="tx1"/>
                </a:solidFill>
              </a:defRPr>
            </a:lvl1pPr>
            <a:lvl2pPr marL="468000" indent="-216000">
              <a:buClrTx/>
              <a:defRPr sz="1100" b="0">
                <a:solidFill>
                  <a:schemeClr val="tx1"/>
                </a:solidFill>
              </a:defRPr>
            </a:lvl2pPr>
            <a:lvl3pPr marL="684000" indent="-216000">
              <a:buClrTx/>
              <a:defRPr sz="1100" b="0">
                <a:solidFill>
                  <a:schemeClr val="tx1"/>
                </a:solidFill>
              </a:defRPr>
            </a:lvl3pPr>
            <a:lvl4pPr marL="936000" indent="-216000">
              <a:buClrTx/>
              <a:defRPr sz="1100" b="0">
                <a:solidFill>
                  <a:schemeClr val="tx1"/>
                </a:solidFill>
              </a:defRPr>
            </a:lvl4pPr>
            <a:lvl5pPr marL="1188000" indent="-216000">
              <a:buClrTx/>
              <a:defRPr sz="1100" b="0">
                <a:solidFill>
                  <a:schemeClr val="tx1"/>
                </a:solidFill>
              </a:defRPr>
            </a:lvl5pPr>
            <a:lvl6pPr marL="1404000" indent="-216000">
              <a:buClrTx/>
              <a:defRPr sz="1100" b="0">
                <a:solidFill>
                  <a:schemeClr val="tx1"/>
                </a:solidFill>
              </a:defRPr>
            </a:lvl6pPr>
            <a:lvl7pPr marL="1620000" indent="-216000">
              <a:buClrTx/>
              <a:defRPr sz="1100" b="0">
                <a:solidFill>
                  <a:schemeClr val="tx1"/>
                </a:solidFill>
              </a:defRPr>
            </a:lvl7pPr>
            <a:lvl8pPr marL="1836000" indent="-216000">
              <a:buClrTx/>
              <a:defRPr sz="1100" b="0">
                <a:solidFill>
                  <a:schemeClr val="tx1"/>
                </a:solidFill>
              </a:defRPr>
            </a:lvl8pPr>
            <a:lvl9pPr marL="2052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pic>
        <p:nvPicPr>
          <p:cNvPr id="10" name="Obrázek 9">
            <a:extLst>
              <a:ext uri="{FF2B5EF4-FFF2-40B4-BE49-F238E27FC236}">
                <a16:creationId xmlns:a16="http://schemas.microsoft.com/office/drawing/2014/main" id="{3B9573AE-0377-40D9-BDA9-DF8523212BC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496800" y="432000"/>
            <a:ext cx="1713673" cy="635687"/>
          </a:xfrm>
          <a:prstGeom prst="rect">
            <a:avLst/>
          </a:prstGeom>
        </p:spPr>
      </p:pic>
    </p:spTree>
    <p:extLst>
      <p:ext uri="{BB962C8B-B14F-4D97-AF65-F5344CB8AC3E}">
        <p14:creationId xmlns:p14="http://schemas.microsoft.com/office/powerpoint/2010/main" val="2859047046"/>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888" y="1509713"/>
            <a:ext cx="8156575" cy="406155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4" name="Text Placeholder 13"/>
          <p:cNvSpPr>
            <a:spLocks noGrp="1"/>
          </p:cNvSpPr>
          <p:nvPr>
            <p:ph type="body" sz="quarter" idx="13"/>
          </p:nvPr>
        </p:nvSpPr>
        <p:spPr>
          <a:xfrm>
            <a:off x="496888" y="5697288"/>
            <a:ext cx="8156575" cy="370137"/>
          </a:xfrm>
        </p:spPr>
        <p:txBody>
          <a:bodyPr anchor="b" anchorCtr="0"/>
          <a:lstStyle>
            <a:lvl1pPr marL="216000" indent="-216000">
              <a:buClrTx/>
              <a:defRPr sz="1100"/>
            </a:lvl1pPr>
            <a:lvl2pPr marL="432000" indent="-216000">
              <a:buClrTx/>
              <a:defRPr sz="1100"/>
            </a:lvl2pPr>
            <a:lvl3pPr marL="648000" indent="-216000">
              <a:buClrTx/>
              <a:defRPr sz="1100"/>
            </a:lvl3pPr>
            <a:lvl4pPr marL="900000" indent="-216000">
              <a:buClrTx/>
              <a:defRPr sz="1100"/>
            </a:lvl4pPr>
            <a:lvl5pPr marL="1152000" indent="-216000">
              <a:buClrTx/>
              <a:defRPr sz="1100"/>
            </a:lvl5pPr>
            <a:lvl6pPr marL="1368000" indent="-216000">
              <a:buClrTx/>
              <a:defRPr sz="1100"/>
            </a:lvl6pPr>
            <a:lvl7pPr marL="1584000" indent="-216000">
              <a:buClrTx/>
              <a:defRPr sz="1100"/>
            </a:lvl7pPr>
            <a:lvl8pPr marL="1800000" indent="-216000">
              <a:buClrTx/>
              <a:defRPr sz="1100"/>
            </a:lvl8pPr>
            <a:lvl9pPr marL="2016000" indent="-216000">
              <a:buClrTx/>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5" name="Title 14"/>
          <p:cNvSpPr>
            <a:spLocks noGrp="1"/>
          </p:cNvSpPr>
          <p:nvPr>
            <p:ph type="title"/>
          </p:nvPr>
        </p:nvSpPr>
        <p:spPr>
          <a:xfrm>
            <a:off x="496888" y="360000"/>
            <a:ext cx="8156575" cy="800712"/>
          </a:xfrm>
        </p:spPr>
        <p:txBody>
          <a:bodyPr/>
          <a:lstStyle/>
          <a:p>
            <a:r>
              <a:rPr lang="en-US" dirty="0"/>
              <a:t>Click to edit Master title style</a:t>
            </a:r>
            <a:endParaRPr lang="cs-CZ" dirty="0"/>
          </a:p>
        </p:txBody>
      </p:sp>
      <p:sp>
        <p:nvSpPr>
          <p:cNvPr id="8" name="Date Placeholder 7"/>
          <p:cNvSpPr>
            <a:spLocks noGrp="1"/>
          </p:cNvSpPr>
          <p:nvPr>
            <p:ph type="dt" sz="half" idx="14"/>
          </p:nvPr>
        </p:nvSpPr>
        <p:spPr/>
        <p:txBody>
          <a:bodyPr/>
          <a:lstStyle/>
          <a:p>
            <a:endParaRPr lang="cs-CZ" dirty="0"/>
          </a:p>
        </p:txBody>
      </p:sp>
      <p:sp>
        <p:nvSpPr>
          <p:cNvPr id="9" name="Slide Number Placeholder 8"/>
          <p:cNvSpPr>
            <a:spLocks noGrp="1"/>
          </p:cNvSpPr>
          <p:nvPr>
            <p:ph type="sldNum" sz="quarter" idx="15"/>
          </p:nvPr>
        </p:nvSpPr>
        <p:spPr/>
        <p:txBody>
          <a:bodyPr/>
          <a:lstStyle/>
          <a:p>
            <a:fld id="{D2BBFFE0-7584-47E7-90FA-15F39808A249}" type="slidenum">
              <a:rPr lang="cs-CZ" smtClean="0"/>
              <a:pPr/>
              <a:t>‹#›</a:t>
            </a:fld>
            <a:endParaRPr lang="cs-CZ" dirty="0"/>
          </a:p>
        </p:txBody>
      </p:sp>
      <p:sp>
        <p:nvSpPr>
          <p:cNvPr id="13" name="Footer Placeholder 12"/>
          <p:cNvSpPr>
            <a:spLocks noGrp="1"/>
          </p:cNvSpPr>
          <p:nvPr>
            <p:ph type="ftr" sz="quarter" idx="16"/>
          </p:nvPr>
        </p:nvSpPr>
        <p:spPr/>
        <p:txBody>
          <a:bodyPr/>
          <a:lstStyle/>
          <a:p>
            <a:r>
              <a:rPr lang="cs-CZ" smtClean="0"/>
              <a:t>Seznámení s novým předpisem SŽ Z3</a:t>
            </a:r>
            <a:endParaRPr lang="cs-CZ"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with Picture 1/3">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888" y="1509713"/>
            <a:ext cx="5394325" cy="406155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4" name="Text Placeholder 13"/>
          <p:cNvSpPr>
            <a:spLocks noGrp="1"/>
          </p:cNvSpPr>
          <p:nvPr>
            <p:ph type="body" sz="quarter" idx="13"/>
          </p:nvPr>
        </p:nvSpPr>
        <p:spPr>
          <a:xfrm>
            <a:off x="496888" y="5697288"/>
            <a:ext cx="8156575" cy="370137"/>
          </a:xfrm>
        </p:spPr>
        <p:txBody>
          <a:bodyPr anchor="b" anchorCtr="0"/>
          <a:lstStyle>
            <a:lvl1pPr marL="216000" indent="-216000">
              <a:buClrTx/>
              <a:defRPr sz="1100"/>
            </a:lvl1pPr>
            <a:lvl2pPr marL="432000" indent="-216000">
              <a:buClrTx/>
              <a:defRPr sz="1100"/>
            </a:lvl2pPr>
            <a:lvl3pPr marL="648000" indent="-216000">
              <a:buClrTx/>
              <a:defRPr sz="1100"/>
            </a:lvl3pPr>
            <a:lvl4pPr marL="900000" indent="-216000">
              <a:buClrTx/>
              <a:defRPr sz="1100"/>
            </a:lvl4pPr>
            <a:lvl5pPr marL="1152000" indent="-216000">
              <a:buClrTx/>
              <a:defRPr sz="1100"/>
            </a:lvl5pPr>
            <a:lvl6pPr marL="1368000" indent="-216000">
              <a:buClrTx/>
              <a:defRPr sz="1100"/>
            </a:lvl6pPr>
            <a:lvl7pPr marL="1584000" indent="-216000">
              <a:buClrTx/>
              <a:defRPr sz="1100"/>
            </a:lvl7pPr>
            <a:lvl8pPr marL="1800000" indent="-216000">
              <a:buClrTx/>
              <a:defRPr sz="1100"/>
            </a:lvl8pPr>
            <a:lvl9pPr marL="2016000" indent="-216000">
              <a:buClrTx/>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5" name="Title 14"/>
          <p:cNvSpPr>
            <a:spLocks noGrp="1"/>
          </p:cNvSpPr>
          <p:nvPr>
            <p:ph type="title"/>
          </p:nvPr>
        </p:nvSpPr>
        <p:spPr>
          <a:xfrm>
            <a:off x="496888" y="360000"/>
            <a:ext cx="8156575" cy="800712"/>
          </a:xfrm>
        </p:spPr>
        <p:txBody>
          <a:bodyPr/>
          <a:lstStyle/>
          <a:p>
            <a:r>
              <a:rPr lang="en-US" dirty="0"/>
              <a:t>Click to edit Master title style</a:t>
            </a:r>
            <a:endParaRPr lang="cs-CZ" dirty="0"/>
          </a:p>
        </p:txBody>
      </p:sp>
      <p:sp>
        <p:nvSpPr>
          <p:cNvPr id="9" name="Picture Placeholder 8"/>
          <p:cNvSpPr>
            <a:spLocks noGrp="1"/>
          </p:cNvSpPr>
          <p:nvPr>
            <p:ph type="pic" sz="quarter" idx="14"/>
          </p:nvPr>
        </p:nvSpPr>
        <p:spPr>
          <a:xfrm>
            <a:off x="6134100" y="1509713"/>
            <a:ext cx="2519363" cy="4060825"/>
          </a:xfrm>
        </p:spPr>
        <p:txBody>
          <a:bodyPr/>
          <a:lstStyle/>
          <a:p>
            <a:endParaRPr lang="cs-CZ" dirty="0"/>
          </a:p>
        </p:txBody>
      </p:sp>
      <p:sp>
        <p:nvSpPr>
          <p:cNvPr id="13" name="Date Placeholder 12"/>
          <p:cNvSpPr>
            <a:spLocks noGrp="1"/>
          </p:cNvSpPr>
          <p:nvPr>
            <p:ph type="dt" sz="half" idx="15"/>
          </p:nvPr>
        </p:nvSpPr>
        <p:spPr/>
        <p:txBody>
          <a:bodyPr/>
          <a:lstStyle/>
          <a:p>
            <a:endParaRPr lang="cs-CZ" dirty="0"/>
          </a:p>
        </p:txBody>
      </p:sp>
      <p:sp>
        <p:nvSpPr>
          <p:cNvPr id="16" name="Slide Number Placeholder 15"/>
          <p:cNvSpPr>
            <a:spLocks noGrp="1"/>
          </p:cNvSpPr>
          <p:nvPr>
            <p:ph type="sldNum" sz="quarter" idx="16"/>
          </p:nvPr>
        </p:nvSpPr>
        <p:spPr/>
        <p:txBody>
          <a:bodyPr/>
          <a:lstStyle/>
          <a:p>
            <a:fld id="{D2BBFFE0-7584-47E7-90FA-15F39808A249}" type="slidenum">
              <a:rPr lang="cs-CZ" smtClean="0"/>
              <a:pPr/>
              <a:t>‹#›</a:t>
            </a:fld>
            <a:endParaRPr lang="cs-CZ" dirty="0"/>
          </a:p>
        </p:txBody>
      </p:sp>
      <p:sp>
        <p:nvSpPr>
          <p:cNvPr id="17" name="Footer Placeholder 16"/>
          <p:cNvSpPr>
            <a:spLocks noGrp="1"/>
          </p:cNvSpPr>
          <p:nvPr>
            <p:ph type="ftr" sz="quarter" idx="17"/>
          </p:nvPr>
        </p:nvSpPr>
        <p:spPr/>
        <p:txBody>
          <a:bodyPr/>
          <a:lstStyle/>
          <a:p>
            <a:r>
              <a:rPr lang="cs-CZ" smtClean="0"/>
              <a:t>Seznámení s novým předpisem SŽ Z3</a:t>
            </a:r>
            <a:endParaRPr lang="cs-CZ"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with Picture 1/2">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889" y="1509713"/>
            <a:ext cx="3949700" cy="406155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0" name="Date Placeholder 9"/>
          <p:cNvSpPr>
            <a:spLocks noGrp="1"/>
          </p:cNvSpPr>
          <p:nvPr>
            <p:ph type="dt" sz="half" idx="10"/>
          </p:nvPr>
        </p:nvSpPr>
        <p:spPr/>
        <p:txBody>
          <a:bodyPr/>
          <a:lstStyle/>
          <a:p>
            <a:endParaRPr lang="cs-CZ" dirty="0"/>
          </a:p>
        </p:txBody>
      </p:sp>
      <p:sp>
        <p:nvSpPr>
          <p:cNvPr id="11" name="Slide Number Placeholder 10"/>
          <p:cNvSpPr>
            <a:spLocks noGrp="1"/>
          </p:cNvSpPr>
          <p:nvPr>
            <p:ph type="sldNum" sz="quarter" idx="11"/>
          </p:nvPr>
        </p:nvSpPr>
        <p:spPr/>
        <p:txBody>
          <a:bodyPr/>
          <a:lstStyle/>
          <a:p>
            <a:fld id="{D2BBFFE0-7584-47E7-90FA-15F39808A249}" type="slidenum">
              <a:rPr lang="cs-CZ" smtClean="0"/>
              <a:pPr/>
              <a:t>‹#›</a:t>
            </a:fld>
            <a:endParaRPr lang="cs-CZ" dirty="0"/>
          </a:p>
        </p:txBody>
      </p:sp>
      <p:sp>
        <p:nvSpPr>
          <p:cNvPr id="12" name="Footer Placeholder 11"/>
          <p:cNvSpPr>
            <a:spLocks noGrp="1"/>
          </p:cNvSpPr>
          <p:nvPr>
            <p:ph type="ftr" sz="quarter" idx="12"/>
          </p:nvPr>
        </p:nvSpPr>
        <p:spPr/>
        <p:txBody>
          <a:bodyPr/>
          <a:lstStyle/>
          <a:p>
            <a:r>
              <a:rPr lang="cs-CZ" smtClean="0"/>
              <a:t>Seznámení s novým předpisem SŽ Z3</a:t>
            </a:r>
            <a:endParaRPr lang="cs-CZ" dirty="0"/>
          </a:p>
        </p:txBody>
      </p:sp>
      <p:sp>
        <p:nvSpPr>
          <p:cNvPr id="14" name="Text Placeholder 13"/>
          <p:cNvSpPr>
            <a:spLocks noGrp="1"/>
          </p:cNvSpPr>
          <p:nvPr>
            <p:ph type="body" sz="quarter" idx="13"/>
          </p:nvPr>
        </p:nvSpPr>
        <p:spPr>
          <a:xfrm>
            <a:off x="496888" y="5697288"/>
            <a:ext cx="8156575" cy="370137"/>
          </a:xfrm>
        </p:spPr>
        <p:txBody>
          <a:bodyPr anchor="b" anchorCtr="0"/>
          <a:lstStyle>
            <a:lvl1pPr marL="216000" indent="-216000">
              <a:buClrTx/>
              <a:defRPr sz="1100"/>
            </a:lvl1pPr>
            <a:lvl2pPr marL="432000" indent="-216000">
              <a:buClrTx/>
              <a:defRPr sz="1100"/>
            </a:lvl2pPr>
            <a:lvl3pPr marL="648000" indent="-216000">
              <a:buClrTx/>
              <a:defRPr sz="1100"/>
            </a:lvl3pPr>
            <a:lvl4pPr marL="900000" indent="-216000">
              <a:buClrTx/>
              <a:defRPr sz="1100"/>
            </a:lvl4pPr>
            <a:lvl5pPr marL="1152000" indent="-216000">
              <a:buClrTx/>
              <a:defRPr sz="1100"/>
            </a:lvl5pPr>
            <a:lvl6pPr marL="1368000" indent="-216000">
              <a:buClrTx/>
              <a:defRPr sz="1100"/>
            </a:lvl6pPr>
            <a:lvl7pPr marL="1584000" indent="-216000">
              <a:buClrTx/>
              <a:defRPr sz="1100"/>
            </a:lvl7pPr>
            <a:lvl8pPr marL="1800000" indent="-216000">
              <a:buClrTx/>
              <a:defRPr sz="1100"/>
            </a:lvl8pPr>
            <a:lvl9pPr marL="2016000" indent="-216000">
              <a:buClrTx/>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5" name="Title 14"/>
          <p:cNvSpPr>
            <a:spLocks noGrp="1"/>
          </p:cNvSpPr>
          <p:nvPr>
            <p:ph type="title"/>
          </p:nvPr>
        </p:nvSpPr>
        <p:spPr>
          <a:xfrm>
            <a:off x="496888" y="360000"/>
            <a:ext cx="8156575" cy="800712"/>
          </a:xfrm>
        </p:spPr>
        <p:txBody>
          <a:bodyPr/>
          <a:lstStyle/>
          <a:p>
            <a:r>
              <a:rPr lang="en-US" dirty="0"/>
              <a:t>Click to edit Master title style</a:t>
            </a:r>
            <a:endParaRPr lang="cs-CZ" dirty="0"/>
          </a:p>
        </p:txBody>
      </p:sp>
      <p:sp>
        <p:nvSpPr>
          <p:cNvPr id="9" name="Picture Placeholder 8"/>
          <p:cNvSpPr>
            <a:spLocks noGrp="1"/>
          </p:cNvSpPr>
          <p:nvPr>
            <p:ph type="pic" sz="quarter" idx="14"/>
          </p:nvPr>
        </p:nvSpPr>
        <p:spPr>
          <a:xfrm>
            <a:off x="4697414" y="1509713"/>
            <a:ext cx="3956050" cy="4060825"/>
          </a:xfrm>
        </p:spPr>
        <p:txBody>
          <a:bodyPr/>
          <a:lstStyle/>
          <a:p>
            <a:endParaRPr lang="cs-CZ"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with Small Pictures">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888" y="3429000"/>
            <a:ext cx="8156575" cy="21422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0" name="Date Placeholder 9"/>
          <p:cNvSpPr>
            <a:spLocks noGrp="1"/>
          </p:cNvSpPr>
          <p:nvPr>
            <p:ph type="dt" sz="half" idx="10"/>
          </p:nvPr>
        </p:nvSpPr>
        <p:spPr/>
        <p:txBody>
          <a:bodyPr/>
          <a:lstStyle/>
          <a:p>
            <a:endParaRPr lang="cs-CZ" dirty="0"/>
          </a:p>
        </p:txBody>
      </p:sp>
      <p:sp>
        <p:nvSpPr>
          <p:cNvPr id="11" name="Slide Number Placeholder 10"/>
          <p:cNvSpPr>
            <a:spLocks noGrp="1"/>
          </p:cNvSpPr>
          <p:nvPr>
            <p:ph type="sldNum" sz="quarter" idx="11"/>
          </p:nvPr>
        </p:nvSpPr>
        <p:spPr/>
        <p:txBody>
          <a:bodyPr/>
          <a:lstStyle/>
          <a:p>
            <a:fld id="{D2BBFFE0-7584-47E7-90FA-15F39808A249}" type="slidenum">
              <a:rPr lang="cs-CZ" smtClean="0"/>
              <a:pPr/>
              <a:t>‹#›</a:t>
            </a:fld>
            <a:endParaRPr lang="cs-CZ" dirty="0"/>
          </a:p>
        </p:txBody>
      </p:sp>
      <p:sp>
        <p:nvSpPr>
          <p:cNvPr id="12" name="Footer Placeholder 11"/>
          <p:cNvSpPr>
            <a:spLocks noGrp="1"/>
          </p:cNvSpPr>
          <p:nvPr>
            <p:ph type="ftr" sz="quarter" idx="12"/>
          </p:nvPr>
        </p:nvSpPr>
        <p:spPr/>
        <p:txBody>
          <a:bodyPr/>
          <a:lstStyle/>
          <a:p>
            <a:r>
              <a:rPr lang="cs-CZ" smtClean="0"/>
              <a:t>Seznámení s novým předpisem SŽ Z3</a:t>
            </a:r>
            <a:endParaRPr lang="cs-CZ" dirty="0"/>
          </a:p>
        </p:txBody>
      </p:sp>
      <p:sp>
        <p:nvSpPr>
          <p:cNvPr id="14" name="Text Placeholder 13"/>
          <p:cNvSpPr>
            <a:spLocks noGrp="1"/>
          </p:cNvSpPr>
          <p:nvPr>
            <p:ph type="body" sz="quarter" idx="13"/>
          </p:nvPr>
        </p:nvSpPr>
        <p:spPr>
          <a:xfrm>
            <a:off x="496888" y="5697288"/>
            <a:ext cx="8156575" cy="370137"/>
          </a:xfrm>
        </p:spPr>
        <p:txBody>
          <a:bodyPr anchor="b" anchorCtr="0"/>
          <a:lstStyle>
            <a:lvl1pPr marL="216000" indent="-216000">
              <a:buClrTx/>
              <a:defRPr sz="1100"/>
            </a:lvl1pPr>
            <a:lvl2pPr marL="432000" indent="-216000">
              <a:buClrTx/>
              <a:defRPr sz="1100"/>
            </a:lvl2pPr>
            <a:lvl3pPr marL="648000" indent="-216000">
              <a:buClrTx/>
              <a:defRPr sz="1100"/>
            </a:lvl3pPr>
            <a:lvl4pPr marL="900000" indent="-216000">
              <a:buClrTx/>
              <a:defRPr sz="1100"/>
            </a:lvl4pPr>
            <a:lvl5pPr marL="1152000" indent="-216000">
              <a:buClrTx/>
              <a:defRPr sz="1100"/>
            </a:lvl5pPr>
            <a:lvl6pPr marL="1368000" indent="-216000">
              <a:buClrTx/>
              <a:defRPr sz="1100"/>
            </a:lvl6pPr>
            <a:lvl7pPr marL="1584000" indent="-216000">
              <a:buClrTx/>
              <a:defRPr sz="1100"/>
            </a:lvl7pPr>
            <a:lvl8pPr marL="1800000" indent="-216000">
              <a:buClrTx/>
              <a:defRPr sz="1100"/>
            </a:lvl8pPr>
            <a:lvl9pPr marL="2016000" indent="-216000">
              <a:buClrTx/>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5" name="Title 14"/>
          <p:cNvSpPr>
            <a:spLocks noGrp="1"/>
          </p:cNvSpPr>
          <p:nvPr>
            <p:ph type="title"/>
          </p:nvPr>
        </p:nvSpPr>
        <p:spPr>
          <a:xfrm>
            <a:off x="496888" y="360000"/>
            <a:ext cx="8156575" cy="800712"/>
          </a:xfrm>
        </p:spPr>
        <p:txBody>
          <a:bodyPr/>
          <a:lstStyle/>
          <a:p>
            <a:r>
              <a:rPr lang="en-US" dirty="0"/>
              <a:t>Click to edit Master title style</a:t>
            </a:r>
            <a:endParaRPr lang="cs-CZ" dirty="0"/>
          </a:p>
        </p:txBody>
      </p:sp>
      <p:sp>
        <p:nvSpPr>
          <p:cNvPr id="9" name="Picture Placeholder 8"/>
          <p:cNvSpPr>
            <a:spLocks noGrp="1"/>
          </p:cNvSpPr>
          <p:nvPr>
            <p:ph type="pic" sz="quarter" idx="14"/>
          </p:nvPr>
        </p:nvSpPr>
        <p:spPr>
          <a:xfrm>
            <a:off x="6134100" y="1509713"/>
            <a:ext cx="2519363" cy="1692000"/>
          </a:xfrm>
        </p:spPr>
        <p:txBody>
          <a:bodyPr/>
          <a:lstStyle/>
          <a:p>
            <a:endParaRPr lang="cs-CZ" dirty="0"/>
          </a:p>
        </p:txBody>
      </p:sp>
      <p:sp>
        <p:nvSpPr>
          <p:cNvPr id="13" name="Picture Placeholder 8"/>
          <p:cNvSpPr>
            <a:spLocks noGrp="1"/>
          </p:cNvSpPr>
          <p:nvPr>
            <p:ph type="pic" sz="quarter" idx="15"/>
          </p:nvPr>
        </p:nvSpPr>
        <p:spPr>
          <a:xfrm>
            <a:off x="3252788" y="1509713"/>
            <a:ext cx="2638425" cy="1692000"/>
          </a:xfrm>
        </p:spPr>
        <p:txBody>
          <a:bodyPr/>
          <a:lstStyle/>
          <a:p>
            <a:endParaRPr lang="cs-CZ" dirty="0"/>
          </a:p>
        </p:txBody>
      </p:sp>
      <p:sp>
        <p:nvSpPr>
          <p:cNvPr id="16" name="Picture Placeholder 8"/>
          <p:cNvSpPr>
            <a:spLocks noGrp="1"/>
          </p:cNvSpPr>
          <p:nvPr>
            <p:ph type="pic" sz="quarter" idx="16"/>
          </p:nvPr>
        </p:nvSpPr>
        <p:spPr>
          <a:xfrm>
            <a:off x="496889" y="1509713"/>
            <a:ext cx="2513012" cy="1692000"/>
          </a:xfrm>
        </p:spPr>
        <p:txBody>
          <a:bodyPr/>
          <a:lstStyle/>
          <a:p>
            <a:endParaRPr lang="cs-CZ"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tro / Section Header with Picture">
    <p:spTree>
      <p:nvGrpSpPr>
        <p:cNvPr id="1" name=""/>
        <p:cNvGrpSpPr/>
        <p:nvPr/>
      </p:nvGrpSpPr>
      <p:grpSpPr>
        <a:xfrm>
          <a:off x="0" y="0"/>
          <a:ext cx="0" cy="0"/>
          <a:chOff x="0" y="0"/>
          <a:chExt cx="0" cy="0"/>
        </a:xfrm>
      </p:grpSpPr>
      <p:sp>
        <p:nvSpPr>
          <p:cNvPr id="13" name="Picture Placeholder 12"/>
          <p:cNvSpPr>
            <a:spLocks noGrp="1"/>
          </p:cNvSpPr>
          <p:nvPr>
            <p:ph type="pic" sz="quarter" idx="13"/>
          </p:nvPr>
        </p:nvSpPr>
        <p:spPr>
          <a:xfrm>
            <a:off x="-460" y="-2383"/>
            <a:ext cx="9146841" cy="5467351"/>
          </a:xfrm>
          <a:custGeom>
            <a:avLst/>
            <a:gdLst>
              <a:gd name="connsiteX0" fmla="*/ 0 w 9144000"/>
              <a:gd name="connsiteY0" fmla="*/ 1366837 h 5467349"/>
              <a:gd name="connsiteX1" fmla="*/ 1366837 w 9144000"/>
              <a:gd name="connsiteY1" fmla="*/ 1366837 h 5467349"/>
              <a:gd name="connsiteX2" fmla="*/ 1366837 w 9144000"/>
              <a:gd name="connsiteY2" fmla="*/ 0 h 5467349"/>
              <a:gd name="connsiteX3" fmla="*/ 7777163 w 9144000"/>
              <a:gd name="connsiteY3" fmla="*/ 0 h 5467349"/>
              <a:gd name="connsiteX4" fmla="*/ 7777163 w 9144000"/>
              <a:gd name="connsiteY4" fmla="*/ 1366837 h 5467349"/>
              <a:gd name="connsiteX5" fmla="*/ 9144000 w 9144000"/>
              <a:gd name="connsiteY5" fmla="*/ 1366837 h 5467349"/>
              <a:gd name="connsiteX6" fmla="*/ 9144000 w 9144000"/>
              <a:gd name="connsiteY6" fmla="*/ 4100512 h 5467349"/>
              <a:gd name="connsiteX7" fmla="*/ 7777163 w 9144000"/>
              <a:gd name="connsiteY7" fmla="*/ 4100512 h 5467349"/>
              <a:gd name="connsiteX8" fmla="*/ 7777163 w 9144000"/>
              <a:gd name="connsiteY8" fmla="*/ 5467349 h 5467349"/>
              <a:gd name="connsiteX9" fmla="*/ 1366837 w 9144000"/>
              <a:gd name="connsiteY9" fmla="*/ 5467349 h 5467349"/>
              <a:gd name="connsiteX10" fmla="*/ 1366837 w 9144000"/>
              <a:gd name="connsiteY10" fmla="*/ 4100512 h 5467349"/>
              <a:gd name="connsiteX11" fmla="*/ 0 w 9144000"/>
              <a:gd name="connsiteY11" fmla="*/ 4100512 h 5467349"/>
              <a:gd name="connsiteX12" fmla="*/ 0 w 9144000"/>
              <a:gd name="connsiteY12" fmla="*/ 1366837 h 5467349"/>
              <a:gd name="connsiteX0" fmla="*/ 4763 w 9148763"/>
              <a:gd name="connsiteY0" fmla="*/ 1366837 h 5467349"/>
              <a:gd name="connsiteX1" fmla="*/ 0 w 9148763"/>
              <a:gd name="connsiteY1" fmla="*/ 1099 h 5467349"/>
              <a:gd name="connsiteX2" fmla="*/ 1371600 w 9148763"/>
              <a:gd name="connsiteY2" fmla="*/ 0 h 5467349"/>
              <a:gd name="connsiteX3" fmla="*/ 7781926 w 9148763"/>
              <a:gd name="connsiteY3" fmla="*/ 0 h 5467349"/>
              <a:gd name="connsiteX4" fmla="*/ 7781926 w 9148763"/>
              <a:gd name="connsiteY4" fmla="*/ 1366837 h 5467349"/>
              <a:gd name="connsiteX5" fmla="*/ 9148763 w 9148763"/>
              <a:gd name="connsiteY5" fmla="*/ 1366837 h 5467349"/>
              <a:gd name="connsiteX6" fmla="*/ 9148763 w 9148763"/>
              <a:gd name="connsiteY6" fmla="*/ 4100512 h 5467349"/>
              <a:gd name="connsiteX7" fmla="*/ 7781926 w 9148763"/>
              <a:gd name="connsiteY7" fmla="*/ 4100512 h 5467349"/>
              <a:gd name="connsiteX8" fmla="*/ 7781926 w 9148763"/>
              <a:gd name="connsiteY8" fmla="*/ 5467349 h 5467349"/>
              <a:gd name="connsiteX9" fmla="*/ 1371600 w 9148763"/>
              <a:gd name="connsiteY9" fmla="*/ 5467349 h 5467349"/>
              <a:gd name="connsiteX10" fmla="*/ 1371600 w 9148763"/>
              <a:gd name="connsiteY10" fmla="*/ 4100512 h 5467349"/>
              <a:gd name="connsiteX11" fmla="*/ 4763 w 9148763"/>
              <a:gd name="connsiteY11" fmla="*/ 4100512 h 5467349"/>
              <a:gd name="connsiteX12" fmla="*/ 4763 w 9148763"/>
              <a:gd name="connsiteY12" fmla="*/ 1366837 h 5467349"/>
              <a:gd name="connsiteX0" fmla="*/ 33 w 9144033"/>
              <a:gd name="connsiteY0" fmla="*/ 1366837 h 5467349"/>
              <a:gd name="connsiteX1" fmla="*/ 54802 w 9144033"/>
              <a:gd name="connsiteY1" fmla="*/ 39199 h 5467349"/>
              <a:gd name="connsiteX2" fmla="*/ 1366870 w 9144033"/>
              <a:gd name="connsiteY2" fmla="*/ 0 h 5467349"/>
              <a:gd name="connsiteX3" fmla="*/ 7777196 w 9144033"/>
              <a:gd name="connsiteY3" fmla="*/ 0 h 5467349"/>
              <a:gd name="connsiteX4" fmla="*/ 7777196 w 9144033"/>
              <a:gd name="connsiteY4" fmla="*/ 1366837 h 5467349"/>
              <a:gd name="connsiteX5" fmla="*/ 9144033 w 9144033"/>
              <a:gd name="connsiteY5" fmla="*/ 1366837 h 5467349"/>
              <a:gd name="connsiteX6" fmla="*/ 9144033 w 9144033"/>
              <a:gd name="connsiteY6" fmla="*/ 4100512 h 5467349"/>
              <a:gd name="connsiteX7" fmla="*/ 7777196 w 9144033"/>
              <a:gd name="connsiteY7" fmla="*/ 4100512 h 5467349"/>
              <a:gd name="connsiteX8" fmla="*/ 7777196 w 9144033"/>
              <a:gd name="connsiteY8" fmla="*/ 5467349 h 5467349"/>
              <a:gd name="connsiteX9" fmla="*/ 1366870 w 9144033"/>
              <a:gd name="connsiteY9" fmla="*/ 5467349 h 5467349"/>
              <a:gd name="connsiteX10" fmla="*/ 1366870 w 9144033"/>
              <a:gd name="connsiteY10" fmla="*/ 4100512 h 5467349"/>
              <a:gd name="connsiteX11" fmla="*/ 33 w 9144033"/>
              <a:gd name="connsiteY11" fmla="*/ 4100512 h 5467349"/>
              <a:gd name="connsiteX12" fmla="*/ 33 w 9144033"/>
              <a:gd name="connsiteY12" fmla="*/ 1366837 h 5467349"/>
              <a:gd name="connsiteX0" fmla="*/ 458 w 9144458"/>
              <a:gd name="connsiteY0" fmla="*/ 1368119 h 5468631"/>
              <a:gd name="connsiteX1" fmla="*/ 458 w 9144458"/>
              <a:gd name="connsiteY1" fmla="*/ 0 h 5468631"/>
              <a:gd name="connsiteX2" fmla="*/ 1367295 w 9144458"/>
              <a:gd name="connsiteY2" fmla="*/ 1282 h 5468631"/>
              <a:gd name="connsiteX3" fmla="*/ 7777621 w 9144458"/>
              <a:gd name="connsiteY3" fmla="*/ 1282 h 5468631"/>
              <a:gd name="connsiteX4" fmla="*/ 7777621 w 9144458"/>
              <a:gd name="connsiteY4" fmla="*/ 1368119 h 5468631"/>
              <a:gd name="connsiteX5" fmla="*/ 9144458 w 9144458"/>
              <a:gd name="connsiteY5" fmla="*/ 1368119 h 5468631"/>
              <a:gd name="connsiteX6" fmla="*/ 9144458 w 9144458"/>
              <a:gd name="connsiteY6" fmla="*/ 4101794 h 5468631"/>
              <a:gd name="connsiteX7" fmla="*/ 7777621 w 9144458"/>
              <a:gd name="connsiteY7" fmla="*/ 4101794 h 5468631"/>
              <a:gd name="connsiteX8" fmla="*/ 7777621 w 9144458"/>
              <a:gd name="connsiteY8" fmla="*/ 5468631 h 5468631"/>
              <a:gd name="connsiteX9" fmla="*/ 1367295 w 9144458"/>
              <a:gd name="connsiteY9" fmla="*/ 5468631 h 5468631"/>
              <a:gd name="connsiteX10" fmla="*/ 1367295 w 9144458"/>
              <a:gd name="connsiteY10" fmla="*/ 4101794 h 5468631"/>
              <a:gd name="connsiteX11" fmla="*/ 458 w 9144458"/>
              <a:gd name="connsiteY11" fmla="*/ 4101794 h 5468631"/>
              <a:gd name="connsiteX12" fmla="*/ 458 w 9144458"/>
              <a:gd name="connsiteY12" fmla="*/ 1368119 h 5468631"/>
              <a:gd name="connsiteX0" fmla="*/ 458 w 9146840"/>
              <a:gd name="connsiteY0" fmla="*/ 1369219 h 5469731"/>
              <a:gd name="connsiteX1" fmla="*/ 458 w 9146840"/>
              <a:gd name="connsiteY1" fmla="*/ 1100 h 5469731"/>
              <a:gd name="connsiteX2" fmla="*/ 1367295 w 9146840"/>
              <a:gd name="connsiteY2" fmla="*/ 2382 h 5469731"/>
              <a:gd name="connsiteX3" fmla="*/ 7777621 w 9146840"/>
              <a:gd name="connsiteY3" fmla="*/ 2382 h 5469731"/>
              <a:gd name="connsiteX4" fmla="*/ 9146840 w 9146840"/>
              <a:gd name="connsiteY4" fmla="*/ 0 h 5469731"/>
              <a:gd name="connsiteX5" fmla="*/ 9144458 w 9146840"/>
              <a:gd name="connsiteY5" fmla="*/ 1369219 h 5469731"/>
              <a:gd name="connsiteX6" fmla="*/ 9144458 w 9146840"/>
              <a:gd name="connsiteY6" fmla="*/ 4102894 h 5469731"/>
              <a:gd name="connsiteX7" fmla="*/ 7777621 w 9146840"/>
              <a:gd name="connsiteY7" fmla="*/ 4102894 h 5469731"/>
              <a:gd name="connsiteX8" fmla="*/ 7777621 w 9146840"/>
              <a:gd name="connsiteY8" fmla="*/ 5469731 h 5469731"/>
              <a:gd name="connsiteX9" fmla="*/ 1367295 w 9146840"/>
              <a:gd name="connsiteY9" fmla="*/ 5469731 h 5469731"/>
              <a:gd name="connsiteX10" fmla="*/ 1367295 w 9146840"/>
              <a:gd name="connsiteY10" fmla="*/ 4102894 h 5469731"/>
              <a:gd name="connsiteX11" fmla="*/ 458 w 9146840"/>
              <a:gd name="connsiteY11" fmla="*/ 4102894 h 5469731"/>
              <a:gd name="connsiteX12" fmla="*/ 458 w 9146840"/>
              <a:gd name="connsiteY12" fmla="*/ 1369219 h 5469731"/>
              <a:gd name="connsiteX0" fmla="*/ 458 w 9146840"/>
              <a:gd name="connsiteY0" fmla="*/ 1369219 h 5469731"/>
              <a:gd name="connsiteX1" fmla="*/ 458 w 9146840"/>
              <a:gd name="connsiteY1" fmla="*/ 1100 h 5469731"/>
              <a:gd name="connsiteX2" fmla="*/ 1367295 w 9146840"/>
              <a:gd name="connsiteY2" fmla="*/ 2382 h 5469731"/>
              <a:gd name="connsiteX3" fmla="*/ 7777621 w 9146840"/>
              <a:gd name="connsiteY3" fmla="*/ 2382 h 5469731"/>
              <a:gd name="connsiteX4" fmla="*/ 9146840 w 9146840"/>
              <a:gd name="connsiteY4" fmla="*/ 0 h 5469731"/>
              <a:gd name="connsiteX5" fmla="*/ 9144458 w 9146840"/>
              <a:gd name="connsiteY5" fmla="*/ 1369219 h 5469731"/>
              <a:gd name="connsiteX6" fmla="*/ 9144458 w 9146840"/>
              <a:gd name="connsiteY6" fmla="*/ 4102894 h 5469731"/>
              <a:gd name="connsiteX7" fmla="*/ 7777621 w 9146840"/>
              <a:gd name="connsiteY7" fmla="*/ 4102894 h 5469731"/>
              <a:gd name="connsiteX8" fmla="*/ 7777621 w 9146840"/>
              <a:gd name="connsiteY8" fmla="*/ 5360194 h 5469731"/>
              <a:gd name="connsiteX9" fmla="*/ 1367295 w 9146840"/>
              <a:gd name="connsiteY9" fmla="*/ 5469731 h 5469731"/>
              <a:gd name="connsiteX10" fmla="*/ 1367295 w 9146840"/>
              <a:gd name="connsiteY10" fmla="*/ 4102894 h 5469731"/>
              <a:gd name="connsiteX11" fmla="*/ 458 w 9146840"/>
              <a:gd name="connsiteY11" fmla="*/ 4102894 h 5469731"/>
              <a:gd name="connsiteX12" fmla="*/ 458 w 9146840"/>
              <a:gd name="connsiteY12" fmla="*/ 1369219 h 5469731"/>
              <a:gd name="connsiteX0" fmla="*/ 458 w 9146840"/>
              <a:gd name="connsiteY0" fmla="*/ 1369219 h 5360194"/>
              <a:gd name="connsiteX1" fmla="*/ 458 w 9146840"/>
              <a:gd name="connsiteY1" fmla="*/ 1100 h 5360194"/>
              <a:gd name="connsiteX2" fmla="*/ 1367295 w 9146840"/>
              <a:gd name="connsiteY2" fmla="*/ 2382 h 5360194"/>
              <a:gd name="connsiteX3" fmla="*/ 7777621 w 9146840"/>
              <a:gd name="connsiteY3" fmla="*/ 2382 h 5360194"/>
              <a:gd name="connsiteX4" fmla="*/ 9146840 w 9146840"/>
              <a:gd name="connsiteY4" fmla="*/ 0 h 5360194"/>
              <a:gd name="connsiteX5" fmla="*/ 9144458 w 9146840"/>
              <a:gd name="connsiteY5" fmla="*/ 1369219 h 5360194"/>
              <a:gd name="connsiteX6" fmla="*/ 9144458 w 9146840"/>
              <a:gd name="connsiteY6" fmla="*/ 4102894 h 5360194"/>
              <a:gd name="connsiteX7" fmla="*/ 7777621 w 9146840"/>
              <a:gd name="connsiteY7" fmla="*/ 4102894 h 5360194"/>
              <a:gd name="connsiteX8" fmla="*/ 7777621 w 9146840"/>
              <a:gd name="connsiteY8" fmla="*/ 5360194 h 5360194"/>
              <a:gd name="connsiteX9" fmla="*/ 1367295 w 9146840"/>
              <a:gd name="connsiteY9" fmla="*/ 5360194 h 5360194"/>
              <a:gd name="connsiteX10" fmla="*/ 1367295 w 9146840"/>
              <a:gd name="connsiteY10" fmla="*/ 4102894 h 5360194"/>
              <a:gd name="connsiteX11" fmla="*/ 458 w 9146840"/>
              <a:gd name="connsiteY11" fmla="*/ 4102894 h 5360194"/>
              <a:gd name="connsiteX12" fmla="*/ 458 w 9146840"/>
              <a:gd name="connsiteY12" fmla="*/ 1369219 h 5360194"/>
              <a:gd name="connsiteX0" fmla="*/ 458 w 9146840"/>
              <a:gd name="connsiteY0" fmla="*/ 1369219 h 5472113"/>
              <a:gd name="connsiteX1" fmla="*/ 458 w 9146840"/>
              <a:gd name="connsiteY1" fmla="*/ 1100 h 5472113"/>
              <a:gd name="connsiteX2" fmla="*/ 1367295 w 9146840"/>
              <a:gd name="connsiteY2" fmla="*/ 2382 h 5472113"/>
              <a:gd name="connsiteX3" fmla="*/ 7777621 w 9146840"/>
              <a:gd name="connsiteY3" fmla="*/ 2382 h 5472113"/>
              <a:gd name="connsiteX4" fmla="*/ 9146840 w 9146840"/>
              <a:gd name="connsiteY4" fmla="*/ 0 h 5472113"/>
              <a:gd name="connsiteX5" fmla="*/ 9144458 w 9146840"/>
              <a:gd name="connsiteY5" fmla="*/ 1369219 h 5472113"/>
              <a:gd name="connsiteX6" fmla="*/ 9144458 w 9146840"/>
              <a:gd name="connsiteY6" fmla="*/ 4102894 h 5472113"/>
              <a:gd name="connsiteX7" fmla="*/ 7777621 w 9146840"/>
              <a:gd name="connsiteY7" fmla="*/ 4102894 h 5472113"/>
              <a:gd name="connsiteX8" fmla="*/ 7777621 w 9146840"/>
              <a:gd name="connsiteY8" fmla="*/ 5360194 h 5472113"/>
              <a:gd name="connsiteX9" fmla="*/ 1367295 w 9146840"/>
              <a:gd name="connsiteY9" fmla="*/ 5360194 h 5472113"/>
              <a:gd name="connsiteX10" fmla="*/ 1367295 w 9146840"/>
              <a:gd name="connsiteY10" fmla="*/ 5472113 h 5472113"/>
              <a:gd name="connsiteX11" fmla="*/ 458 w 9146840"/>
              <a:gd name="connsiteY11" fmla="*/ 4102894 h 5472113"/>
              <a:gd name="connsiteX12" fmla="*/ 458 w 9146840"/>
              <a:gd name="connsiteY12" fmla="*/ 1369219 h 5472113"/>
              <a:gd name="connsiteX0" fmla="*/ 458 w 9146840"/>
              <a:gd name="connsiteY0" fmla="*/ 1369219 h 5472113"/>
              <a:gd name="connsiteX1" fmla="*/ 458 w 9146840"/>
              <a:gd name="connsiteY1" fmla="*/ 1100 h 5472113"/>
              <a:gd name="connsiteX2" fmla="*/ 1367295 w 9146840"/>
              <a:gd name="connsiteY2" fmla="*/ 2382 h 5472113"/>
              <a:gd name="connsiteX3" fmla="*/ 7777621 w 9146840"/>
              <a:gd name="connsiteY3" fmla="*/ 2382 h 5472113"/>
              <a:gd name="connsiteX4" fmla="*/ 9146840 w 9146840"/>
              <a:gd name="connsiteY4" fmla="*/ 0 h 5472113"/>
              <a:gd name="connsiteX5" fmla="*/ 9144458 w 9146840"/>
              <a:gd name="connsiteY5" fmla="*/ 1369219 h 5472113"/>
              <a:gd name="connsiteX6" fmla="*/ 9144458 w 9146840"/>
              <a:gd name="connsiteY6" fmla="*/ 4102894 h 5472113"/>
              <a:gd name="connsiteX7" fmla="*/ 7777621 w 9146840"/>
              <a:gd name="connsiteY7" fmla="*/ 4102894 h 5472113"/>
              <a:gd name="connsiteX8" fmla="*/ 7777621 w 9146840"/>
              <a:gd name="connsiteY8" fmla="*/ 5360194 h 5472113"/>
              <a:gd name="connsiteX9" fmla="*/ 1367295 w 9146840"/>
              <a:gd name="connsiteY9" fmla="*/ 5360194 h 5472113"/>
              <a:gd name="connsiteX10" fmla="*/ 1367295 w 9146840"/>
              <a:gd name="connsiteY10" fmla="*/ 5472113 h 5472113"/>
              <a:gd name="connsiteX11" fmla="*/ 458 w 9146840"/>
              <a:gd name="connsiteY11" fmla="*/ 5467350 h 5472113"/>
              <a:gd name="connsiteX12" fmla="*/ 458 w 9146840"/>
              <a:gd name="connsiteY12" fmla="*/ 1369219 h 5472113"/>
              <a:gd name="connsiteX0" fmla="*/ 458 w 9146840"/>
              <a:gd name="connsiteY0" fmla="*/ 1369219 h 5472113"/>
              <a:gd name="connsiteX1" fmla="*/ 458 w 9146840"/>
              <a:gd name="connsiteY1" fmla="*/ 1100 h 5472113"/>
              <a:gd name="connsiteX2" fmla="*/ 1367295 w 9146840"/>
              <a:gd name="connsiteY2" fmla="*/ 2382 h 5472113"/>
              <a:gd name="connsiteX3" fmla="*/ 7777621 w 9146840"/>
              <a:gd name="connsiteY3" fmla="*/ 2382 h 5472113"/>
              <a:gd name="connsiteX4" fmla="*/ 9146840 w 9146840"/>
              <a:gd name="connsiteY4" fmla="*/ 0 h 5472113"/>
              <a:gd name="connsiteX5" fmla="*/ 9144458 w 9146840"/>
              <a:gd name="connsiteY5" fmla="*/ 1369219 h 5472113"/>
              <a:gd name="connsiteX6" fmla="*/ 9144458 w 9146840"/>
              <a:gd name="connsiteY6" fmla="*/ 4102894 h 5472113"/>
              <a:gd name="connsiteX7" fmla="*/ 7780003 w 9146840"/>
              <a:gd name="connsiteY7" fmla="*/ 5467350 h 5472113"/>
              <a:gd name="connsiteX8" fmla="*/ 7777621 w 9146840"/>
              <a:gd name="connsiteY8" fmla="*/ 5360194 h 5472113"/>
              <a:gd name="connsiteX9" fmla="*/ 1367295 w 9146840"/>
              <a:gd name="connsiteY9" fmla="*/ 5360194 h 5472113"/>
              <a:gd name="connsiteX10" fmla="*/ 1367295 w 9146840"/>
              <a:gd name="connsiteY10" fmla="*/ 5472113 h 5472113"/>
              <a:gd name="connsiteX11" fmla="*/ 458 w 9146840"/>
              <a:gd name="connsiteY11" fmla="*/ 5467350 h 5472113"/>
              <a:gd name="connsiteX12" fmla="*/ 458 w 9146840"/>
              <a:gd name="connsiteY12" fmla="*/ 1369219 h 5472113"/>
              <a:gd name="connsiteX0" fmla="*/ 458 w 9146840"/>
              <a:gd name="connsiteY0" fmla="*/ 1369219 h 5472113"/>
              <a:gd name="connsiteX1" fmla="*/ 458 w 9146840"/>
              <a:gd name="connsiteY1" fmla="*/ 1100 h 5472113"/>
              <a:gd name="connsiteX2" fmla="*/ 1367295 w 9146840"/>
              <a:gd name="connsiteY2" fmla="*/ 2382 h 5472113"/>
              <a:gd name="connsiteX3" fmla="*/ 7777621 w 9146840"/>
              <a:gd name="connsiteY3" fmla="*/ 2382 h 5472113"/>
              <a:gd name="connsiteX4" fmla="*/ 9146840 w 9146840"/>
              <a:gd name="connsiteY4" fmla="*/ 0 h 5472113"/>
              <a:gd name="connsiteX5" fmla="*/ 9144458 w 9146840"/>
              <a:gd name="connsiteY5" fmla="*/ 1369219 h 5472113"/>
              <a:gd name="connsiteX6" fmla="*/ 9144458 w 9146840"/>
              <a:gd name="connsiteY6" fmla="*/ 5472112 h 5472113"/>
              <a:gd name="connsiteX7" fmla="*/ 7780003 w 9146840"/>
              <a:gd name="connsiteY7" fmla="*/ 5467350 h 5472113"/>
              <a:gd name="connsiteX8" fmla="*/ 7777621 w 9146840"/>
              <a:gd name="connsiteY8" fmla="*/ 5360194 h 5472113"/>
              <a:gd name="connsiteX9" fmla="*/ 1367295 w 9146840"/>
              <a:gd name="connsiteY9" fmla="*/ 5360194 h 5472113"/>
              <a:gd name="connsiteX10" fmla="*/ 1367295 w 9146840"/>
              <a:gd name="connsiteY10" fmla="*/ 5472113 h 5472113"/>
              <a:gd name="connsiteX11" fmla="*/ 458 w 9146840"/>
              <a:gd name="connsiteY11" fmla="*/ 5467350 h 5472113"/>
              <a:gd name="connsiteX12" fmla="*/ 458 w 9146840"/>
              <a:gd name="connsiteY12" fmla="*/ 1369219 h 5472113"/>
              <a:gd name="connsiteX0" fmla="*/ 458 w 9146840"/>
              <a:gd name="connsiteY0" fmla="*/ 1369219 h 5472113"/>
              <a:gd name="connsiteX1" fmla="*/ 458 w 9146840"/>
              <a:gd name="connsiteY1" fmla="*/ 1100 h 5472113"/>
              <a:gd name="connsiteX2" fmla="*/ 1367295 w 9146840"/>
              <a:gd name="connsiteY2" fmla="*/ 2382 h 5472113"/>
              <a:gd name="connsiteX3" fmla="*/ 7777621 w 9146840"/>
              <a:gd name="connsiteY3" fmla="*/ 2382 h 5472113"/>
              <a:gd name="connsiteX4" fmla="*/ 9146840 w 9146840"/>
              <a:gd name="connsiteY4" fmla="*/ 0 h 5472113"/>
              <a:gd name="connsiteX5" fmla="*/ 9144458 w 9146840"/>
              <a:gd name="connsiteY5" fmla="*/ 1369219 h 5472113"/>
              <a:gd name="connsiteX6" fmla="*/ 9144458 w 9146840"/>
              <a:gd name="connsiteY6" fmla="*/ 5472112 h 5472113"/>
              <a:gd name="connsiteX7" fmla="*/ 7780003 w 9146840"/>
              <a:gd name="connsiteY7" fmla="*/ 5469731 h 5472113"/>
              <a:gd name="connsiteX8" fmla="*/ 7777621 w 9146840"/>
              <a:gd name="connsiteY8" fmla="*/ 5360194 h 5472113"/>
              <a:gd name="connsiteX9" fmla="*/ 1367295 w 9146840"/>
              <a:gd name="connsiteY9" fmla="*/ 5360194 h 5472113"/>
              <a:gd name="connsiteX10" fmla="*/ 1367295 w 9146840"/>
              <a:gd name="connsiteY10" fmla="*/ 5472113 h 5472113"/>
              <a:gd name="connsiteX11" fmla="*/ 458 w 9146840"/>
              <a:gd name="connsiteY11" fmla="*/ 5467350 h 5472113"/>
              <a:gd name="connsiteX12" fmla="*/ 458 w 9146840"/>
              <a:gd name="connsiteY12" fmla="*/ 1369219 h 5472113"/>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7780003 w 9146840"/>
              <a:gd name="connsiteY7" fmla="*/ 5469731 h 5472112"/>
              <a:gd name="connsiteX8" fmla="*/ 7777621 w 9146840"/>
              <a:gd name="connsiteY8" fmla="*/ 5360194 h 5472112"/>
              <a:gd name="connsiteX9" fmla="*/ 1367295 w 9146840"/>
              <a:gd name="connsiteY9" fmla="*/ 5360194 h 5472112"/>
              <a:gd name="connsiteX10" fmla="*/ 498138 w 9146840"/>
              <a:gd name="connsiteY10" fmla="*/ 5469732 h 5472112"/>
              <a:gd name="connsiteX11" fmla="*/ 458 w 9146840"/>
              <a:gd name="connsiteY11" fmla="*/ 5467350 h 5472112"/>
              <a:gd name="connsiteX12" fmla="*/ 458 w 9146840"/>
              <a:gd name="connsiteY12" fmla="*/ 1369219 h 5472112"/>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7780003 w 9146840"/>
              <a:gd name="connsiteY7" fmla="*/ 5469731 h 5472112"/>
              <a:gd name="connsiteX8" fmla="*/ 7777621 w 9146840"/>
              <a:gd name="connsiteY8" fmla="*/ 5360194 h 5472112"/>
              <a:gd name="connsiteX9" fmla="*/ 502902 w 9146840"/>
              <a:gd name="connsiteY9" fmla="*/ 5362576 h 5472112"/>
              <a:gd name="connsiteX10" fmla="*/ 498138 w 9146840"/>
              <a:gd name="connsiteY10" fmla="*/ 5469732 h 5472112"/>
              <a:gd name="connsiteX11" fmla="*/ 458 w 9146840"/>
              <a:gd name="connsiteY11" fmla="*/ 5467350 h 5472112"/>
              <a:gd name="connsiteX12" fmla="*/ 458 w 9146840"/>
              <a:gd name="connsiteY12" fmla="*/ 1369219 h 5472112"/>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7780003 w 9146840"/>
              <a:gd name="connsiteY7" fmla="*/ 5469731 h 5472112"/>
              <a:gd name="connsiteX8" fmla="*/ 7777621 w 9146840"/>
              <a:gd name="connsiteY8" fmla="*/ 5360194 h 5472112"/>
              <a:gd name="connsiteX9" fmla="*/ 502902 w 9146840"/>
              <a:gd name="connsiteY9" fmla="*/ 5362576 h 5472112"/>
              <a:gd name="connsiteX10" fmla="*/ 500519 w 9146840"/>
              <a:gd name="connsiteY10" fmla="*/ 5469732 h 5472112"/>
              <a:gd name="connsiteX11" fmla="*/ 458 w 9146840"/>
              <a:gd name="connsiteY11" fmla="*/ 5467350 h 5472112"/>
              <a:gd name="connsiteX12" fmla="*/ 458 w 9146840"/>
              <a:gd name="connsiteY12" fmla="*/ 1369219 h 5472112"/>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7780003 w 9146840"/>
              <a:gd name="connsiteY7" fmla="*/ 5469731 h 5472112"/>
              <a:gd name="connsiteX8" fmla="*/ 7777621 w 9146840"/>
              <a:gd name="connsiteY8" fmla="*/ 5360194 h 5472112"/>
              <a:gd name="connsiteX9" fmla="*/ 500521 w 9146840"/>
              <a:gd name="connsiteY9" fmla="*/ 5362576 h 5472112"/>
              <a:gd name="connsiteX10" fmla="*/ 500519 w 9146840"/>
              <a:gd name="connsiteY10" fmla="*/ 5469732 h 5472112"/>
              <a:gd name="connsiteX11" fmla="*/ 458 w 9146840"/>
              <a:gd name="connsiteY11" fmla="*/ 5467350 h 5472112"/>
              <a:gd name="connsiteX12" fmla="*/ 458 w 9146840"/>
              <a:gd name="connsiteY12" fmla="*/ 1369219 h 5472112"/>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7780003 w 9146840"/>
              <a:gd name="connsiteY7" fmla="*/ 5469731 h 5472112"/>
              <a:gd name="connsiteX8" fmla="*/ 8646777 w 9146840"/>
              <a:gd name="connsiteY8" fmla="*/ 5360194 h 5472112"/>
              <a:gd name="connsiteX9" fmla="*/ 500521 w 9146840"/>
              <a:gd name="connsiteY9" fmla="*/ 5362576 h 5472112"/>
              <a:gd name="connsiteX10" fmla="*/ 500519 w 9146840"/>
              <a:gd name="connsiteY10" fmla="*/ 5469732 h 5472112"/>
              <a:gd name="connsiteX11" fmla="*/ 458 w 9146840"/>
              <a:gd name="connsiteY11" fmla="*/ 5467350 h 5472112"/>
              <a:gd name="connsiteX12" fmla="*/ 458 w 9146840"/>
              <a:gd name="connsiteY12" fmla="*/ 1369219 h 5472112"/>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8644397 w 9146840"/>
              <a:gd name="connsiteY7" fmla="*/ 5472112 h 5472112"/>
              <a:gd name="connsiteX8" fmla="*/ 8646777 w 9146840"/>
              <a:gd name="connsiteY8" fmla="*/ 5360194 h 5472112"/>
              <a:gd name="connsiteX9" fmla="*/ 500521 w 9146840"/>
              <a:gd name="connsiteY9" fmla="*/ 5362576 h 5472112"/>
              <a:gd name="connsiteX10" fmla="*/ 500519 w 9146840"/>
              <a:gd name="connsiteY10" fmla="*/ 5469732 h 5472112"/>
              <a:gd name="connsiteX11" fmla="*/ 458 w 9146840"/>
              <a:gd name="connsiteY11" fmla="*/ 5467350 h 5472112"/>
              <a:gd name="connsiteX12" fmla="*/ 458 w 9146840"/>
              <a:gd name="connsiteY12" fmla="*/ 1369219 h 5472112"/>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8644397 w 9146840"/>
              <a:gd name="connsiteY7" fmla="*/ 5472112 h 5472112"/>
              <a:gd name="connsiteX8" fmla="*/ 8646777 w 9146840"/>
              <a:gd name="connsiteY8" fmla="*/ 5360194 h 5472112"/>
              <a:gd name="connsiteX9" fmla="*/ 500521 w 9146840"/>
              <a:gd name="connsiteY9" fmla="*/ 5362576 h 5472112"/>
              <a:gd name="connsiteX10" fmla="*/ 500519 w 9146840"/>
              <a:gd name="connsiteY10" fmla="*/ 5469732 h 5472112"/>
              <a:gd name="connsiteX11" fmla="*/ 458 w 9146840"/>
              <a:gd name="connsiteY11" fmla="*/ 5472112 h 5472112"/>
              <a:gd name="connsiteX12" fmla="*/ 458 w 9146840"/>
              <a:gd name="connsiteY12" fmla="*/ 1369219 h 5472112"/>
              <a:gd name="connsiteX0" fmla="*/ 2382 w 9148764"/>
              <a:gd name="connsiteY0" fmla="*/ 1369219 h 5472112"/>
              <a:gd name="connsiteX1" fmla="*/ 2382 w 9148764"/>
              <a:gd name="connsiteY1" fmla="*/ 1100 h 5472112"/>
              <a:gd name="connsiteX2" fmla="*/ 1369219 w 9148764"/>
              <a:gd name="connsiteY2" fmla="*/ 2382 h 5472112"/>
              <a:gd name="connsiteX3" fmla="*/ 7779545 w 9148764"/>
              <a:gd name="connsiteY3" fmla="*/ 2382 h 5472112"/>
              <a:gd name="connsiteX4" fmla="*/ 9148764 w 9148764"/>
              <a:gd name="connsiteY4" fmla="*/ 0 h 5472112"/>
              <a:gd name="connsiteX5" fmla="*/ 9146382 w 9148764"/>
              <a:gd name="connsiteY5" fmla="*/ 1369219 h 5472112"/>
              <a:gd name="connsiteX6" fmla="*/ 9146382 w 9148764"/>
              <a:gd name="connsiteY6" fmla="*/ 5472112 h 5472112"/>
              <a:gd name="connsiteX7" fmla="*/ 8646321 w 9148764"/>
              <a:gd name="connsiteY7" fmla="*/ 5472112 h 5472112"/>
              <a:gd name="connsiteX8" fmla="*/ 8648701 w 9148764"/>
              <a:gd name="connsiteY8" fmla="*/ 5360194 h 5472112"/>
              <a:gd name="connsiteX9" fmla="*/ 502445 w 9148764"/>
              <a:gd name="connsiteY9" fmla="*/ 5362576 h 5472112"/>
              <a:gd name="connsiteX10" fmla="*/ 502443 w 9148764"/>
              <a:gd name="connsiteY10" fmla="*/ 5469732 h 5472112"/>
              <a:gd name="connsiteX11" fmla="*/ 0 w 9148764"/>
              <a:gd name="connsiteY11" fmla="*/ 5467350 h 5472112"/>
              <a:gd name="connsiteX12" fmla="*/ 2382 w 9148764"/>
              <a:gd name="connsiteY12" fmla="*/ 1369219 h 5472112"/>
              <a:gd name="connsiteX0" fmla="*/ 2382 w 9148764"/>
              <a:gd name="connsiteY0" fmla="*/ 1369219 h 5472112"/>
              <a:gd name="connsiteX1" fmla="*/ 2382 w 9148764"/>
              <a:gd name="connsiteY1" fmla="*/ 1100 h 5472112"/>
              <a:gd name="connsiteX2" fmla="*/ 1369219 w 9148764"/>
              <a:gd name="connsiteY2" fmla="*/ 2382 h 5472112"/>
              <a:gd name="connsiteX3" fmla="*/ 7779545 w 9148764"/>
              <a:gd name="connsiteY3" fmla="*/ 2382 h 5472112"/>
              <a:gd name="connsiteX4" fmla="*/ 9148764 w 9148764"/>
              <a:gd name="connsiteY4" fmla="*/ 0 h 5472112"/>
              <a:gd name="connsiteX5" fmla="*/ 9146382 w 9148764"/>
              <a:gd name="connsiteY5" fmla="*/ 1369219 h 5472112"/>
              <a:gd name="connsiteX6" fmla="*/ 9146382 w 9148764"/>
              <a:gd name="connsiteY6" fmla="*/ 5472112 h 5472112"/>
              <a:gd name="connsiteX7" fmla="*/ 8646321 w 9148764"/>
              <a:gd name="connsiteY7" fmla="*/ 5472112 h 5472112"/>
              <a:gd name="connsiteX8" fmla="*/ 8648701 w 9148764"/>
              <a:gd name="connsiteY8" fmla="*/ 5360194 h 5472112"/>
              <a:gd name="connsiteX9" fmla="*/ 502445 w 9148764"/>
              <a:gd name="connsiteY9" fmla="*/ 5362576 h 5472112"/>
              <a:gd name="connsiteX10" fmla="*/ 502443 w 9148764"/>
              <a:gd name="connsiteY10" fmla="*/ 5467351 h 5472112"/>
              <a:gd name="connsiteX11" fmla="*/ 0 w 9148764"/>
              <a:gd name="connsiteY11" fmla="*/ 5467350 h 5472112"/>
              <a:gd name="connsiteX12" fmla="*/ 2382 w 9148764"/>
              <a:gd name="connsiteY12" fmla="*/ 1369219 h 5472112"/>
              <a:gd name="connsiteX0" fmla="*/ 2382 w 9148764"/>
              <a:gd name="connsiteY0" fmla="*/ 1369219 h 5472112"/>
              <a:gd name="connsiteX1" fmla="*/ 2382 w 9148764"/>
              <a:gd name="connsiteY1" fmla="*/ 1100 h 5472112"/>
              <a:gd name="connsiteX2" fmla="*/ 1369219 w 9148764"/>
              <a:gd name="connsiteY2" fmla="*/ 2382 h 5472112"/>
              <a:gd name="connsiteX3" fmla="*/ 7779545 w 9148764"/>
              <a:gd name="connsiteY3" fmla="*/ 2382 h 5472112"/>
              <a:gd name="connsiteX4" fmla="*/ 9148764 w 9148764"/>
              <a:gd name="connsiteY4" fmla="*/ 0 h 5472112"/>
              <a:gd name="connsiteX5" fmla="*/ 9146382 w 9148764"/>
              <a:gd name="connsiteY5" fmla="*/ 1369219 h 5472112"/>
              <a:gd name="connsiteX6" fmla="*/ 9146382 w 9148764"/>
              <a:gd name="connsiteY6" fmla="*/ 5472112 h 5472112"/>
              <a:gd name="connsiteX7" fmla="*/ 8646321 w 9148764"/>
              <a:gd name="connsiteY7" fmla="*/ 5472112 h 5472112"/>
              <a:gd name="connsiteX8" fmla="*/ 8648701 w 9148764"/>
              <a:gd name="connsiteY8" fmla="*/ 5360194 h 5472112"/>
              <a:gd name="connsiteX9" fmla="*/ 502445 w 9148764"/>
              <a:gd name="connsiteY9" fmla="*/ 5362576 h 5472112"/>
              <a:gd name="connsiteX10" fmla="*/ 500061 w 9148764"/>
              <a:gd name="connsiteY10" fmla="*/ 5469732 h 5472112"/>
              <a:gd name="connsiteX11" fmla="*/ 0 w 9148764"/>
              <a:gd name="connsiteY11" fmla="*/ 5467350 h 5472112"/>
              <a:gd name="connsiteX12" fmla="*/ 2382 w 9148764"/>
              <a:gd name="connsiteY12" fmla="*/ 1369219 h 5472112"/>
              <a:gd name="connsiteX0" fmla="*/ 2382 w 9148764"/>
              <a:gd name="connsiteY0" fmla="*/ 1369219 h 5472112"/>
              <a:gd name="connsiteX1" fmla="*/ 2382 w 9148764"/>
              <a:gd name="connsiteY1" fmla="*/ 1100 h 5472112"/>
              <a:gd name="connsiteX2" fmla="*/ 1369219 w 9148764"/>
              <a:gd name="connsiteY2" fmla="*/ 2382 h 5472112"/>
              <a:gd name="connsiteX3" fmla="*/ 7779545 w 9148764"/>
              <a:gd name="connsiteY3" fmla="*/ 2382 h 5472112"/>
              <a:gd name="connsiteX4" fmla="*/ 9148764 w 9148764"/>
              <a:gd name="connsiteY4" fmla="*/ 0 h 5472112"/>
              <a:gd name="connsiteX5" fmla="*/ 9146382 w 9148764"/>
              <a:gd name="connsiteY5" fmla="*/ 1369219 h 5472112"/>
              <a:gd name="connsiteX6" fmla="*/ 9146382 w 9148764"/>
              <a:gd name="connsiteY6" fmla="*/ 5469731 h 5472112"/>
              <a:gd name="connsiteX7" fmla="*/ 8646321 w 9148764"/>
              <a:gd name="connsiteY7" fmla="*/ 5472112 h 5472112"/>
              <a:gd name="connsiteX8" fmla="*/ 8648701 w 9148764"/>
              <a:gd name="connsiteY8" fmla="*/ 5360194 h 5472112"/>
              <a:gd name="connsiteX9" fmla="*/ 502445 w 9148764"/>
              <a:gd name="connsiteY9" fmla="*/ 5362576 h 5472112"/>
              <a:gd name="connsiteX10" fmla="*/ 500061 w 9148764"/>
              <a:gd name="connsiteY10" fmla="*/ 5469732 h 5472112"/>
              <a:gd name="connsiteX11" fmla="*/ 0 w 9148764"/>
              <a:gd name="connsiteY11" fmla="*/ 5467350 h 5472112"/>
              <a:gd name="connsiteX12" fmla="*/ 2382 w 9148764"/>
              <a:gd name="connsiteY12" fmla="*/ 1369219 h 5472112"/>
              <a:gd name="connsiteX0" fmla="*/ 2382 w 9148764"/>
              <a:gd name="connsiteY0" fmla="*/ 1369219 h 5469732"/>
              <a:gd name="connsiteX1" fmla="*/ 2382 w 9148764"/>
              <a:gd name="connsiteY1" fmla="*/ 1100 h 5469732"/>
              <a:gd name="connsiteX2" fmla="*/ 1369219 w 9148764"/>
              <a:gd name="connsiteY2" fmla="*/ 2382 h 5469732"/>
              <a:gd name="connsiteX3" fmla="*/ 7779545 w 9148764"/>
              <a:gd name="connsiteY3" fmla="*/ 2382 h 5469732"/>
              <a:gd name="connsiteX4" fmla="*/ 9148764 w 9148764"/>
              <a:gd name="connsiteY4" fmla="*/ 0 h 5469732"/>
              <a:gd name="connsiteX5" fmla="*/ 9146382 w 9148764"/>
              <a:gd name="connsiteY5" fmla="*/ 1369219 h 5469732"/>
              <a:gd name="connsiteX6" fmla="*/ 9146382 w 9148764"/>
              <a:gd name="connsiteY6" fmla="*/ 5469731 h 5469732"/>
              <a:gd name="connsiteX7" fmla="*/ 8646321 w 9148764"/>
              <a:gd name="connsiteY7" fmla="*/ 5469731 h 5469732"/>
              <a:gd name="connsiteX8" fmla="*/ 8648701 w 9148764"/>
              <a:gd name="connsiteY8" fmla="*/ 5360194 h 5469732"/>
              <a:gd name="connsiteX9" fmla="*/ 502445 w 9148764"/>
              <a:gd name="connsiteY9" fmla="*/ 5362576 h 5469732"/>
              <a:gd name="connsiteX10" fmla="*/ 500061 w 9148764"/>
              <a:gd name="connsiteY10" fmla="*/ 5469732 h 5469732"/>
              <a:gd name="connsiteX11" fmla="*/ 0 w 9148764"/>
              <a:gd name="connsiteY11" fmla="*/ 5467350 h 5469732"/>
              <a:gd name="connsiteX12" fmla="*/ 2382 w 9148764"/>
              <a:gd name="connsiteY12" fmla="*/ 1369219 h 5469732"/>
              <a:gd name="connsiteX0" fmla="*/ 459 w 9146841"/>
              <a:gd name="connsiteY0" fmla="*/ 1369219 h 5469732"/>
              <a:gd name="connsiteX1" fmla="*/ 459 w 9146841"/>
              <a:gd name="connsiteY1" fmla="*/ 1100 h 5469732"/>
              <a:gd name="connsiteX2" fmla="*/ 1367296 w 9146841"/>
              <a:gd name="connsiteY2" fmla="*/ 2382 h 5469732"/>
              <a:gd name="connsiteX3" fmla="*/ 7777622 w 9146841"/>
              <a:gd name="connsiteY3" fmla="*/ 2382 h 5469732"/>
              <a:gd name="connsiteX4" fmla="*/ 9146841 w 9146841"/>
              <a:gd name="connsiteY4" fmla="*/ 0 h 5469732"/>
              <a:gd name="connsiteX5" fmla="*/ 9144459 w 9146841"/>
              <a:gd name="connsiteY5" fmla="*/ 1369219 h 5469732"/>
              <a:gd name="connsiteX6" fmla="*/ 9144459 w 9146841"/>
              <a:gd name="connsiteY6" fmla="*/ 5469731 h 5469732"/>
              <a:gd name="connsiteX7" fmla="*/ 8644398 w 9146841"/>
              <a:gd name="connsiteY7" fmla="*/ 5469731 h 5469732"/>
              <a:gd name="connsiteX8" fmla="*/ 8646778 w 9146841"/>
              <a:gd name="connsiteY8" fmla="*/ 5360194 h 5469732"/>
              <a:gd name="connsiteX9" fmla="*/ 500522 w 9146841"/>
              <a:gd name="connsiteY9" fmla="*/ 5362576 h 5469732"/>
              <a:gd name="connsiteX10" fmla="*/ 498138 w 9146841"/>
              <a:gd name="connsiteY10" fmla="*/ 5469732 h 5469732"/>
              <a:gd name="connsiteX11" fmla="*/ 458 w 9146841"/>
              <a:gd name="connsiteY11" fmla="*/ 5467350 h 5469732"/>
              <a:gd name="connsiteX12" fmla="*/ 459 w 9146841"/>
              <a:gd name="connsiteY12" fmla="*/ 1369219 h 5469732"/>
              <a:gd name="connsiteX0" fmla="*/ 459 w 9146841"/>
              <a:gd name="connsiteY0" fmla="*/ 1369219 h 5469731"/>
              <a:gd name="connsiteX1" fmla="*/ 459 w 9146841"/>
              <a:gd name="connsiteY1" fmla="*/ 1100 h 5469731"/>
              <a:gd name="connsiteX2" fmla="*/ 1367296 w 9146841"/>
              <a:gd name="connsiteY2" fmla="*/ 2382 h 5469731"/>
              <a:gd name="connsiteX3" fmla="*/ 7777622 w 9146841"/>
              <a:gd name="connsiteY3" fmla="*/ 2382 h 5469731"/>
              <a:gd name="connsiteX4" fmla="*/ 9146841 w 9146841"/>
              <a:gd name="connsiteY4" fmla="*/ 0 h 5469731"/>
              <a:gd name="connsiteX5" fmla="*/ 9144459 w 9146841"/>
              <a:gd name="connsiteY5" fmla="*/ 1369219 h 5469731"/>
              <a:gd name="connsiteX6" fmla="*/ 9144459 w 9146841"/>
              <a:gd name="connsiteY6" fmla="*/ 5469731 h 5469731"/>
              <a:gd name="connsiteX7" fmla="*/ 8644398 w 9146841"/>
              <a:gd name="connsiteY7" fmla="*/ 5469731 h 5469731"/>
              <a:gd name="connsiteX8" fmla="*/ 8646778 w 9146841"/>
              <a:gd name="connsiteY8" fmla="*/ 5360194 h 5469731"/>
              <a:gd name="connsiteX9" fmla="*/ 500522 w 9146841"/>
              <a:gd name="connsiteY9" fmla="*/ 5362576 h 5469731"/>
              <a:gd name="connsiteX10" fmla="*/ 498138 w 9146841"/>
              <a:gd name="connsiteY10" fmla="*/ 5467351 h 5469731"/>
              <a:gd name="connsiteX11" fmla="*/ 458 w 9146841"/>
              <a:gd name="connsiteY11" fmla="*/ 5467350 h 5469731"/>
              <a:gd name="connsiteX12" fmla="*/ 459 w 9146841"/>
              <a:gd name="connsiteY12" fmla="*/ 1369219 h 5469731"/>
              <a:gd name="connsiteX0" fmla="*/ 459 w 9146841"/>
              <a:gd name="connsiteY0" fmla="*/ 1369219 h 5469731"/>
              <a:gd name="connsiteX1" fmla="*/ 459 w 9146841"/>
              <a:gd name="connsiteY1" fmla="*/ 1100 h 5469731"/>
              <a:gd name="connsiteX2" fmla="*/ 1367296 w 9146841"/>
              <a:gd name="connsiteY2" fmla="*/ 2382 h 5469731"/>
              <a:gd name="connsiteX3" fmla="*/ 7777622 w 9146841"/>
              <a:gd name="connsiteY3" fmla="*/ 2382 h 5469731"/>
              <a:gd name="connsiteX4" fmla="*/ 9146841 w 9146841"/>
              <a:gd name="connsiteY4" fmla="*/ 0 h 5469731"/>
              <a:gd name="connsiteX5" fmla="*/ 9144459 w 9146841"/>
              <a:gd name="connsiteY5" fmla="*/ 1369219 h 5469731"/>
              <a:gd name="connsiteX6" fmla="*/ 9144459 w 9146841"/>
              <a:gd name="connsiteY6" fmla="*/ 5469731 h 5469731"/>
              <a:gd name="connsiteX7" fmla="*/ 8644398 w 9146841"/>
              <a:gd name="connsiteY7" fmla="*/ 5469731 h 5469731"/>
              <a:gd name="connsiteX8" fmla="*/ 8646778 w 9146841"/>
              <a:gd name="connsiteY8" fmla="*/ 5360194 h 5469731"/>
              <a:gd name="connsiteX9" fmla="*/ 500522 w 9146841"/>
              <a:gd name="connsiteY9" fmla="*/ 5362576 h 5469731"/>
              <a:gd name="connsiteX10" fmla="*/ 500520 w 9146841"/>
              <a:gd name="connsiteY10" fmla="*/ 5467351 h 5469731"/>
              <a:gd name="connsiteX11" fmla="*/ 458 w 9146841"/>
              <a:gd name="connsiteY11" fmla="*/ 5467350 h 5469731"/>
              <a:gd name="connsiteX12" fmla="*/ 459 w 9146841"/>
              <a:gd name="connsiteY12" fmla="*/ 1369219 h 5469731"/>
              <a:gd name="connsiteX0" fmla="*/ 459 w 9146841"/>
              <a:gd name="connsiteY0" fmla="*/ 1369219 h 5469731"/>
              <a:gd name="connsiteX1" fmla="*/ 459 w 9146841"/>
              <a:gd name="connsiteY1" fmla="*/ 1100 h 5469731"/>
              <a:gd name="connsiteX2" fmla="*/ 1367296 w 9146841"/>
              <a:gd name="connsiteY2" fmla="*/ 2382 h 5469731"/>
              <a:gd name="connsiteX3" fmla="*/ 7777622 w 9146841"/>
              <a:gd name="connsiteY3" fmla="*/ 2382 h 5469731"/>
              <a:gd name="connsiteX4" fmla="*/ 9146841 w 9146841"/>
              <a:gd name="connsiteY4" fmla="*/ 0 h 5469731"/>
              <a:gd name="connsiteX5" fmla="*/ 9144459 w 9146841"/>
              <a:gd name="connsiteY5" fmla="*/ 1369219 h 5469731"/>
              <a:gd name="connsiteX6" fmla="*/ 9144459 w 9146841"/>
              <a:gd name="connsiteY6" fmla="*/ 5469731 h 5469731"/>
              <a:gd name="connsiteX7" fmla="*/ 8644398 w 9146841"/>
              <a:gd name="connsiteY7" fmla="*/ 5469731 h 5469731"/>
              <a:gd name="connsiteX8" fmla="*/ 8646778 w 9146841"/>
              <a:gd name="connsiteY8" fmla="*/ 5360194 h 5469731"/>
              <a:gd name="connsiteX9" fmla="*/ 502903 w 9146841"/>
              <a:gd name="connsiteY9" fmla="*/ 5362576 h 5469731"/>
              <a:gd name="connsiteX10" fmla="*/ 500520 w 9146841"/>
              <a:gd name="connsiteY10" fmla="*/ 5467351 h 5469731"/>
              <a:gd name="connsiteX11" fmla="*/ 458 w 9146841"/>
              <a:gd name="connsiteY11" fmla="*/ 5467350 h 5469731"/>
              <a:gd name="connsiteX12" fmla="*/ 459 w 9146841"/>
              <a:gd name="connsiteY12" fmla="*/ 1369219 h 5469731"/>
              <a:gd name="connsiteX0" fmla="*/ 459 w 9146841"/>
              <a:gd name="connsiteY0" fmla="*/ 1369219 h 5469731"/>
              <a:gd name="connsiteX1" fmla="*/ 459 w 9146841"/>
              <a:gd name="connsiteY1" fmla="*/ 1100 h 5469731"/>
              <a:gd name="connsiteX2" fmla="*/ 1367296 w 9146841"/>
              <a:gd name="connsiteY2" fmla="*/ 2382 h 5469731"/>
              <a:gd name="connsiteX3" fmla="*/ 7777622 w 9146841"/>
              <a:gd name="connsiteY3" fmla="*/ 2382 h 5469731"/>
              <a:gd name="connsiteX4" fmla="*/ 9146841 w 9146841"/>
              <a:gd name="connsiteY4" fmla="*/ 0 h 5469731"/>
              <a:gd name="connsiteX5" fmla="*/ 9144459 w 9146841"/>
              <a:gd name="connsiteY5" fmla="*/ 1369219 h 5469731"/>
              <a:gd name="connsiteX6" fmla="*/ 9144459 w 9146841"/>
              <a:gd name="connsiteY6" fmla="*/ 5469731 h 5469731"/>
              <a:gd name="connsiteX7" fmla="*/ 8644398 w 9146841"/>
              <a:gd name="connsiteY7" fmla="*/ 5467350 h 5469731"/>
              <a:gd name="connsiteX8" fmla="*/ 8646778 w 9146841"/>
              <a:gd name="connsiteY8" fmla="*/ 5360194 h 5469731"/>
              <a:gd name="connsiteX9" fmla="*/ 502903 w 9146841"/>
              <a:gd name="connsiteY9" fmla="*/ 5362576 h 5469731"/>
              <a:gd name="connsiteX10" fmla="*/ 500520 w 9146841"/>
              <a:gd name="connsiteY10" fmla="*/ 5467351 h 5469731"/>
              <a:gd name="connsiteX11" fmla="*/ 458 w 9146841"/>
              <a:gd name="connsiteY11" fmla="*/ 5467350 h 5469731"/>
              <a:gd name="connsiteX12" fmla="*/ 459 w 9146841"/>
              <a:gd name="connsiteY12" fmla="*/ 1369219 h 546973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4398 w 9146841"/>
              <a:gd name="connsiteY7" fmla="*/ 5467350 h 5467351"/>
              <a:gd name="connsiteX8" fmla="*/ 8646778 w 9146841"/>
              <a:gd name="connsiteY8" fmla="*/ 5360194 h 5467351"/>
              <a:gd name="connsiteX9" fmla="*/ 502903 w 9146841"/>
              <a:gd name="connsiteY9" fmla="*/ 5362576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46778 w 9146841"/>
              <a:gd name="connsiteY8" fmla="*/ 5360194 h 5467351"/>
              <a:gd name="connsiteX9" fmla="*/ 502903 w 9146841"/>
              <a:gd name="connsiteY9" fmla="*/ 5362576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44396 w 9146841"/>
              <a:gd name="connsiteY8" fmla="*/ 5360194 h 5467351"/>
              <a:gd name="connsiteX9" fmla="*/ 502903 w 9146841"/>
              <a:gd name="connsiteY9" fmla="*/ 5362576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39633 w 9146841"/>
              <a:gd name="connsiteY8" fmla="*/ 5360194 h 5467351"/>
              <a:gd name="connsiteX9" fmla="*/ 502903 w 9146841"/>
              <a:gd name="connsiteY9" fmla="*/ 5362576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39633 w 9146841"/>
              <a:gd name="connsiteY8" fmla="*/ 5360194 h 5467351"/>
              <a:gd name="connsiteX9" fmla="*/ 502903 w 9146841"/>
              <a:gd name="connsiteY9" fmla="*/ 5364958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39633 w 9146841"/>
              <a:gd name="connsiteY8" fmla="*/ 5364956 h 5467351"/>
              <a:gd name="connsiteX9" fmla="*/ 502903 w 9146841"/>
              <a:gd name="connsiteY9" fmla="*/ 5364958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9731"/>
              <a:gd name="connsiteX1" fmla="*/ 459 w 9146841"/>
              <a:gd name="connsiteY1" fmla="*/ 1100 h 5469731"/>
              <a:gd name="connsiteX2" fmla="*/ 1367296 w 9146841"/>
              <a:gd name="connsiteY2" fmla="*/ 2382 h 5469731"/>
              <a:gd name="connsiteX3" fmla="*/ 7777622 w 9146841"/>
              <a:gd name="connsiteY3" fmla="*/ 2382 h 5469731"/>
              <a:gd name="connsiteX4" fmla="*/ 9146841 w 9146841"/>
              <a:gd name="connsiteY4" fmla="*/ 0 h 5469731"/>
              <a:gd name="connsiteX5" fmla="*/ 9144459 w 9146841"/>
              <a:gd name="connsiteY5" fmla="*/ 1369219 h 5469731"/>
              <a:gd name="connsiteX6" fmla="*/ 9144459 w 9146841"/>
              <a:gd name="connsiteY6" fmla="*/ 5464968 h 5469731"/>
              <a:gd name="connsiteX7" fmla="*/ 8642016 w 9146841"/>
              <a:gd name="connsiteY7" fmla="*/ 5469731 h 5469731"/>
              <a:gd name="connsiteX8" fmla="*/ 8639633 w 9146841"/>
              <a:gd name="connsiteY8" fmla="*/ 5364956 h 5469731"/>
              <a:gd name="connsiteX9" fmla="*/ 502903 w 9146841"/>
              <a:gd name="connsiteY9" fmla="*/ 5364958 h 5469731"/>
              <a:gd name="connsiteX10" fmla="*/ 500520 w 9146841"/>
              <a:gd name="connsiteY10" fmla="*/ 5467351 h 5469731"/>
              <a:gd name="connsiteX11" fmla="*/ 458 w 9146841"/>
              <a:gd name="connsiteY11" fmla="*/ 5467350 h 5469731"/>
              <a:gd name="connsiteX12" fmla="*/ 459 w 9146841"/>
              <a:gd name="connsiteY12" fmla="*/ 1369219 h 546973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39633 w 9146841"/>
              <a:gd name="connsiteY8" fmla="*/ 5364956 h 5467351"/>
              <a:gd name="connsiteX9" fmla="*/ 502903 w 9146841"/>
              <a:gd name="connsiteY9" fmla="*/ 5364958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39633 w 9146841"/>
              <a:gd name="connsiteY8" fmla="*/ 5364956 h 5467351"/>
              <a:gd name="connsiteX9" fmla="*/ 502903 w 9146841"/>
              <a:gd name="connsiteY9" fmla="*/ 5364958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39633 w 9146841"/>
              <a:gd name="connsiteY8" fmla="*/ 5367337 h 5467351"/>
              <a:gd name="connsiteX9" fmla="*/ 502903 w 9146841"/>
              <a:gd name="connsiteY9" fmla="*/ 5364958 h 5467351"/>
              <a:gd name="connsiteX10" fmla="*/ 500520 w 9146841"/>
              <a:gd name="connsiteY10" fmla="*/ 5467351 h 5467351"/>
              <a:gd name="connsiteX11" fmla="*/ 458 w 9146841"/>
              <a:gd name="connsiteY11" fmla="*/ 5467350 h 5467351"/>
              <a:gd name="connsiteX12" fmla="*/ 459 w 9146841"/>
              <a:gd name="connsiteY12" fmla="*/ 1369219 h 5467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6841" h="5467351">
                <a:moveTo>
                  <a:pt x="459" y="1369219"/>
                </a:moveTo>
                <a:cubicBezTo>
                  <a:pt x="-1129" y="913973"/>
                  <a:pt x="2047" y="456346"/>
                  <a:pt x="459" y="1100"/>
                </a:cubicBezTo>
                <a:lnTo>
                  <a:pt x="1367296" y="2382"/>
                </a:lnTo>
                <a:lnTo>
                  <a:pt x="7777622" y="2382"/>
                </a:lnTo>
                <a:lnTo>
                  <a:pt x="9146841" y="0"/>
                </a:lnTo>
                <a:lnTo>
                  <a:pt x="9144459" y="1369219"/>
                </a:lnTo>
                <a:lnTo>
                  <a:pt x="9144459" y="5464968"/>
                </a:lnTo>
                <a:lnTo>
                  <a:pt x="8642016" y="5467350"/>
                </a:lnTo>
                <a:cubicBezTo>
                  <a:pt x="8642809" y="5430044"/>
                  <a:pt x="8638840" y="5404643"/>
                  <a:pt x="8639633" y="5367337"/>
                </a:cubicBezTo>
                <a:lnTo>
                  <a:pt x="502903" y="5364958"/>
                </a:lnTo>
                <a:cubicBezTo>
                  <a:pt x="502109" y="5400677"/>
                  <a:pt x="501314" y="5431632"/>
                  <a:pt x="500520" y="5467351"/>
                </a:cubicBezTo>
                <a:lnTo>
                  <a:pt x="458" y="5467350"/>
                </a:lnTo>
                <a:cubicBezTo>
                  <a:pt x="458" y="4099719"/>
                  <a:pt x="459" y="2736850"/>
                  <a:pt x="459" y="1369219"/>
                </a:cubicBezTo>
                <a:close/>
              </a:path>
            </a:pathLst>
          </a:custGeom>
        </p:spPr>
        <p:txBody>
          <a:bodyPr/>
          <a:lstStyle/>
          <a:p>
            <a:endParaRPr lang="cs-CZ"/>
          </a:p>
        </p:txBody>
      </p:sp>
      <p:sp>
        <p:nvSpPr>
          <p:cNvPr id="17" name="Rectangle 16"/>
          <p:cNvSpPr/>
          <p:nvPr userDrawn="1"/>
        </p:nvSpPr>
        <p:spPr>
          <a:xfrm>
            <a:off x="498475" y="5357813"/>
            <a:ext cx="8147050" cy="218586"/>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7" name="Rectangle 6"/>
          <p:cNvSpPr/>
          <p:nvPr userDrawn="1"/>
        </p:nvSpPr>
        <p:spPr>
          <a:xfrm>
            <a:off x="0" y="5467350"/>
            <a:ext cx="9144000" cy="139065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10" name="Date Placeholder 9"/>
          <p:cNvSpPr>
            <a:spLocks noGrp="1"/>
          </p:cNvSpPr>
          <p:nvPr>
            <p:ph type="dt" sz="half" idx="10"/>
          </p:nvPr>
        </p:nvSpPr>
        <p:spPr/>
        <p:txBody>
          <a:bodyPr/>
          <a:lstStyle>
            <a:lvl1pPr>
              <a:defRPr>
                <a:solidFill>
                  <a:schemeClr val="tx1"/>
                </a:solidFill>
              </a:defRPr>
            </a:lvl1pPr>
          </a:lstStyle>
          <a:p>
            <a:endParaRPr lang="cs-CZ" dirty="0"/>
          </a:p>
        </p:txBody>
      </p:sp>
      <p:sp>
        <p:nvSpPr>
          <p:cNvPr id="11" name="Slide Number Placeholder 10"/>
          <p:cNvSpPr>
            <a:spLocks noGrp="1"/>
          </p:cNvSpPr>
          <p:nvPr>
            <p:ph type="sldNum" sz="quarter" idx="11"/>
          </p:nvPr>
        </p:nvSpPr>
        <p:spPr/>
        <p:txBody>
          <a:bodyPr/>
          <a:lstStyle>
            <a:lvl1pPr>
              <a:defRPr>
                <a:solidFill>
                  <a:schemeClr val="tx1"/>
                </a:solidFill>
              </a:defRPr>
            </a:lvl1pPr>
          </a:lstStyle>
          <a:p>
            <a:fld id="{D2BBFFE0-7584-47E7-90FA-15F39808A249}" type="slidenum">
              <a:rPr lang="cs-CZ" smtClean="0"/>
              <a:pPr/>
              <a:t>‹#›</a:t>
            </a:fld>
            <a:endParaRPr lang="cs-CZ" dirty="0"/>
          </a:p>
        </p:txBody>
      </p:sp>
      <p:sp>
        <p:nvSpPr>
          <p:cNvPr id="12" name="Footer Placeholder 11"/>
          <p:cNvSpPr>
            <a:spLocks noGrp="1"/>
          </p:cNvSpPr>
          <p:nvPr>
            <p:ph type="ftr" sz="quarter" idx="12"/>
          </p:nvPr>
        </p:nvSpPr>
        <p:spPr/>
        <p:txBody>
          <a:bodyPr/>
          <a:lstStyle>
            <a:lvl1pPr>
              <a:defRPr>
                <a:solidFill>
                  <a:schemeClr val="tx1"/>
                </a:solidFill>
              </a:defRPr>
            </a:lvl1pPr>
          </a:lstStyle>
          <a:p>
            <a:r>
              <a:rPr lang="cs-CZ" smtClean="0"/>
              <a:t>Seznámení s novým předpisem SŽ Z3</a:t>
            </a:r>
            <a:endParaRPr lang="cs-CZ" dirty="0"/>
          </a:p>
        </p:txBody>
      </p:sp>
      <p:sp>
        <p:nvSpPr>
          <p:cNvPr id="18" name="Title 17"/>
          <p:cNvSpPr>
            <a:spLocks noGrp="1"/>
          </p:cNvSpPr>
          <p:nvPr>
            <p:ph type="title"/>
          </p:nvPr>
        </p:nvSpPr>
        <p:spPr>
          <a:xfrm>
            <a:off x="496888" y="5554800"/>
            <a:ext cx="8156575" cy="496425"/>
          </a:xfrm>
        </p:spPr>
        <p:txBody>
          <a:bodyPr/>
          <a:lstStyle>
            <a:lvl1pPr>
              <a:defRPr sz="2000" b="1">
                <a:solidFill>
                  <a:schemeClr val="tx1"/>
                </a:solidFill>
              </a:defRPr>
            </a:lvl1pPr>
          </a:lstStyle>
          <a:p>
            <a:r>
              <a:rPr lang="en-US" dirty="0"/>
              <a:t>Click to edit Master title style</a:t>
            </a:r>
            <a:endParaRPr lang="cs-CZ" dirty="0"/>
          </a:p>
        </p:txBody>
      </p:sp>
      <p:pic>
        <p:nvPicPr>
          <p:cNvPr id="14" name="Obrázek 13">
            <a:extLst>
              <a:ext uri="{FF2B5EF4-FFF2-40B4-BE49-F238E27FC236}">
                <a16:creationId xmlns:a16="http://schemas.microsoft.com/office/drawing/2014/main" id="{79FD0009-DC01-4F33-B276-32C4FF47F28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6800" y="6328800"/>
            <a:ext cx="251066" cy="199260"/>
          </a:xfrm>
          <a:prstGeom prst="rect">
            <a:avLst/>
          </a:prstGeom>
        </p:spPr>
      </p:pic>
    </p:spTree>
  </p:cSld>
  <p:clrMapOvr>
    <a:masterClrMapping/>
  </p:clrMapOvr>
  <p:extLst mod="1">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without Picture">
    <p:spTree>
      <p:nvGrpSpPr>
        <p:cNvPr id="1" name=""/>
        <p:cNvGrpSpPr/>
        <p:nvPr/>
      </p:nvGrpSpPr>
      <p:grpSpPr>
        <a:xfrm>
          <a:off x="0" y="0"/>
          <a:ext cx="0" cy="0"/>
          <a:chOff x="0" y="0"/>
          <a:chExt cx="0" cy="0"/>
        </a:xfrm>
      </p:grpSpPr>
      <p:sp>
        <p:nvSpPr>
          <p:cNvPr id="6" name="Rectangle 5"/>
          <p:cNvSpPr/>
          <p:nvPr userDrawn="1"/>
        </p:nvSpPr>
        <p:spPr>
          <a:xfrm>
            <a:off x="496888" y="5359350"/>
            <a:ext cx="8156575" cy="216000"/>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7" name="Rectangle 6"/>
          <p:cNvSpPr/>
          <p:nvPr userDrawn="1"/>
        </p:nvSpPr>
        <p:spPr>
          <a:xfrm>
            <a:off x="0" y="5467350"/>
            <a:ext cx="9144000" cy="1390650"/>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10" name="Date Placeholder 9"/>
          <p:cNvSpPr>
            <a:spLocks noGrp="1"/>
          </p:cNvSpPr>
          <p:nvPr>
            <p:ph type="dt" sz="half" idx="10"/>
          </p:nvPr>
        </p:nvSpPr>
        <p:spPr/>
        <p:txBody>
          <a:bodyPr/>
          <a:lstStyle>
            <a:lvl1pPr>
              <a:defRPr>
                <a:solidFill>
                  <a:schemeClr val="bg1"/>
                </a:solidFill>
              </a:defRPr>
            </a:lvl1pPr>
          </a:lstStyle>
          <a:p>
            <a:endParaRPr lang="cs-CZ" dirty="0"/>
          </a:p>
        </p:txBody>
      </p:sp>
      <p:sp>
        <p:nvSpPr>
          <p:cNvPr id="11" name="Slide Number Placeholder 10"/>
          <p:cNvSpPr>
            <a:spLocks noGrp="1"/>
          </p:cNvSpPr>
          <p:nvPr>
            <p:ph type="sldNum" sz="quarter" idx="11"/>
          </p:nvPr>
        </p:nvSpPr>
        <p:spPr/>
        <p:txBody>
          <a:bodyPr/>
          <a:lstStyle>
            <a:lvl1pPr>
              <a:defRPr>
                <a:solidFill>
                  <a:schemeClr val="bg1"/>
                </a:solidFill>
              </a:defRPr>
            </a:lvl1pPr>
          </a:lstStyle>
          <a:p>
            <a:fld id="{D2BBFFE0-7584-47E7-90FA-15F39808A249}" type="slidenum">
              <a:rPr lang="cs-CZ" smtClean="0"/>
              <a:pPr/>
              <a:t>‹#›</a:t>
            </a:fld>
            <a:endParaRPr lang="cs-CZ" dirty="0"/>
          </a:p>
        </p:txBody>
      </p:sp>
      <p:sp>
        <p:nvSpPr>
          <p:cNvPr id="12" name="Footer Placeholder 11"/>
          <p:cNvSpPr>
            <a:spLocks noGrp="1"/>
          </p:cNvSpPr>
          <p:nvPr>
            <p:ph type="ftr" sz="quarter" idx="12"/>
          </p:nvPr>
        </p:nvSpPr>
        <p:spPr/>
        <p:txBody>
          <a:bodyPr/>
          <a:lstStyle>
            <a:lvl1pPr>
              <a:defRPr>
                <a:solidFill>
                  <a:schemeClr val="bg1"/>
                </a:solidFill>
              </a:defRPr>
            </a:lvl1pPr>
          </a:lstStyle>
          <a:p>
            <a:r>
              <a:rPr lang="cs-CZ" smtClean="0"/>
              <a:t>Seznámení s novým předpisem SŽ Z3</a:t>
            </a:r>
            <a:endParaRPr lang="cs-CZ" dirty="0"/>
          </a:p>
        </p:txBody>
      </p:sp>
      <p:sp>
        <p:nvSpPr>
          <p:cNvPr id="18" name="Title 17"/>
          <p:cNvSpPr>
            <a:spLocks noGrp="1"/>
          </p:cNvSpPr>
          <p:nvPr>
            <p:ph type="title"/>
          </p:nvPr>
        </p:nvSpPr>
        <p:spPr/>
        <p:txBody>
          <a:bodyPr/>
          <a:lstStyle>
            <a:lvl1pPr>
              <a:defRPr>
                <a:solidFill>
                  <a:schemeClr val="tx1"/>
                </a:solidFill>
              </a:defRPr>
            </a:lvl1pPr>
          </a:lstStyle>
          <a:p>
            <a:r>
              <a:rPr lang="en-US" dirty="0"/>
              <a:t>Click to edit Master title style</a:t>
            </a:r>
            <a:endParaRPr lang="cs-CZ" dirty="0"/>
          </a:p>
        </p:txBody>
      </p:sp>
      <p:pic>
        <p:nvPicPr>
          <p:cNvPr id="13" name="Obrázek 12">
            <a:extLst>
              <a:ext uri="{FF2B5EF4-FFF2-40B4-BE49-F238E27FC236}">
                <a16:creationId xmlns:a16="http://schemas.microsoft.com/office/drawing/2014/main" id="{451292B9-B0DA-4A20-A685-585E68CD466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496800" y="6328800"/>
            <a:ext cx="251066" cy="199259"/>
          </a:xfrm>
          <a:prstGeom prst="rect">
            <a:avLst/>
          </a:prstGeom>
        </p:spPr>
      </p:pic>
    </p:spTree>
  </p:cSld>
  <p:clrMapOvr>
    <a:masterClrMapping/>
  </p:clrMapOvr>
  <p:extLst mod="1">
    <p:ext uri="{DCECCB84-F9BA-43D5-87BE-67443E8EF086}">
      <p15:sldGuideLst xmlns:p15="http://schemas.microsoft.com/office/powerpoint/2012/main">
        <p15:guide id="1" pos="2880" userDrawn="1">
          <p15:clr>
            <a:srgbClr val="FBAE40"/>
          </p15:clr>
        </p15:guide>
        <p15:guide id="2" orient="horz"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losing">
    <p:bg>
      <p:bgRef idx="1001">
        <a:schemeClr val="bg1"/>
      </p:bgRef>
    </p:bg>
    <p:spTree>
      <p:nvGrpSpPr>
        <p:cNvPr id="1" name=""/>
        <p:cNvGrpSpPr/>
        <p:nvPr/>
      </p:nvGrpSpPr>
      <p:grpSpPr>
        <a:xfrm>
          <a:off x="0" y="0"/>
          <a:ext cx="0" cy="0"/>
          <a:chOff x="0" y="0"/>
          <a:chExt cx="0" cy="0"/>
        </a:xfrm>
      </p:grpSpPr>
      <p:sp>
        <p:nvSpPr>
          <p:cNvPr id="20" name="Rectangle 19"/>
          <p:cNvSpPr/>
          <p:nvPr userDrawn="1"/>
        </p:nvSpPr>
        <p:spPr>
          <a:xfrm>
            <a:off x="496888" y="5359350"/>
            <a:ext cx="8156575" cy="216000"/>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21" name="Rectangle 20"/>
          <p:cNvSpPr/>
          <p:nvPr userDrawn="1"/>
        </p:nvSpPr>
        <p:spPr>
          <a:xfrm>
            <a:off x="0" y="5467350"/>
            <a:ext cx="9144000" cy="1390650"/>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3" name="Subtitle 2"/>
          <p:cNvSpPr>
            <a:spLocks noGrp="1"/>
          </p:cNvSpPr>
          <p:nvPr>
            <p:ph type="subTitle" idx="1"/>
          </p:nvPr>
        </p:nvSpPr>
        <p:spPr>
          <a:xfrm>
            <a:off x="4067936" y="1509712"/>
            <a:ext cx="4585526" cy="1919288"/>
          </a:xfrm>
        </p:spPr>
        <p:txBody>
          <a:bodyPr anchor="t" anchorCtr="0"/>
          <a:lstStyle>
            <a:lvl1pPr marL="252000" indent="-252000" algn="r">
              <a:buClrTx/>
              <a:buFont typeface="Verdana" pitchFamily="34" charset="0"/>
              <a:buChar char="—"/>
              <a:defRPr sz="1500" b="1">
                <a:solidFill>
                  <a:schemeClr val="tx1"/>
                </a:solidFill>
              </a:defRPr>
            </a:lvl1pPr>
            <a:lvl2pPr marL="504000" indent="-252000" algn="r">
              <a:buClrTx/>
              <a:buFont typeface="Verdana" pitchFamily="34" charset="0"/>
              <a:buChar char="—"/>
              <a:defRPr sz="1500" b="0">
                <a:solidFill>
                  <a:schemeClr val="tx1"/>
                </a:solidFill>
              </a:defRPr>
            </a:lvl2pPr>
            <a:lvl3pPr marL="756000" indent="-216000" algn="r">
              <a:buClrTx/>
              <a:buFont typeface="Verdana" pitchFamily="34" charset="0"/>
              <a:buChar char="—"/>
              <a:defRPr sz="1100">
                <a:solidFill>
                  <a:schemeClr val="tx1"/>
                </a:solidFill>
              </a:defRPr>
            </a:lvl3pPr>
            <a:lvl4pPr marL="972000" indent="-216000" algn="r">
              <a:buClrTx/>
              <a:buFont typeface="Verdana" pitchFamily="34" charset="0"/>
              <a:buChar char="—"/>
              <a:defRPr sz="1100">
                <a:solidFill>
                  <a:schemeClr val="tx1"/>
                </a:solidFill>
              </a:defRPr>
            </a:lvl4pPr>
            <a:lvl5pPr marL="1188000" indent="-216000" algn="r">
              <a:buClrTx/>
              <a:buFont typeface="Verdana" pitchFamily="34" charset="0"/>
              <a:buChar char="—"/>
              <a:defRPr sz="1100">
                <a:solidFill>
                  <a:schemeClr val="tx1"/>
                </a:solidFill>
              </a:defRPr>
            </a:lvl5pPr>
            <a:lvl6pPr marL="1404000" indent="-216000" algn="r">
              <a:buClrTx/>
              <a:buFont typeface="Verdana" pitchFamily="34" charset="0"/>
              <a:buChar char="—"/>
              <a:defRPr sz="1100">
                <a:solidFill>
                  <a:schemeClr val="tx1"/>
                </a:solidFill>
              </a:defRPr>
            </a:lvl6pPr>
            <a:lvl7pPr marL="1620000" indent="-216000" algn="r">
              <a:buClrTx/>
              <a:buFont typeface="Verdana" pitchFamily="34" charset="0"/>
              <a:buChar char="—"/>
              <a:defRPr sz="1100">
                <a:solidFill>
                  <a:schemeClr val="tx1"/>
                </a:solidFill>
              </a:defRPr>
            </a:lvl7pPr>
            <a:lvl8pPr marL="1836000" indent="-216000" algn="r">
              <a:buClrTx/>
              <a:buFont typeface="Verdana" pitchFamily="34" charset="0"/>
              <a:buChar char="—"/>
              <a:defRPr sz="1100">
                <a:solidFill>
                  <a:schemeClr val="tx1"/>
                </a:solidFill>
              </a:defRPr>
            </a:lvl8pPr>
            <a:lvl9pPr marL="2052000" indent="-216000" algn="r">
              <a:buClrTx/>
              <a:buFont typeface="Verdana" pitchFamily="34" charset="0"/>
              <a:buChar char="—"/>
              <a:defRPr sz="1100">
                <a:solidFill>
                  <a:schemeClr val="tx1"/>
                </a:solidFill>
              </a:defRPr>
            </a:lvl9pPr>
          </a:lstStyle>
          <a:p>
            <a:r>
              <a:rPr lang="en-US" dirty="0"/>
              <a:t>Click to edit Master subtitle style</a:t>
            </a:r>
            <a:endParaRPr lang="cs-CZ" dirty="0"/>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9" name="Text Placeholder 13"/>
          <p:cNvSpPr>
            <a:spLocks noGrp="1"/>
          </p:cNvSpPr>
          <p:nvPr>
            <p:ph type="body" sz="quarter" idx="13"/>
          </p:nvPr>
        </p:nvSpPr>
        <p:spPr>
          <a:xfrm>
            <a:off x="496888" y="6327368"/>
            <a:ext cx="8156575" cy="221070"/>
          </a:xfrm>
        </p:spPr>
        <p:txBody>
          <a:bodyPr anchor="b" anchorCtr="0"/>
          <a:lstStyle>
            <a:lvl1pPr marL="216000" indent="-216000">
              <a:buClrTx/>
              <a:defRPr sz="1100" b="1">
                <a:solidFill>
                  <a:schemeClr val="tx1"/>
                </a:solidFill>
              </a:defRPr>
            </a:lvl1pPr>
            <a:lvl2pPr marL="432000" indent="-216000">
              <a:buClrTx/>
              <a:defRPr sz="1100" b="0">
                <a:solidFill>
                  <a:schemeClr val="tx1"/>
                </a:solidFill>
              </a:defRPr>
            </a:lvl2pPr>
            <a:lvl3pPr marL="648000" indent="-216000">
              <a:buClrTx/>
              <a:defRPr sz="1100" b="0">
                <a:solidFill>
                  <a:schemeClr val="tx1"/>
                </a:solidFill>
              </a:defRPr>
            </a:lvl3pPr>
            <a:lvl4pPr marL="900000" indent="-216000">
              <a:buClrTx/>
              <a:defRPr sz="1100" b="0">
                <a:solidFill>
                  <a:schemeClr val="tx1"/>
                </a:solidFill>
              </a:defRPr>
            </a:lvl4pPr>
            <a:lvl5pPr marL="1152000" indent="-216000">
              <a:buClrTx/>
              <a:defRPr sz="1100" b="0">
                <a:solidFill>
                  <a:schemeClr val="tx1"/>
                </a:solidFill>
              </a:defRPr>
            </a:lvl5pPr>
            <a:lvl6pPr marL="1368000" indent="-216000">
              <a:buClrTx/>
              <a:defRPr sz="1100" b="0">
                <a:solidFill>
                  <a:schemeClr val="tx1"/>
                </a:solidFill>
              </a:defRPr>
            </a:lvl6pPr>
            <a:lvl7pPr marL="1584000" indent="-216000">
              <a:buClrTx/>
              <a:defRPr sz="1100" b="0">
                <a:solidFill>
                  <a:schemeClr val="tx1"/>
                </a:solidFill>
              </a:defRPr>
            </a:lvl7pPr>
            <a:lvl8pPr marL="1800000" indent="-216000">
              <a:buClrTx/>
              <a:defRPr sz="1100" b="0">
                <a:solidFill>
                  <a:schemeClr val="tx1"/>
                </a:solidFill>
              </a:defRPr>
            </a:lvl8pPr>
            <a:lvl9pPr marL="2016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8" name="Title 7"/>
          <p:cNvSpPr>
            <a:spLocks noGrp="1"/>
          </p:cNvSpPr>
          <p:nvPr>
            <p:ph type="title"/>
          </p:nvPr>
        </p:nvSpPr>
        <p:spPr>
          <a:xfrm>
            <a:off x="4067936" y="357188"/>
            <a:ext cx="4585527" cy="803524"/>
          </a:xfrm>
        </p:spPr>
        <p:txBody>
          <a:bodyPr/>
          <a:lstStyle>
            <a:lvl1pPr algn="r">
              <a:defRPr/>
            </a:lvl1pPr>
          </a:lstStyle>
          <a:p>
            <a:r>
              <a:rPr lang="en-US" dirty="0"/>
              <a:t>Click to edit Master title style</a:t>
            </a:r>
            <a:endParaRPr lang="cs-CZ" dirty="0"/>
          </a:p>
        </p:txBody>
      </p:sp>
      <p:sp>
        <p:nvSpPr>
          <p:cNvPr id="11" name="Text Placeholder 13"/>
          <p:cNvSpPr>
            <a:spLocks noGrp="1"/>
          </p:cNvSpPr>
          <p:nvPr>
            <p:ph type="body" sz="quarter" idx="15"/>
          </p:nvPr>
        </p:nvSpPr>
        <p:spPr>
          <a:xfrm>
            <a:off x="493712" y="5570625"/>
            <a:ext cx="8156575" cy="496800"/>
          </a:xfrm>
        </p:spPr>
        <p:txBody>
          <a:bodyPr anchor="t" anchorCtr="0"/>
          <a:lstStyle>
            <a:lvl1pPr marL="216000" indent="-216000">
              <a:buClrTx/>
              <a:defRPr sz="1100" b="0">
                <a:solidFill>
                  <a:schemeClr val="tx1"/>
                </a:solidFill>
              </a:defRPr>
            </a:lvl1pPr>
            <a:lvl2pPr marL="432000" indent="-216000">
              <a:buClrTx/>
              <a:defRPr sz="1100" b="0">
                <a:solidFill>
                  <a:schemeClr val="tx1"/>
                </a:solidFill>
              </a:defRPr>
            </a:lvl2pPr>
            <a:lvl3pPr marL="648000" indent="-216000">
              <a:buClrTx/>
              <a:defRPr sz="1100" b="0">
                <a:solidFill>
                  <a:schemeClr val="tx1"/>
                </a:solidFill>
              </a:defRPr>
            </a:lvl3pPr>
            <a:lvl4pPr marL="900000" indent="-216000">
              <a:buClrTx/>
              <a:defRPr sz="1100" b="0">
                <a:solidFill>
                  <a:schemeClr val="tx1"/>
                </a:solidFill>
              </a:defRPr>
            </a:lvl4pPr>
            <a:lvl5pPr marL="1152000" indent="-216000">
              <a:buClrTx/>
              <a:defRPr sz="1100" b="0">
                <a:solidFill>
                  <a:schemeClr val="tx1"/>
                </a:solidFill>
              </a:defRPr>
            </a:lvl5pPr>
            <a:lvl6pPr marL="1368000" indent="-216000">
              <a:buClrTx/>
              <a:defRPr sz="1100" b="0">
                <a:solidFill>
                  <a:schemeClr val="tx1"/>
                </a:solidFill>
              </a:defRPr>
            </a:lvl6pPr>
            <a:lvl7pPr marL="1584000" indent="-216000">
              <a:buClrTx/>
              <a:defRPr sz="1100" b="0">
                <a:solidFill>
                  <a:schemeClr val="tx1"/>
                </a:solidFill>
              </a:defRPr>
            </a:lvl7pPr>
            <a:lvl8pPr marL="1800000" indent="-216000">
              <a:buClrTx/>
              <a:defRPr sz="1100" b="0">
                <a:solidFill>
                  <a:schemeClr val="tx1"/>
                </a:solidFill>
              </a:defRPr>
            </a:lvl8pPr>
            <a:lvl9pPr marL="2016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pic>
        <p:nvPicPr>
          <p:cNvPr id="12" name="Obrázek 11">
            <a:extLst>
              <a:ext uri="{FF2B5EF4-FFF2-40B4-BE49-F238E27FC236}">
                <a16:creationId xmlns:a16="http://schemas.microsoft.com/office/drawing/2014/main" id="{75C49D45-999F-4C4C-A226-5F2BA609ED8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6800" y="432000"/>
            <a:ext cx="1713673" cy="635688"/>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losing - Print (Eco)">
    <p:bg>
      <p:bgPr>
        <a:solidFill>
          <a:schemeClr val="tx1"/>
        </a:solidFill>
        <a:effectLst/>
      </p:bgPr>
    </p:bg>
    <p:spTree>
      <p:nvGrpSpPr>
        <p:cNvPr id="1" name=""/>
        <p:cNvGrpSpPr/>
        <p:nvPr/>
      </p:nvGrpSpPr>
      <p:grpSpPr>
        <a:xfrm>
          <a:off x="0" y="0"/>
          <a:ext cx="0" cy="0"/>
          <a:chOff x="0" y="0"/>
          <a:chExt cx="0" cy="0"/>
        </a:xfrm>
      </p:grpSpPr>
      <p:sp>
        <p:nvSpPr>
          <p:cNvPr id="20" name="Rectangle 19"/>
          <p:cNvSpPr/>
          <p:nvPr userDrawn="1"/>
        </p:nvSpPr>
        <p:spPr>
          <a:xfrm>
            <a:off x="496888" y="5359350"/>
            <a:ext cx="8156575" cy="216000"/>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21" name="Rectangle 20"/>
          <p:cNvSpPr/>
          <p:nvPr userDrawn="1"/>
        </p:nvSpPr>
        <p:spPr>
          <a:xfrm>
            <a:off x="0" y="5467350"/>
            <a:ext cx="9144000" cy="1390650"/>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3" name="Subtitle 2"/>
          <p:cNvSpPr>
            <a:spLocks noGrp="1"/>
          </p:cNvSpPr>
          <p:nvPr>
            <p:ph type="subTitle" idx="1"/>
          </p:nvPr>
        </p:nvSpPr>
        <p:spPr>
          <a:xfrm>
            <a:off x="4067936" y="1509712"/>
            <a:ext cx="4585526" cy="1919288"/>
          </a:xfrm>
        </p:spPr>
        <p:txBody>
          <a:bodyPr anchor="t" anchorCtr="0"/>
          <a:lstStyle>
            <a:lvl1pPr marL="252000" indent="-252000" algn="r">
              <a:buClrTx/>
              <a:buFont typeface="Verdana" pitchFamily="34" charset="0"/>
              <a:buChar char="—"/>
              <a:defRPr sz="1500" b="1">
                <a:solidFill>
                  <a:schemeClr val="bg1"/>
                </a:solidFill>
              </a:defRPr>
            </a:lvl1pPr>
            <a:lvl2pPr marL="504000" indent="-252000" algn="r">
              <a:buClrTx/>
              <a:buFont typeface="Verdana" pitchFamily="34" charset="0"/>
              <a:buChar char="—"/>
              <a:defRPr sz="1500" b="0">
                <a:solidFill>
                  <a:schemeClr val="bg1"/>
                </a:solidFill>
              </a:defRPr>
            </a:lvl2pPr>
            <a:lvl3pPr marL="756000" indent="-216000" algn="r">
              <a:buClrTx/>
              <a:buFont typeface="Verdana" pitchFamily="34" charset="0"/>
              <a:buChar char="—"/>
              <a:defRPr sz="1100">
                <a:solidFill>
                  <a:schemeClr val="bg1"/>
                </a:solidFill>
              </a:defRPr>
            </a:lvl3pPr>
            <a:lvl4pPr marL="972000" indent="-216000" algn="r">
              <a:buClrTx/>
              <a:buFont typeface="Verdana" pitchFamily="34" charset="0"/>
              <a:buChar char="—"/>
              <a:defRPr sz="1100">
                <a:solidFill>
                  <a:schemeClr val="bg1"/>
                </a:solidFill>
              </a:defRPr>
            </a:lvl4pPr>
            <a:lvl5pPr marL="1188000" indent="-216000" algn="r">
              <a:buClrTx/>
              <a:buFont typeface="Verdana" pitchFamily="34" charset="0"/>
              <a:buChar char="—"/>
              <a:defRPr sz="1100">
                <a:solidFill>
                  <a:schemeClr val="bg1"/>
                </a:solidFill>
              </a:defRPr>
            </a:lvl5pPr>
            <a:lvl6pPr marL="1404000" indent="-216000" algn="r">
              <a:buClrTx/>
              <a:buFont typeface="Verdana" pitchFamily="34" charset="0"/>
              <a:buChar char="—"/>
              <a:defRPr sz="1100">
                <a:solidFill>
                  <a:schemeClr val="bg1"/>
                </a:solidFill>
              </a:defRPr>
            </a:lvl6pPr>
            <a:lvl7pPr marL="1620000" indent="-216000" algn="r">
              <a:buClrTx/>
              <a:buFont typeface="Verdana" pitchFamily="34" charset="0"/>
              <a:buChar char="—"/>
              <a:defRPr sz="1100">
                <a:solidFill>
                  <a:schemeClr val="bg1"/>
                </a:solidFill>
              </a:defRPr>
            </a:lvl7pPr>
            <a:lvl8pPr marL="1836000" indent="-216000" algn="r">
              <a:buClrTx/>
              <a:buFont typeface="Verdana" pitchFamily="34" charset="0"/>
              <a:buChar char="—"/>
              <a:defRPr sz="1100">
                <a:solidFill>
                  <a:schemeClr val="bg1"/>
                </a:solidFill>
              </a:defRPr>
            </a:lvl8pPr>
            <a:lvl9pPr marL="2052000" indent="-216000" algn="r">
              <a:buClrTx/>
              <a:buFont typeface="Verdana" pitchFamily="34" charset="0"/>
              <a:buChar char="—"/>
              <a:defRPr sz="1100">
                <a:solidFill>
                  <a:schemeClr val="bg1"/>
                </a:solidFill>
              </a:defRPr>
            </a:lvl9pPr>
          </a:lstStyle>
          <a:p>
            <a:r>
              <a:rPr lang="en-US" dirty="0"/>
              <a:t>Click to edit Master subtitle style</a:t>
            </a:r>
            <a:endParaRPr lang="cs-CZ" dirty="0"/>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9" name="Text Placeholder 13"/>
          <p:cNvSpPr>
            <a:spLocks noGrp="1"/>
          </p:cNvSpPr>
          <p:nvPr>
            <p:ph type="body" sz="quarter" idx="13"/>
          </p:nvPr>
        </p:nvSpPr>
        <p:spPr>
          <a:xfrm>
            <a:off x="496888" y="6327368"/>
            <a:ext cx="8156575" cy="221070"/>
          </a:xfrm>
        </p:spPr>
        <p:txBody>
          <a:bodyPr anchor="b" anchorCtr="0"/>
          <a:lstStyle>
            <a:lvl1pPr marL="216000" indent="-216000">
              <a:buClrTx/>
              <a:defRPr sz="1100" b="1">
                <a:solidFill>
                  <a:schemeClr val="tx1"/>
                </a:solidFill>
              </a:defRPr>
            </a:lvl1pPr>
            <a:lvl2pPr marL="432000" indent="-216000">
              <a:buClrTx/>
              <a:defRPr sz="1100" b="0">
                <a:solidFill>
                  <a:schemeClr val="tx1"/>
                </a:solidFill>
              </a:defRPr>
            </a:lvl2pPr>
            <a:lvl3pPr marL="648000" indent="-216000">
              <a:buClrTx/>
              <a:defRPr sz="1100" b="0">
                <a:solidFill>
                  <a:schemeClr val="tx1"/>
                </a:solidFill>
              </a:defRPr>
            </a:lvl3pPr>
            <a:lvl4pPr marL="900000" indent="-216000">
              <a:buClrTx/>
              <a:defRPr sz="1100" b="0">
                <a:solidFill>
                  <a:schemeClr val="tx1"/>
                </a:solidFill>
              </a:defRPr>
            </a:lvl4pPr>
            <a:lvl5pPr marL="1152000" indent="-216000">
              <a:buClrTx/>
              <a:defRPr sz="1100" b="0">
                <a:solidFill>
                  <a:schemeClr val="tx1"/>
                </a:solidFill>
              </a:defRPr>
            </a:lvl5pPr>
            <a:lvl6pPr marL="1368000" indent="-216000">
              <a:buClrTx/>
              <a:defRPr sz="1100" b="0">
                <a:solidFill>
                  <a:schemeClr val="tx1"/>
                </a:solidFill>
              </a:defRPr>
            </a:lvl6pPr>
            <a:lvl7pPr marL="1584000" indent="-216000">
              <a:buClrTx/>
              <a:defRPr sz="1100" b="0">
                <a:solidFill>
                  <a:schemeClr val="tx1"/>
                </a:solidFill>
              </a:defRPr>
            </a:lvl7pPr>
            <a:lvl8pPr marL="1800000" indent="-216000">
              <a:buClrTx/>
              <a:defRPr sz="1100" b="0">
                <a:solidFill>
                  <a:schemeClr val="tx1"/>
                </a:solidFill>
              </a:defRPr>
            </a:lvl8pPr>
            <a:lvl9pPr marL="2016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8" name="Title 7"/>
          <p:cNvSpPr>
            <a:spLocks noGrp="1"/>
          </p:cNvSpPr>
          <p:nvPr>
            <p:ph type="title"/>
          </p:nvPr>
        </p:nvSpPr>
        <p:spPr>
          <a:xfrm>
            <a:off x="4067936" y="357188"/>
            <a:ext cx="4585527" cy="803524"/>
          </a:xfrm>
        </p:spPr>
        <p:txBody>
          <a:bodyPr/>
          <a:lstStyle>
            <a:lvl1pPr algn="r">
              <a:defRPr>
                <a:solidFill>
                  <a:schemeClr val="bg1"/>
                </a:solidFill>
              </a:defRPr>
            </a:lvl1pPr>
          </a:lstStyle>
          <a:p>
            <a:r>
              <a:rPr lang="en-US" dirty="0"/>
              <a:t>Click to edit Master title style</a:t>
            </a:r>
            <a:endParaRPr lang="cs-CZ" dirty="0"/>
          </a:p>
        </p:txBody>
      </p:sp>
      <p:sp>
        <p:nvSpPr>
          <p:cNvPr id="11" name="Text Placeholder 13"/>
          <p:cNvSpPr>
            <a:spLocks noGrp="1"/>
          </p:cNvSpPr>
          <p:nvPr>
            <p:ph type="body" sz="quarter" idx="15"/>
          </p:nvPr>
        </p:nvSpPr>
        <p:spPr>
          <a:xfrm>
            <a:off x="493712" y="5570625"/>
            <a:ext cx="8156575" cy="496800"/>
          </a:xfrm>
        </p:spPr>
        <p:txBody>
          <a:bodyPr anchor="t" anchorCtr="0"/>
          <a:lstStyle>
            <a:lvl1pPr marL="216000" indent="-216000">
              <a:buClrTx/>
              <a:defRPr sz="1100" b="0">
                <a:solidFill>
                  <a:schemeClr val="tx1"/>
                </a:solidFill>
              </a:defRPr>
            </a:lvl1pPr>
            <a:lvl2pPr marL="432000" indent="-216000">
              <a:buClrTx/>
              <a:defRPr sz="1100" b="0">
                <a:solidFill>
                  <a:schemeClr val="tx1"/>
                </a:solidFill>
              </a:defRPr>
            </a:lvl2pPr>
            <a:lvl3pPr marL="648000" indent="-216000">
              <a:buClrTx/>
              <a:defRPr sz="1100" b="0">
                <a:solidFill>
                  <a:schemeClr val="tx1"/>
                </a:solidFill>
              </a:defRPr>
            </a:lvl3pPr>
            <a:lvl4pPr marL="900000" indent="-216000">
              <a:buClrTx/>
              <a:defRPr sz="1100" b="0">
                <a:solidFill>
                  <a:schemeClr val="tx1"/>
                </a:solidFill>
              </a:defRPr>
            </a:lvl4pPr>
            <a:lvl5pPr marL="1152000" indent="-216000">
              <a:buClrTx/>
              <a:defRPr sz="1100" b="0">
                <a:solidFill>
                  <a:schemeClr val="tx1"/>
                </a:solidFill>
              </a:defRPr>
            </a:lvl5pPr>
            <a:lvl6pPr marL="1368000" indent="-216000">
              <a:buClrTx/>
              <a:defRPr sz="1100" b="0">
                <a:solidFill>
                  <a:schemeClr val="tx1"/>
                </a:solidFill>
              </a:defRPr>
            </a:lvl6pPr>
            <a:lvl7pPr marL="1584000" indent="-216000">
              <a:buClrTx/>
              <a:defRPr sz="1100" b="0">
                <a:solidFill>
                  <a:schemeClr val="tx1"/>
                </a:solidFill>
              </a:defRPr>
            </a:lvl7pPr>
            <a:lvl8pPr marL="1800000" indent="-216000">
              <a:buClrTx/>
              <a:defRPr sz="1100" b="0">
                <a:solidFill>
                  <a:schemeClr val="tx1"/>
                </a:solidFill>
              </a:defRPr>
            </a:lvl8pPr>
            <a:lvl9pPr marL="2016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pic>
        <p:nvPicPr>
          <p:cNvPr id="12" name="Obrázek 11">
            <a:extLst>
              <a:ext uri="{FF2B5EF4-FFF2-40B4-BE49-F238E27FC236}">
                <a16:creationId xmlns:a16="http://schemas.microsoft.com/office/drawing/2014/main" id="{F4891A1E-0827-4DD5-99F4-29F0EDDEA25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496800" y="432000"/>
            <a:ext cx="1713673" cy="635687"/>
          </a:xfrm>
          <a:prstGeom prst="rect">
            <a:avLst/>
          </a:prstGeom>
        </p:spPr>
      </p:pic>
    </p:spTree>
    <p:extLst>
      <p:ext uri="{BB962C8B-B14F-4D97-AF65-F5344CB8AC3E}">
        <p14:creationId xmlns:p14="http://schemas.microsoft.com/office/powerpoint/2010/main" val="2740500783"/>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w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6888" y="357188"/>
            <a:ext cx="8156575" cy="803524"/>
          </a:xfrm>
          <a:prstGeom prst="rect">
            <a:avLst/>
          </a:prstGeom>
        </p:spPr>
        <p:txBody>
          <a:bodyPr vert="horz" lIns="0" tIns="0" rIns="0" bIns="0" rtlCol="0" anchor="t">
            <a:noAutofit/>
          </a:bodyPr>
          <a:lstStyle/>
          <a:p>
            <a:r>
              <a:rPr lang="en-US" dirty="0"/>
              <a:t>Click to edit Master title style</a:t>
            </a:r>
            <a:endParaRPr lang="cs-CZ" dirty="0"/>
          </a:p>
        </p:txBody>
      </p:sp>
      <p:sp>
        <p:nvSpPr>
          <p:cNvPr id="3" name="Text Placeholder 2"/>
          <p:cNvSpPr>
            <a:spLocks noGrp="1"/>
          </p:cNvSpPr>
          <p:nvPr>
            <p:ph type="body" idx="1"/>
          </p:nvPr>
        </p:nvSpPr>
        <p:spPr>
          <a:xfrm>
            <a:off x="496888" y="1509713"/>
            <a:ext cx="8156575" cy="4061559"/>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4" name="Date Placeholder 3"/>
          <p:cNvSpPr>
            <a:spLocks noGrp="1"/>
          </p:cNvSpPr>
          <p:nvPr>
            <p:ph type="dt" sz="half" idx="2"/>
          </p:nvPr>
        </p:nvSpPr>
        <p:spPr>
          <a:xfrm>
            <a:off x="7164288" y="6327369"/>
            <a:ext cx="909464" cy="221070"/>
          </a:xfrm>
          <a:prstGeom prst="rect">
            <a:avLst/>
          </a:prstGeom>
        </p:spPr>
        <p:txBody>
          <a:bodyPr vert="horz" lIns="0" tIns="0" rIns="0" bIns="0" rtlCol="0" anchor="ctr"/>
          <a:lstStyle>
            <a:lvl1pPr algn="l">
              <a:defRPr sz="1100">
                <a:solidFill>
                  <a:schemeClr val="tx1"/>
                </a:solidFill>
              </a:defRPr>
            </a:lvl1pPr>
          </a:lstStyle>
          <a:p>
            <a:endParaRPr lang="cs-CZ" dirty="0"/>
          </a:p>
        </p:txBody>
      </p:sp>
      <p:sp>
        <p:nvSpPr>
          <p:cNvPr id="5" name="Footer Placeholder 4"/>
          <p:cNvSpPr>
            <a:spLocks noGrp="1"/>
          </p:cNvSpPr>
          <p:nvPr>
            <p:ph type="ftr" sz="quarter" idx="3"/>
          </p:nvPr>
        </p:nvSpPr>
        <p:spPr>
          <a:xfrm>
            <a:off x="917536" y="6327369"/>
            <a:ext cx="5742696" cy="221070"/>
          </a:xfrm>
          <a:prstGeom prst="rect">
            <a:avLst/>
          </a:prstGeom>
        </p:spPr>
        <p:txBody>
          <a:bodyPr vert="horz" lIns="0" tIns="0" rIns="0" bIns="0" rtlCol="0" anchor="ctr"/>
          <a:lstStyle>
            <a:lvl1pPr algn="l">
              <a:defRPr sz="1100">
                <a:solidFill>
                  <a:schemeClr val="tx1"/>
                </a:solidFill>
              </a:defRPr>
            </a:lvl1pPr>
          </a:lstStyle>
          <a:p>
            <a:r>
              <a:rPr lang="cs-CZ" smtClean="0"/>
              <a:t>Seznámení s novým předpisem SŽ Z3</a:t>
            </a:r>
            <a:endParaRPr lang="cs-CZ" dirty="0"/>
          </a:p>
        </p:txBody>
      </p:sp>
      <p:sp>
        <p:nvSpPr>
          <p:cNvPr id="6" name="Slide Number Placeholder 5"/>
          <p:cNvSpPr>
            <a:spLocks noGrp="1"/>
          </p:cNvSpPr>
          <p:nvPr>
            <p:ph type="sldNum" sz="quarter" idx="4"/>
          </p:nvPr>
        </p:nvSpPr>
        <p:spPr>
          <a:xfrm>
            <a:off x="8172400" y="6327369"/>
            <a:ext cx="481063" cy="221070"/>
          </a:xfrm>
          <a:prstGeom prst="rect">
            <a:avLst/>
          </a:prstGeom>
        </p:spPr>
        <p:txBody>
          <a:bodyPr vert="horz" lIns="0" tIns="0" rIns="0" bIns="0" rtlCol="0" anchor="ctr"/>
          <a:lstStyle>
            <a:lvl1pPr algn="r">
              <a:defRPr sz="1100" b="1">
                <a:solidFill>
                  <a:schemeClr val="tx1"/>
                </a:solidFill>
              </a:defRPr>
            </a:lvl1pPr>
          </a:lstStyle>
          <a:p>
            <a:fld id="{D2BBFFE0-7584-47E7-90FA-15F39808A249}" type="slidenum">
              <a:rPr lang="cs-CZ" smtClean="0"/>
              <a:pPr/>
              <a:t>‹#›</a:t>
            </a:fld>
            <a:endParaRPr lang="cs-CZ" dirty="0"/>
          </a:p>
        </p:txBody>
      </p:sp>
      <p:pic>
        <p:nvPicPr>
          <p:cNvPr id="10" name="Obrázek 9">
            <a:extLst>
              <a:ext uri="{FF2B5EF4-FFF2-40B4-BE49-F238E27FC236}">
                <a16:creationId xmlns:a16="http://schemas.microsoft.com/office/drawing/2014/main" id="{7D52871A-25F2-4A43-92F2-20178E160DE6}"/>
              </a:ext>
            </a:extLst>
          </p:cNvPr>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496800" y="6328800"/>
            <a:ext cx="251066" cy="19926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65" r:id="rId2"/>
    <p:sldLayoutId id="2147483650" r:id="rId3"/>
    <p:sldLayoutId id="2147483662" r:id="rId4"/>
    <p:sldLayoutId id="2147483663" r:id="rId5"/>
    <p:sldLayoutId id="2147483664" r:id="rId6"/>
    <p:sldLayoutId id="2147483661" r:id="rId7"/>
    <p:sldLayoutId id="2147483651" r:id="rId8"/>
    <p:sldLayoutId id="2147483660" r:id="rId9"/>
    <p:sldLayoutId id="2147483666" r:id="rId10"/>
  </p:sldLayoutIdLst>
  <p:hf hdr="0" dt="0"/>
  <p:txStyles>
    <p:titleStyle>
      <a:lvl1pPr algn="l" defTabSz="914400" rtl="0" eaLnBrk="1" latinLnBrk="0" hangingPunct="1">
        <a:spcBef>
          <a:spcPct val="0"/>
        </a:spcBef>
        <a:buNone/>
        <a:defRPr sz="2400" b="1" kern="1200">
          <a:solidFill>
            <a:schemeClr val="tx2"/>
          </a:solidFill>
          <a:latin typeface="+mj-lt"/>
          <a:ea typeface="+mj-ea"/>
          <a:cs typeface="+mj-cs"/>
        </a:defRPr>
      </a:lvl1pPr>
    </p:titleStyle>
    <p:bodyStyle>
      <a:lvl1pPr marL="342900" indent="-342900" algn="l" defTabSz="914400" rtl="0" eaLnBrk="1" latinLnBrk="0" hangingPunct="1">
        <a:spcBef>
          <a:spcPts val="240"/>
        </a:spcBef>
        <a:buClr>
          <a:schemeClr val="tx2"/>
        </a:buClr>
        <a:buFont typeface="Verdana" pitchFamily="34" charset="0"/>
        <a:buChar char="—"/>
        <a:defRPr sz="2000" kern="1200">
          <a:solidFill>
            <a:schemeClr val="tx1"/>
          </a:solidFill>
          <a:latin typeface="+mn-lt"/>
          <a:ea typeface="+mn-ea"/>
          <a:cs typeface="+mn-cs"/>
        </a:defRPr>
      </a:lvl1pPr>
      <a:lvl2pPr marL="612000" indent="-252000" algn="l" defTabSz="914400" rtl="0" eaLnBrk="1" latinLnBrk="0" hangingPunct="1">
        <a:spcBef>
          <a:spcPts val="240"/>
        </a:spcBef>
        <a:buClrTx/>
        <a:buFont typeface="Verdana" pitchFamily="34" charset="0"/>
        <a:buChar char="—"/>
        <a:defRPr sz="1500" b="1" kern="1200">
          <a:solidFill>
            <a:schemeClr val="tx1"/>
          </a:solidFill>
          <a:latin typeface="+mn-lt"/>
          <a:ea typeface="+mn-ea"/>
          <a:cs typeface="+mn-cs"/>
        </a:defRPr>
      </a:lvl2pPr>
      <a:lvl3pPr marL="864000" indent="-252000" algn="l" defTabSz="914400" rtl="0" eaLnBrk="1" latinLnBrk="0" hangingPunct="1">
        <a:spcBef>
          <a:spcPct val="20000"/>
        </a:spcBef>
        <a:buFont typeface="Verdana" pitchFamily="34" charset="0"/>
        <a:buChar char="—"/>
        <a:defRPr sz="1500" b="0" kern="1200">
          <a:solidFill>
            <a:schemeClr val="tx1"/>
          </a:solidFill>
          <a:latin typeface="+mn-lt"/>
          <a:ea typeface="+mn-ea"/>
          <a:cs typeface="+mn-cs"/>
        </a:defRPr>
      </a:lvl3pPr>
      <a:lvl4pPr marL="1116000" indent="-216000" algn="l" defTabSz="914400" rtl="0" eaLnBrk="1" latinLnBrk="0" hangingPunct="1">
        <a:spcBef>
          <a:spcPct val="20000"/>
        </a:spcBef>
        <a:buFont typeface="Verdana" pitchFamily="34" charset="0"/>
        <a:buChar char="—"/>
        <a:defRPr sz="1100" b="1" kern="1200">
          <a:solidFill>
            <a:schemeClr val="tx1"/>
          </a:solidFill>
          <a:latin typeface="+mn-lt"/>
          <a:ea typeface="+mn-ea"/>
          <a:cs typeface="+mn-cs"/>
        </a:defRPr>
      </a:lvl4pPr>
      <a:lvl5pPr marL="1332000" indent="-216000" algn="l" defTabSz="914400" rtl="0" eaLnBrk="1" latinLnBrk="0" hangingPunct="1">
        <a:spcBef>
          <a:spcPct val="20000"/>
        </a:spcBef>
        <a:buFont typeface="Verdana" pitchFamily="34" charset="0"/>
        <a:buChar char="—"/>
        <a:defRPr sz="1100" b="0" kern="1200">
          <a:solidFill>
            <a:schemeClr val="tx1"/>
          </a:solidFill>
          <a:latin typeface="+mn-lt"/>
          <a:ea typeface="+mn-ea"/>
          <a:cs typeface="+mn-cs"/>
        </a:defRPr>
      </a:lvl5pPr>
      <a:lvl6pPr marL="1548000" indent="-216000" algn="l" defTabSz="914400" rtl="0" eaLnBrk="1" latinLnBrk="0" hangingPunct="1">
        <a:spcBef>
          <a:spcPct val="20000"/>
        </a:spcBef>
        <a:buFont typeface="Verdana" pitchFamily="34" charset="0"/>
        <a:buChar char="—"/>
        <a:defRPr sz="1100" kern="1200">
          <a:solidFill>
            <a:schemeClr val="tx1"/>
          </a:solidFill>
          <a:latin typeface="+mn-lt"/>
          <a:ea typeface="+mn-ea"/>
          <a:cs typeface="+mn-cs"/>
        </a:defRPr>
      </a:lvl6pPr>
      <a:lvl7pPr marL="1764000" indent="-216000" algn="l" defTabSz="914400" rtl="0" eaLnBrk="1" latinLnBrk="0" hangingPunct="1">
        <a:spcBef>
          <a:spcPct val="20000"/>
        </a:spcBef>
        <a:buFont typeface="Verdana" pitchFamily="34" charset="0"/>
        <a:buChar char="—"/>
        <a:defRPr sz="1100" kern="1200">
          <a:solidFill>
            <a:schemeClr val="tx1"/>
          </a:solidFill>
          <a:latin typeface="+mn-lt"/>
          <a:ea typeface="+mn-ea"/>
          <a:cs typeface="+mn-cs"/>
        </a:defRPr>
      </a:lvl7pPr>
      <a:lvl8pPr marL="1980000" indent="-216000" algn="l" defTabSz="914400" rtl="0" eaLnBrk="1" latinLnBrk="0" hangingPunct="1">
        <a:spcBef>
          <a:spcPct val="20000"/>
        </a:spcBef>
        <a:buFont typeface="Verdana" pitchFamily="34" charset="0"/>
        <a:buChar char="—"/>
        <a:defRPr sz="1100" kern="1200">
          <a:solidFill>
            <a:schemeClr val="tx1"/>
          </a:solidFill>
          <a:latin typeface="+mn-lt"/>
          <a:ea typeface="+mn-ea"/>
          <a:cs typeface="+mn-cs"/>
        </a:defRPr>
      </a:lvl8pPr>
      <a:lvl9pPr marL="2196000" indent="-216000" algn="l" defTabSz="914400" rtl="0" eaLnBrk="1" latinLnBrk="0" hangingPunct="1">
        <a:spcBef>
          <a:spcPct val="20000"/>
        </a:spcBef>
        <a:buFont typeface="Verdana" pitchFamily="34" charset="0"/>
        <a:buChar char="—"/>
        <a:defRPr sz="1100" kern="1200">
          <a:solidFill>
            <a:schemeClr val="tx1"/>
          </a:solidFill>
          <a:latin typeface="+mn-lt"/>
          <a:ea typeface="+mn-ea"/>
          <a:cs typeface="+mn-cs"/>
        </a:defRPr>
      </a:lvl9pPr>
    </p:bodyStyle>
    <p:otherStyle>
      <a:defPPr>
        <a:defRPr lang="cs-CZ"/>
      </a:defPPr>
      <a:lvl1pPr marL="0" algn="l" defTabSz="914400" rtl="0" eaLnBrk="1" latinLnBrk="0" hangingPunct="1">
        <a:defRPr sz="1500" kern="1200">
          <a:solidFill>
            <a:schemeClr val="tx1"/>
          </a:solidFill>
          <a:latin typeface="+mn-lt"/>
          <a:ea typeface="+mn-ea"/>
          <a:cs typeface="+mn-cs"/>
        </a:defRPr>
      </a:lvl1pPr>
      <a:lvl2pPr marL="457200" algn="l" defTabSz="914400" rtl="0" eaLnBrk="1" latinLnBrk="0" hangingPunct="1">
        <a:defRPr sz="1500" kern="1200">
          <a:solidFill>
            <a:schemeClr val="tx1"/>
          </a:solidFill>
          <a:latin typeface="+mn-lt"/>
          <a:ea typeface="+mn-ea"/>
          <a:cs typeface="+mn-cs"/>
        </a:defRPr>
      </a:lvl2pPr>
      <a:lvl3pPr marL="914400" algn="l" defTabSz="914400" rtl="0" eaLnBrk="1" latinLnBrk="0" hangingPunct="1">
        <a:defRPr sz="1500" kern="1200">
          <a:solidFill>
            <a:schemeClr val="tx1"/>
          </a:solidFill>
          <a:latin typeface="+mn-lt"/>
          <a:ea typeface="+mn-ea"/>
          <a:cs typeface="+mn-cs"/>
        </a:defRPr>
      </a:lvl3pPr>
      <a:lvl4pPr marL="1371600" algn="l" defTabSz="914400" rtl="0" eaLnBrk="1" latinLnBrk="0" hangingPunct="1">
        <a:defRPr sz="1500" kern="1200">
          <a:solidFill>
            <a:schemeClr val="tx1"/>
          </a:solidFill>
          <a:latin typeface="+mn-lt"/>
          <a:ea typeface="+mn-ea"/>
          <a:cs typeface="+mn-cs"/>
        </a:defRPr>
      </a:lvl4pPr>
      <a:lvl5pPr marL="1828800" algn="l" defTabSz="914400" rtl="0" eaLnBrk="1" latinLnBrk="0" hangingPunct="1">
        <a:defRPr sz="1500" kern="1200">
          <a:solidFill>
            <a:schemeClr val="tx1"/>
          </a:solidFill>
          <a:latin typeface="+mn-lt"/>
          <a:ea typeface="+mn-ea"/>
          <a:cs typeface="+mn-cs"/>
        </a:defRPr>
      </a:lvl5pPr>
      <a:lvl6pPr marL="2286000" algn="l" defTabSz="914400" rtl="0" eaLnBrk="1" latinLnBrk="0" hangingPunct="1">
        <a:defRPr sz="1500" kern="1200">
          <a:solidFill>
            <a:schemeClr val="tx1"/>
          </a:solidFill>
          <a:latin typeface="+mn-lt"/>
          <a:ea typeface="+mn-ea"/>
          <a:cs typeface="+mn-cs"/>
        </a:defRPr>
      </a:lvl6pPr>
      <a:lvl7pPr marL="2743200" algn="l" defTabSz="914400" rtl="0" eaLnBrk="1" latinLnBrk="0" hangingPunct="1">
        <a:defRPr sz="1500" kern="1200">
          <a:solidFill>
            <a:schemeClr val="tx1"/>
          </a:solidFill>
          <a:latin typeface="+mn-lt"/>
          <a:ea typeface="+mn-ea"/>
          <a:cs typeface="+mn-cs"/>
        </a:defRPr>
      </a:lvl7pPr>
      <a:lvl8pPr marL="3200400" algn="l" defTabSz="914400" rtl="0" eaLnBrk="1" latinLnBrk="0" hangingPunct="1">
        <a:defRPr sz="1500" kern="1200">
          <a:solidFill>
            <a:schemeClr val="tx1"/>
          </a:solidFill>
          <a:latin typeface="+mn-lt"/>
          <a:ea typeface="+mn-ea"/>
          <a:cs typeface="+mn-cs"/>
        </a:defRPr>
      </a:lvl8pPr>
      <a:lvl9pPr marL="3657600" algn="l" defTabSz="914400" rtl="0" eaLnBrk="1" latinLnBrk="0" hangingPunct="1">
        <a:defRPr sz="15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880" userDrawn="1">
          <p15:clr>
            <a:srgbClr val="F26B43"/>
          </p15:clr>
        </p15:guide>
        <p15:guide id="2" orient="horz" pos="2160" userDrawn="1">
          <p15:clr>
            <a:srgbClr val="F26B43"/>
          </p15:clr>
        </p15:guide>
        <p15:guide id="3" orient="horz" pos="3444" userDrawn="1">
          <p15:clr>
            <a:srgbClr val="F26B43"/>
          </p15:clr>
        </p15:guide>
        <p15:guide id="4" pos="314" userDrawn="1">
          <p15:clr>
            <a:srgbClr val="F26B43"/>
          </p15:clr>
        </p15:guide>
        <p15:guide id="5" pos="5446" userDrawn="1">
          <p15:clr>
            <a:srgbClr val="F26B43"/>
          </p15:clr>
        </p15:guide>
        <p15:guide id="6" orient="horz" pos="3375"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xml"/><Relationship Id="rId4" Type="http://schemas.openxmlformats.org/officeDocument/2006/relationships/image" Target="../media/image40.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3.xml"/><Relationship Id="rId4" Type="http://schemas.openxmlformats.org/officeDocument/2006/relationships/image" Target="../media/image45.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cs-CZ" dirty="0" smtClean="0"/>
              <a:t>Předpis SŽ Z3</a:t>
            </a:r>
            <a:endParaRPr lang="cs-CZ" dirty="0"/>
          </a:p>
        </p:txBody>
      </p:sp>
      <p:sp>
        <p:nvSpPr>
          <p:cNvPr id="6" name="Subtitle 5"/>
          <p:cNvSpPr>
            <a:spLocks noGrp="1"/>
          </p:cNvSpPr>
          <p:nvPr>
            <p:ph type="subTitle" idx="1"/>
          </p:nvPr>
        </p:nvSpPr>
        <p:spPr/>
        <p:txBody>
          <a:bodyPr/>
          <a:lstStyle/>
          <a:p>
            <a:pPr marL="0" indent="0">
              <a:buNone/>
            </a:pPr>
            <a:r>
              <a:rPr lang="cs-CZ" dirty="0" smtClean="0"/>
              <a:t>Seznámení s novým předpisem</a:t>
            </a:r>
            <a:endParaRPr lang="cs-CZ" dirty="0"/>
          </a:p>
        </p:txBody>
      </p:sp>
      <p:sp>
        <p:nvSpPr>
          <p:cNvPr id="12" name="Text Placeholder 11"/>
          <p:cNvSpPr>
            <a:spLocks noGrp="1"/>
          </p:cNvSpPr>
          <p:nvPr>
            <p:ph type="body" sz="quarter" idx="13"/>
          </p:nvPr>
        </p:nvSpPr>
        <p:spPr/>
        <p:txBody>
          <a:bodyPr/>
          <a:lstStyle/>
          <a:p>
            <a:pPr marL="0" indent="0">
              <a:buNone/>
            </a:pPr>
            <a:r>
              <a:rPr lang="cs-CZ" dirty="0" smtClean="0"/>
              <a:t>Odbor předpisů a technologie</a:t>
            </a:r>
            <a:endParaRPr lang="cs-CZ" dirty="0"/>
          </a:p>
        </p:txBody>
      </p:sp>
      <p:sp>
        <p:nvSpPr>
          <p:cNvPr id="13" name="Text Placeholder 12"/>
          <p:cNvSpPr>
            <a:spLocks noGrp="1"/>
          </p:cNvSpPr>
          <p:nvPr>
            <p:ph type="body" sz="quarter" idx="14"/>
          </p:nvPr>
        </p:nvSpPr>
        <p:spPr/>
        <p:txBody>
          <a:bodyPr/>
          <a:lstStyle/>
          <a:p>
            <a:pPr marL="0" indent="0">
              <a:buNone/>
            </a:pPr>
            <a:r>
              <a:rPr lang="cs-CZ" dirty="0" smtClean="0"/>
              <a:t>David Spisar</a:t>
            </a:r>
            <a:endParaRPr lang="cs-CZ" dirty="0"/>
          </a:p>
          <a:p>
            <a:pPr marL="0" lvl="1" indent="0">
              <a:buNone/>
            </a:pPr>
            <a:r>
              <a:rPr lang="cs-CZ" dirty="0" smtClean="0"/>
              <a:t>systémový specialista</a:t>
            </a:r>
            <a:endParaRPr lang="cs-CZ"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smtClean="0"/>
              <a:t>Vydání nového předpisu SŽ Z3</a:t>
            </a:r>
          </a:p>
          <a:p>
            <a:pPr marL="0" indent="0">
              <a:spcAft>
                <a:spcPts val="600"/>
              </a:spcAft>
              <a:buNone/>
            </a:pPr>
            <a:r>
              <a:rPr lang="cs-CZ" dirty="0" smtClean="0"/>
              <a:t>Předpis SŽ Z3 – Předpis pro obsluhu zabezpečovacích zařízení ovládaných z jednotného obslužného pracoviště:</a:t>
            </a:r>
          </a:p>
          <a:p>
            <a:pPr>
              <a:spcAft>
                <a:spcPts val="600"/>
              </a:spcAft>
            </a:pPr>
            <a:r>
              <a:rPr lang="cs-CZ" dirty="0" smtClean="0"/>
              <a:t>byl schválen </a:t>
            </a:r>
            <a:r>
              <a:rPr lang="cs-CZ" dirty="0"/>
              <a:t>generálním </a:t>
            </a:r>
            <a:r>
              <a:rPr lang="cs-CZ" dirty="0" smtClean="0"/>
              <a:t>ředitelem </a:t>
            </a:r>
            <a:r>
              <a:rPr lang="cs-CZ" dirty="0"/>
              <a:t>Správy železnic dne </a:t>
            </a:r>
            <a:r>
              <a:rPr lang="cs-CZ" dirty="0" smtClean="0"/>
              <a:t/>
            </a:r>
            <a:br>
              <a:rPr lang="cs-CZ" dirty="0" smtClean="0"/>
            </a:br>
            <a:r>
              <a:rPr lang="cs-CZ" dirty="0" smtClean="0"/>
              <a:t>19. února 2024</a:t>
            </a:r>
          </a:p>
          <a:p>
            <a:pPr>
              <a:spcAft>
                <a:spcPts val="600"/>
              </a:spcAft>
            </a:pPr>
            <a:r>
              <a:rPr lang="cs-CZ" dirty="0" smtClean="0"/>
              <a:t>je účinný od 1. června 2024</a:t>
            </a:r>
          </a:p>
          <a:p>
            <a:pPr>
              <a:spcAft>
                <a:spcPts val="600"/>
              </a:spcAft>
            </a:pPr>
            <a:r>
              <a:rPr lang="cs-CZ" dirty="0" smtClean="0"/>
              <a:t>je vydán i v tištěné podobě ve formátu A5</a:t>
            </a:r>
          </a:p>
          <a:p>
            <a:pPr>
              <a:spcAft>
                <a:spcPts val="600"/>
              </a:spcAft>
            </a:pPr>
            <a:r>
              <a:rPr lang="cs-CZ" dirty="0"/>
              <a:t>je členěn číselným označováním členících </a:t>
            </a:r>
            <a:r>
              <a:rPr lang="cs-CZ" dirty="0" smtClean="0"/>
              <a:t>prvků (např. 1.7.3.1)</a:t>
            </a:r>
          </a:p>
          <a:p>
            <a:pPr marL="0" indent="0">
              <a:spcAft>
                <a:spcPts val="600"/>
              </a:spcAft>
              <a:buNone/>
            </a:pPr>
            <a:r>
              <a:rPr lang="cs-CZ" dirty="0" smtClean="0"/>
              <a:t>Cílem prezentace je seznámení s novým předpisem SŽ Z3 </a:t>
            </a:r>
            <a:br>
              <a:rPr lang="cs-CZ" dirty="0" smtClean="0"/>
            </a:br>
            <a:r>
              <a:rPr lang="cs-CZ" dirty="0" smtClean="0"/>
              <a:t>a proškolení tohoto předpisu.</a:t>
            </a:r>
          </a:p>
          <a:p>
            <a:endParaRPr lang="cs-CZ" dirty="0" smtClean="0"/>
          </a:p>
          <a:p>
            <a:endParaRPr lang="cs-CZ" dirty="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197644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Předpisová ustanovení</a:t>
            </a:r>
          </a:p>
          <a:p>
            <a:pPr>
              <a:spcAft>
                <a:spcPts val="600"/>
              </a:spcAft>
            </a:pPr>
            <a:r>
              <a:rPr lang="cs-CZ" dirty="0"/>
              <a:t>značná část předpisových ustanovení byla </a:t>
            </a:r>
            <a:r>
              <a:rPr lang="cs-CZ" dirty="0" smtClean="0"/>
              <a:t>převzata</a:t>
            </a:r>
            <a:r>
              <a:rPr lang="cs-CZ" dirty="0"/>
              <a:t/>
            </a:r>
            <a:br>
              <a:rPr lang="cs-CZ" dirty="0"/>
            </a:br>
            <a:r>
              <a:rPr lang="cs-CZ" dirty="0"/>
              <a:t>z </a:t>
            </a:r>
            <a:r>
              <a:rPr lang="cs-CZ" dirty="0" smtClean="0"/>
              <a:t>návodů výrobců a ze ZTP JOP, případně z dalších návazných dokumentů k určených funkcionalitám JOP</a:t>
            </a:r>
          </a:p>
          <a:p>
            <a:pPr>
              <a:spcAft>
                <a:spcPts val="600"/>
              </a:spcAft>
            </a:pPr>
            <a:r>
              <a:rPr lang="cs-CZ" dirty="0" smtClean="0"/>
              <a:t>v této prezentaci jsou uvedena a popsána jednoduchou formou ustanovení nového předpisu (ustanovení z DU </a:t>
            </a:r>
            <a:br>
              <a:rPr lang="cs-CZ" dirty="0" smtClean="0"/>
            </a:br>
            <a:r>
              <a:rPr lang="cs-CZ" dirty="0" smtClean="0"/>
              <a:t>a návodů, dnes již platná) a dále jsou popsána vybraná ustanovení detailněji (nové nebo změněné informace)</a:t>
            </a:r>
          </a:p>
          <a:p>
            <a:pPr>
              <a:spcAft>
                <a:spcPts val="600"/>
              </a:spcAft>
            </a:pPr>
            <a:r>
              <a:rPr lang="cs-CZ" dirty="0" smtClean="0"/>
              <a:t>obrázky (fotografie) pro určená zařízení budou uvedeny ve služební rukověti SŽ SR101/1(Z)</a:t>
            </a:r>
          </a:p>
          <a:p>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3</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2492670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Předpisová ustanovení a další dokumenty k předpisu SŽ Z3</a:t>
            </a:r>
          </a:p>
          <a:p>
            <a:pPr>
              <a:spcAft>
                <a:spcPts val="600"/>
              </a:spcAft>
            </a:pPr>
            <a:r>
              <a:rPr lang="cs-CZ" dirty="0" smtClean="0"/>
              <a:t>pro ZZ ovládané z JOP, jehož popis nebo obsluha jsou odchylné od předpisu SŽ Z3, musí být vydáno doplňující ustanovení</a:t>
            </a:r>
          </a:p>
          <a:p>
            <a:pPr>
              <a:spcAft>
                <a:spcPts val="600"/>
              </a:spcAft>
            </a:pPr>
            <a:r>
              <a:rPr lang="cs-CZ" dirty="0" smtClean="0"/>
              <a:t>pro ZZ ovládané z JOP, jehož popis a obsluha není </a:t>
            </a:r>
            <a:br>
              <a:rPr lang="cs-CZ" dirty="0" smtClean="0"/>
            </a:br>
            <a:r>
              <a:rPr lang="cs-CZ" dirty="0" smtClean="0"/>
              <a:t>v předpise SŽ Z3 uvedena, ale toto zařízení je zavedeno </a:t>
            </a:r>
            <a:br>
              <a:rPr lang="cs-CZ" dirty="0" smtClean="0"/>
            </a:br>
            <a:r>
              <a:rPr lang="cs-CZ" dirty="0" smtClean="0"/>
              <a:t>a schváleno, vydá O11 typové rozšíření</a:t>
            </a:r>
          </a:p>
          <a:p>
            <a:pPr>
              <a:spcAft>
                <a:spcPts val="600"/>
              </a:spcAft>
            </a:pPr>
            <a:r>
              <a:rPr lang="cs-CZ" dirty="0" smtClean="0"/>
              <a:t>od 1. června 2024 je účinné typové rozšíření </a:t>
            </a:r>
            <a:br>
              <a:rPr lang="cs-CZ" dirty="0" smtClean="0"/>
            </a:br>
            <a:r>
              <a:rPr lang="cs-CZ" dirty="0" smtClean="0"/>
              <a:t>SŽ TR (Z3) 01/2024 – Typové rozšíření k předpisu SŽ Z3 </a:t>
            </a:r>
            <a:r>
              <a:rPr lang="cs-CZ" dirty="0" err="1" smtClean="0"/>
              <a:t>Radioblok</a:t>
            </a:r>
            <a:r>
              <a:rPr lang="cs-CZ" dirty="0" smtClean="0"/>
              <a:t> (pro dopravny, kde je toto zařízení v činnosti)</a:t>
            </a:r>
          </a:p>
          <a:p>
            <a:pPr>
              <a:spcAft>
                <a:spcPts val="600"/>
              </a:spcAft>
            </a:pPr>
            <a:r>
              <a:rPr lang="cs-CZ" dirty="0" smtClean="0"/>
              <a:t>typová rozšíření jsou zveřejňována na eDAP</a:t>
            </a:r>
          </a:p>
          <a:p>
            <a:endParaRPr lang="cs-CZ" dirty="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4</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7985527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Zkoušky pro obsluhující zaměstnance</a:t>
            </a:r>
          </a:p>
          <a:p>
            <a:pPr>
              <a:spcAft>
                <a:spcPts val="600"/>
              </a:spcAft>
            </a:pPr>
            <a:r>
              <a:rPr lang="cs-CZ" dirty="0" smtClean="0"/>
              <a:t>účinností předpisu SŽ Z3 přestanou platit tyto zkoušky: </a:t>
            </a:r>
            <a:endParaRPr lang="cs-CZ" dirty="0"/>
          </a:p>
          <a:p>
            <a:pPr lvl="1">
              <a:spcAft>
                <a:spcPts val="600"/>
              </a:spcAft>
            </a:pPr>
            <a:r>
              <a:rPr lang="cs-CZ" sz="1800" b="0" dirty="0" smtClean="0"/>
              <a:t>ZPZ/D-03/JOP </a:t>
            </a:r>
          </a:p>
          <a:p>
            <a:pPr lvl="1">
              <a:spcAft>
                <a:spcPts val="600"/>
              </a:spcAft>
            </a:pPr>
            <a:r>
              <a:rPr lang="cs-CZ" sz="1800" b="0" dirty="0" smtClean="0"/>
              <a:t>ZPZ/D-07/JOP</a:t>
            </a:r>
          </a:p>
          <a:p>
            <a:pPr>
              <a:spcAft>
                <a:spcPts val="600"/>
              </a:spcAft>
            </a:pPr>
            <a:r>
              <a:rPr lang="cs-CZ" dirty="0"/>
              <a:t>účinností předpisu SŽ Z3 </a:t>
            </a:r>
            <a:r>
              <a:rPr lang="cs-CZ" dirty="0" smtClean="0"/>
              <a:t>budou nově platit tyto zkoušky:</a:t>
            </a:r>
          </a:p>
          <a:p>
            <a:pPr lvl="1">
              <a:spcAft>
                <a:spcPts val="600"/>
              </a:spcAft>
            </a:pPr>
            <a:r>
              <a:rPr lang="cs-CZ" sz="1800" b="0" dirty="0" smtClean="0"/>
              <a:t>ZPZ/D-03/DNO</a:t>
            </a:r>
          </a:p>
          <a:p>
            <a:pPr lvl="1">
              <a:spcAft>
                <a:spcPts val="600"/>
              </a:spcAft>
            </a:pPr>
            <a:r>
              <a:rPr lang="cs-CZ" sz="1800" b="0" dirty="0" smtClean="0"/>
              <a:t>ND-03/JOP-AŽD Praha</a:t>
            </a:r>
          </a:p>
          <a:p>
            <a:pPr lvl="1">
              <a:spcAft>
                <a:spcPts val="600"/>
              </a:spcAft>
            </a:pPr>
            <a:r>
              <a:rPr lang="cs-CZ" sz="1800" b="0" dirty="0" smtClean="0"/>
              <a:t>ND-07/JOP-AŽD Praha</a:t>
            </a:r>
          </a:p>
          <a:p>
            <a:pPr lvl="1">
              <a:spcAft>
                <a:spcPts val="600"/>
              </a:spcAft>
            </a:pPr>
            <a:r>
              <a:rPr lang="cs-CZ" sz="1800" b="0" dirty="0" smtClean="0"/>
              <a:t>ND-07/JOP-STARMON</a:t>
            </a:r>
          </a:p>
          <a:p>
            <a:pPr lvl="1">
              <a:spcAft>
                <a:spcPts val="600"/>
              </a:spcAft>
            </a:pPr>
            <a:r>
              <a:rPr lang="cs-CZ" sz="1800" b="0" dirty="0" smtClean="0"/>
              <a:t>ND-07/JOP-AK </a:t>
            </a:r>
            <a:r>
              <a:rPr lang="cs-CZ" sz="1800" b="0" dirty="0" err="1" smtClean="0"/>
              <a:t>signal</a:t>
            </a:r>
            <a:endParaRPr lang="cs-CZ" sz="1800"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5</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38916322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Názvy povelů</a:t>
            </a:r>
          </a:p>
          <a:p>
            <a:pPr marL="0" indent="0">
              <a:spcAft>
                <a:spcPts val="600"/>
              </a:spcAft>
              <a:buNone/>
            </a:pPr>
            <a:r>
              <a:rPr lang="cs-CZ" dirty="0" smtClean="0"/>
              <a:t>Názvy povelů v předpise SŽ Z3 jsou uvedeny v uvozovkách pro odlišení, že se jedná o povel, např. rozdíl mezi zkratkou VC (vlaková cesta) a povelem „VC“ (povel pro volbu počátečního bodu vlakové cesty). Například:</a:t>
            </a:r>
          </a:p>
          <a:p>
            <a:pPr>
              <a:spcAft>
                <a:spcPts val="600"/>
              </a:spcAft>
            </a:pPr>
            <a:r>
              <a:rPr lang="cs-CZ" dirty="0" smtClean="0"/>
              <a:t>povel „RC“</a:t>
            </a:r>
          </a:p>
          <a:p>
            <a:pPr>
              <a:spcAft>
                <a:spcPts val="600"/>
              </a:spcAft>
            </a:pPr>
            <a:r>
              <a:rPr lang="cs-CZ" dirty="0" smtClean="0"/>
              <a:t>povel „RST&gt;“</a:t>
            </a:r>
          </a:p>
          <a:p>
            <a:pPr>
              <a:spcAft>
                <a:spcPts val="600"/>
              </a:spcAft>
            </a:pPr>
            <a:r>
              <a:rPr lang="cs-CZ" dirty="0" smtClean="0"/>
              <a:t>povel „S+“ apod.</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6</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426357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Černobílé obrázky symbolů</a:t>
            </a:r>
          </a:p>
          <a:p>
            <a:pPr marL="0" indent="0">
              <a:spcAft>
                <a:spcPts val="600"/>
              </a:spcAft>
              <a:buNone/>
            </a:pPr>
            <a:r>
              <a:rPr lang="cs-CZ" dirty="0" smtClean="0"/>
              <a:t>Černobílé obrázky symbolů definují základní tvar (provedení) příslušného symbolu (základní tvar, inverzní zobrazení apod.).</a:t>
            </a:r>
          </a:p>
          <a:p>
            <a:pPr marL="0" indent="0">
              <a:spcAft>
                <a:spcPts val="600"/>
              </a:spcAft>
              <a:buNone/>
            </a:pPr>
            <a:endParaRPr lang="cs-CZ" dirty="0"/>
          </a:p>
          <a:p>
            <a:pPr marL="0" indent="0">
              <a:spcAft>
                <a:spcPts val="600"/>
              </a:spcAft>
              <a:buNone/>
            </a:pPr>
            <a:endParaRPr lang="cs-CZ" dirty="0" smtClean="0"/>
          </a:p>
          <a:p>
            <a:pPr marL="0" indent="0">
              <a:spcAft>
                <a:spcPts val="600"/>
              </a:spcAft>
              <a:buNone/>
            </a:pPr>
            <a:endParaRPr lang="cs-CZ" dirty="0" smtClean="0"/>
          </a:p>
          <a:p>
            <a:pPr marL="0" indent="0">
              <a:spcAft>
                <a:spcPts val="600"/>
              </a:spcAft>
              <a:buNone/>
            </a:pPr>
            <a:endParaRPr lang="cs-CZ" dirty="0" smtClean="0"/>
          </a:p>
          <a:p>
            <a:pPr marL="0" indent="0">
              <a:spcAft>
                <a:spcPts val="600"/>
              </a:spcAft>
              <a:buNone/>
            </a:pPr>
            <a:r>
              <a:rPr lang="cs-CZ" dirty="0" smtClean="0"/>
              <a:t>Skutečný rozsah barev symbolů a barev jejich pozadí je popsán u popisu symbolů nebo v konkrétním ustanovení. </a:t>
            </a:r>
          </a:p>
          <a:p>
            <a:pPr marL="0" indent="0">
              <a:spcAft>
                <a:spcPts val="600"/>
              </a:spcAft>
              <a:buNone/>
            </a:pPr>
            <a:r>
              <a:rPr lang="cs-CZ" dirty="0" smtClean="0"/>
              <a:t>Příklady nejčastějších kombinací barev symbolů a jejich pozadí jsou uvedeny v příloze A, B předpisu SŽ Z3.</a:t>
            </a:r>
          </a:p>
          <a:p>
            <a:pPr marL="0" indent="0">
              <a:spcAft>
                <a:spcPts val="600"/>
              </a:spcAft>
              <a:buNone/>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7</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grpSp>
        <p:nvGrpSpPr>
          <p:cNvPr id="10" name="Skupina 9"/>
          <p:cNvGrpSpPr/>
          <p:nvPr/>
        </p:nvGrpSpPr>
        <p:grpSpPr>
          <a:xfrm>
            <a:off x="684588" y="2997010"/>
            <a:ext cx="5735846" cy="1446214"/>
            <a:chOff x="684588" y="4442356"/>
            <a:chExt cx="5735846" cy="1446214"/>
          </a:xfrm>
        </p:grpSpPr>
        <p:pic>
          <p:nvPicPr>
            <p:cNvPr id="7" name="Obráze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4588" y="4442356"/>
              <a:ext cx="1440000" cy="1440000"/>
            </a:xfrm>
            <a:prstGeom prst="rect">
              <a:avLst/>
            </a:prstGeom>
          </p:spPr>
        </p:pic>
        <p:pic>
          <p:nvPicPr>
            <p:cNvPr id="8" name="Obráze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32511" y="4448570"/>
              <a:ext cx="1440000" cy="1440000"/>
            </a:xfrm>
            <a:prstGeom prst="rect">
              <a:avLst/>
            </a:prstGeom>
          </p:spPr>
        </p:pic>
        <p:pic>
          <p:nvPicPr>
            <p:cNvPr id="9" name="Obráze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80434" y="4442356"/>
              <a:ext cx="1440000" cy="1440000"/>
            </a:xfrm>
            <a:prstGeom prst="rect">
              <a:avLst/>
            </a:prstGeom>
          </p:spPr>
        </p:pic>
      </p:grpSp>
    </p:spTree>
    <p:extLst>
      <p:ext uri="{BB962C8B-B14F-4D97-AF65-F5344CB8AC3E}">
        <p14:creationId xmlns:p14="http://schemas.microsoft.com/office/powerpoint/2010/main" val="33612800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Přerušované zobrazení symbolu</a:t>
            </a:r>
          </a:p>
          <a:p>
            <a:pPr marL="0" indent="0">
              <a:spcAft>
                <a:spcPts val="600"/>
              </a:spcAft>
              <a:buNone/>
            </a:pPr>
            <a:r>
              <a:rPr lang="cs-CZ" dirty="0" smtClean="0"/>
              <a:t>Přerušované zobrazení symbolu nebo jeho pozadí je na obrázcích s příklady naznačeno pomocí paprsků u příslušného symbolu.</a:t>
            </a:r>
          </a:p>
          <a:p>
            <a:pPr marL="0" indent="0">
              <a:spcAft>
                <a:spcPts val="600"/>
              </a:spcAft>
              <a:buNone/>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8</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11" name="Obrázek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5173" y="3540492"/>
            <a:ext cx="3600003" cy="1800000"/>
          </a:xfrm>
          <a:prstGeom prst="rect">
            <a:avLst/>
          </a:prstGeom>
        </p:spPr>
      </p:pic>
    </p:spTree>
    <p:extLst>
      <p:ext uri="{BB962C8B-B14F-4D97-AF65-F5344CB8AC3E}">
        <p14:creationId xmlns:p14="http://schemas.microsoft.com/office/powerpoint/2010/main" val="2874057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Platnost ustanovení</a:t>
            </a:r>
          </a:p>
          <a:p>
            <a:pPr marL="0" indent="0">
              <a:spcAft>
                <a:spcPts val="600"/>
              </a:spcAft>
              <a:buNone/>
            </a:pPr>
            <a:r>
              <a:rPr lang="cs-CZ" dirty="0" smtClean="0"/>
              <a:t>Předpisová ustanovení pro konkrétní situaci platí přiměřeně:</a:t>
            </a:r>
          </a:p>
          <a:p>
            <a:pPr>
              <a:spcAft>
                <a:spcPts val="600"/>
              </a:spcAft>
            </a:pPr>
            <a:r>
              <a:rPr lang="cs-CZ" dirty="0" smtClean="0"/>
              <a:t>dle článku 1.1.15 u použití </a:t>
            </a:r>
            <a:r>
              <a:rPr lang="cs-CZ" b="1" dirty="0" smtClean="0"/>
              <a:t>přenosného výměnového zámku </a:t>
            </a:r>
            <a:r>
              <a:rPr lang="cs-CZ" dirty="0" smtClean="0"/>
              <a:t>i pro jiný typ přenosného mechanického zámku nebo mechanického zámku, který je na výhybce trvale namontován</a:t>
            </a:r>
          </a:p>
          <a:p>
            <a:pPr>
              <a:spcAft>
                <a:spcPts val="600"/>
              </a:spcAft>
            </a:pPr>
            <a:r>
              <a:rPr lang="cs-CZ" dirty="0" smtClean="0"/>
              <a:t>dle článku 1.1.16 u </a:t>
            </a:r>
            <a:r>
              <a:rPr lang="cs-CZ" b="1" dirty="0" smtClean="0"/>
              <a:t>výhybky </a:t>
            </a:r>
            <a:r>
              <a:rPr lang="cs-CZ" dirty="0" smtClean="0"/>
              <a:t>i pro kolejovou křižovatku </a:t>
            </a:r>
            <a:br>
              <a:rPr lang="cs-CZ" dirty="0" smtClean="0"/>
            </a:br>
            <a:r>
              <a:rPr lang="cs-CZ" dirty="0" smtClean="0"/>
              <a:t>s PHS</a:t>
            </a:r>
          </a:p>
          <a:p>
            <a:pPr>
              <a:spcAft>
                <a:spcPts val="600"/>
              </a:spcAft>
            </a:pPr>
            <a:r>
              <a:rPr lang="cs-CZ" smtClean="0"/>
              <a:t>dle článku 1.1.17 u </a:t>
            </a:r>
            <a:r>
              <a:rPr lang="cs-CZ" b="1" smtClean="0"/>
              <a:t>mezistaničního </a:t>
            </a:r>
            <a:r>
              <a:rPr lang="cs-CZ" b="1" dirty="0" smtClean="0"/>
              <a:t>úseku </a:t>
            </a:r>
            <a:r>
              <a:rPr lang="cs-CZ" dirty="0" smtClean="0"/>
              <a:t>i pro prostorový oddíl mezi </a:t>
            </a:r>
            <a:r>
              <a:rPr lang="cs-CZ" smtClean="0"/>
              <a:t>stanicí a </a:t>
            </a:r>
            <a:r>
              <a:rPr lang="cs-CZ" dirty="0" smtClean="0"/>
              <a:t>odbočkou nebo mezi dvěma odbočkami</a:t>
            </a:r>
          </a:p>
          <a:p>
            <a:pPr marL="0" indent="0">
              <a:spcAft>
                <a:spcPts val="600"/>
              </a:spcAft>
              <a:buNone/>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9</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30114029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marL="0" indent="0">
              <a:spcAft>
                <a:spcPts val="600"/>
              </a:spcAft>
              <a:buNone/>
            </a:pPr>
            <a:r>
              <a:rPr lang="cs-CZ" dirty="0" smtClean="0"/>
              <a:t>Základní pojmy jsou v předpise rozděleny na:</a:t>
            </a:r>
          </a:p>
          <a:p>
            <a:pPr>
              <a:spcAft>
                <a:spcPts val="600"/>
              </a:spcAft>
            </a:pPr>
            <a:r>
              <a:rPr lang="cs-CZ" dirty="0" smtClean="0"/>
              <a:t>obecné základní pojmy</a:t>
            </a:r>
          </a:p>
          <a:p>
            <a:pPr>
              <a:spcAft>
                <a:spcPts val="600"/>
              </a:spcAft>
            </a:pPr>
            <a:r>
              <a:rPr lang="cs-CZ" dirty="0" smtClean="0"/>
              <a:t>základní pojmy pro zabezpečovací zařízení</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10</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6931314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a:spcAft>
                <a:spcPts val="600"/>
              </a:spcAft>
            </a:pPr>
            <a:r>
              <a:rPr lang="cs-CZ" b="1" dirty="0" smtClean="0"/>
              <a:t>základní zobrazení</a:t>
            </a:r>
            <a:r>
              <a:rPr lang="cs-CZ" dirty="0" smtClean="0"/>
              <a:t> – zobrazení reliéfu kolejiště na příslušném monitoru, zpravidla bez zobrazení názvů jednotlivých prvků ZZ</a:t>
            </a:r>
          </a:p>
          <a:p>
            <a:pPr>
              <a:spcAft>
                <a:spcPts val="600"/>
              </a:spcAft>
            </a:pPr>
            <a:r>
              <a:rPr lang="cs-CZ" b="1" dirty="0" smtClean="0"/>
              <a:t>detailní zobrazení </a:t>
            </a:r>
            <a:r>
              <a:rPr lang="cs-CZ" dirty="0" smtClean="0"/>
              <a:t>– zobrazení reliéfu kolejiště na příslušném monitoru se zobrazením názvů všech prvků ZZ</a:t>
            </a:r>
          </a:p>
          <a:p>
            <a:pPr marL="0" indent="0">
              <a:spcAft>
                <a:spcPts val="600"/>
              </a:spcAft>
              <a:buNone/>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11</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a:picLocks noChangeAspect="1"/>
          </p:cNvPicPr>
          <p:nvPr/>
        </p:nvPicPr>
        <p:blipFill>
          <a:blip r:embed="rId2"/>
          <a:stretch>
            <a:fillRect/>
          </a:stretch>
        </p:blipFill>
        <p:spPr>
          <a:xfrm>
            <a:off x="403378" y="4053814"/>
            <a:ext cx="8536350" cy="1876291"/>
          </a:xfrm>
          <a:prstGeom prst="rect">
            <a:avLst/>
          </a:prstGeom>
        </p:spPr>
      </p:pic>
      <p:sp>
        <p:nvSpPr>
          <p:cNvPr id="8" name="TextovéPole 7"/>
          <p:cNvSpPr txBox="1"/>
          <p:nvPr/>
        </p:nvSpPr>
        <p:spPr>
          <a:xfrm>
            <a:off x="750390" y="5901725"/>
            <a:ext cx="3600000" cy="184666"/>
          </a:xfrm>
          <a:prstGeom prst="rect">
            <a:avLst/>
          </a:prstGeom>
          <a:noFill/>
          <a:ln w="12700">
            <a:noFill/>
          </a:ln>
        </p:spPr>
        <p:txBody>
          <a:bodyPr wrap="square" lIns="0" tIns="0" rIns="0" bIns="0" rtlCol="0">
            <a:spAutoFit/>
          </a:bodyPr>
          <a:lstStyle/>
          <a:p>
            <a:pPr algn="ctr"/>
            <a:r>
              <a:rPr lang="cs-CZ" sz="1200" dirty="0" smtClean="0"/>
              <a:t>Příklad základního zobrazení</a:t>
            </a:r>
          </a:p>
        </p:txBody>
      </p:sp>
      <p:sp>
        <p:nvSpPr>
          <p:cNvPr id="9" name="TextovéPole 8"/>
          <p:cNvSpPr txBox="1"/>
          <p:nvPr/>
        </p:nvSpPr>
        <p:spPr>
          <a:xfrm>
            <a:off x="5071679" y="5896809"/>
            <a:ext cx="3600000" cy="184666"/>
          </a:xfrm>
          <a:prstGeom prst="rect">
            <a:avLst/>
          </a:prstGeom>
          <a:noFill/>
          <a:ln w="12700">
            <a:noFill/>
          </a:ln>
        </p:spPr>
        <p:txBody>
          <a:bodyPr wrap="square" lIns="0" tIns="0" rIns="0" bIns="0" rtlCol="0">
            <a:spAutoFit/>
          </a:bodyPr>
          <a:lstStyle/>
          <a:p>
            <a:pPr algn="ctr"/>
            <a:r>
              <a:rPr lang="cs-CZ" sz="1200" dirty="0" smtClean="0"/>
              <a:t>Příklad detailního zobrazení</a:t>
            </a:r>
          </a:p>
        </p:txBody>
      </p:sp>
    </p:spTree>
    <p:extLst>
      <p:ext uri="{BB962C8B-B14F-4D97-AF65-F5344CB8AC3E}">
        <p14:creationId xmlns:p14="http://schemas.microsoft.com/office/powerpoint/2010/main" val="13333129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a:spcAft>
                <a:spcPts val="600"/>
              </a:spcAft>
            </a:pPr>
            <a:r>
              <a:rPr lang="cs-CZ" b="1" dirty="0" smtClean="0"/>
              <a:t>funkcionalita</a:t>
            </a:r>
            <a:r>
              <a:rPr lang="cs-CZ" dirty="0" smtClean="0"/>
              <a:t> </a:t>
            </a:r>
            <a:r>
              <a:rPr lang="cs-CZ" dirty="0"/>
              <a:t>– soubor několika funkcí, spojených </a:t>
            </a:r>
            <a:r>
              <a:rPr lang="cs-CZ" dirty="0" smtClean="0"/>
              <a:t/>
            </a:r>
            <a:br>
              <a:rPr lang="cs-CZ" dirty="0" smtClean="0"/>
            </a:br>
            <a:r>
              <a:rPr lang="cs-CZ" dirty="0" smtClean="0"/>
              <a:t>v </a:t>
            </a:r>
            <a:r>
              <a:rPr lang="cs-CZ" dirty="0"/>
              <a:t>logickém </a:t>
            </a:r>
            <a:r>
              <a:rPr lang="cs-CZ" dirty="0" smtClean="0"/>
              <a:t>celku</a:t>
            </a:r>
          </a:p>
          <a:p>
            <a:pPr>
              <a:spcAft>
                <a:spcPts val="600"/>
              </a:spcAft>
            </a:pPr>
            <a:r>
              <a:rPr lang="cs-CZ" b="1" dirty="0" smtClean="0"/>
              <a:t>funkce </a:t>
            </a:r>
            <a:r>
              <a:rPr lang="cs-CZ" dirty="0"/>
              <a:t>– konkrétní činnost ZZ, vyvolaná obslužným povelem nebo </a:t>
            </a:r>
            <a:r>
              <a:rPr lang="cs-CZ" dirty="0" smtClean="0"/>
              <a:t>automaticky</a:t>
            </a:r>
          </a:p>
          <a:p>
            <a:pPr>
              <a:spcAft>
                <a:spcPts val="600"/>
              </a:spcAft>
            </a:pPr>
            <a:r>
              <a:rPr lang="cs-CZ" b="1" dirty="0" smtClean="0"/>
              <a:t>povel</a:t>
            </a:r>
            <a:r>
              <a:rPr lang="cs-CZ" dirty="0" smtClean="0"/>
              <a:t> </a:t>
            </a:r>
            <a:r>
              <a:rPr lang="cs-CZ" dirty="0"/>
              <a:t>– prostředek pro zadání konkrétní funkce, který lze provést pomocí kurzoru přímo v reliéfu kolejiště (např. počáteční volba levým tlačítkem myši pro začátek vlakové cesty na symbolu hlavního návěstidla) nebo volbou </a:t>
            </a:r>
            <a:r>
              <a:rPr lang="cs-CZ" dirty="0" smtClean="0"/>
              <a:t/>
            </a:r>
            <a:br>
              <a:rPr lang="cs-CZ" dirty="0" smtClean="0"/>
            </a:br>
            <a:r>
              <a:rPr lang="cs-CZ" dirty="0" smtClean="0"/>
              <a:t>v </a:t>
            </a:r>
            <a:r>
              <a:rPr lang="cs-CZ" dirty="0"/>
              <a:t>obslužném menu příslušného symbolu pro spuštění požadované </a:t>
            </a:r>
            <a:r>
              <a:rPr lang="cs-CZ" dirty="0" smtClean="0"/>
              <a:t>funkce</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12</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1082552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13</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
        <p:nvSpPr>
          <p:cNvPr id="9" name="TextovéPole 8"/>
          <p:cNvSpPr txBox="1"/>
          <p:nvPr/>
        </p:nvSpPr>
        <p:spPr>
          <a:xfrm>
            <a:off x="1268362" y="5719828"/>
            <a:ext cx="6597072" cy="184666"/>
          </a:xfrm>
          <a:prstGeom prst="rect">
            <a:avLst/>
          </a:prstGeom>
          <a:noFill/>
          <a:ln w="12700">
            <a:noFill/>
          </a:ln>
        </p:spPr>
        <p:txBody>
          <a:bodyPr wrap="square" lIns="0" tIns="0" rIns="0" bIns="0" rtlCol="0">
            <a:spAutoFit/>
          </a:bodyPr>
          <a:lstStyle/>
          <a:p>
            <a:pPr algn="ctr"/>
            <a:r>
              <a:rPr lang="cs-CZ" sz="1200" dirty="0" smtClean="0"/>
              <a:t>Příklad vazby mezi funkcionalitou, funkcí a povely</a:t>
            </a:r>
          </a:p>
        </p:txBody>
      </p:sp>
      <p:pic>
        <p:nvPicPr>
          <p:cNvPr id="7" name="Obrázek 6"/>
          <p:cNvPicPr>
            <a:picLocks noChangeAspect="1"/>
          </p:cNvPicPr>
          <p:nvPr/>
        </p:nvPicPr>
        <p:blipFill>
          <a:blip r:embed="rId2"/>
          <a:stretch>
            <a:fillRect/>
          </a:stretch>
        </p:blipFill>
        <p:spPr>
          <a:xfrm>
            <a:off x="1335175" y="2292089"/>
            <a:ext cx="6480000" cy="3441951"/>
          </a:xfrm>
          <a:prstGeom prst="rect">
            <a:avLst/>
          </a:prstGeom>
        </p:spPr>
      </p:pic>
    </p:spTree>
    <p:extLst>
      <p:ext uri="{BB962C8B-B14F-4D97-AF65-F5344CB8AC3E}">
        <p14:creationId xmlns:p14="http://schemas.microsoft.com/office/powerpoint/2010/main" val="11076609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a:spcAft>
                <a:spcPts val="600"/>
              </a:spcAft>
            </a:pPr>
            <a:r>
              <a:rPr lang="cs-CZ" b="1" dirty="0" smtClean="0"/>
              <a:t>obslužný úkon</a:t>
            </a:r>
            <a:endParaRPr lang="cs-CZ" dirty="0"/>
          </a:p>
          <a:p>
            <a:pPr lvl="1">
              <a:spcAft>
                <a:spcPts val="600"/>
              </a:spcAft>
            </a:pPr>
            <a:r>
              <a:rPr lang="cs-CZ" b="0" dirty="0" smtClean="0"/>
              <a:t>potvrzení </a:t>
            </a:r>
            <a:r>
              <a:rPr lang="cs-CZ" b="0" dirty="0"/>
              <a:t>jednoho nebo více symbolů na monitoru s reliéfem kolejiště, nebo jednoho nebo více povelů v menu nebo </a:t>
            </a:r>
            <a:r>
              <a:rPr lang="cs-CZ" b="0" dirty="0" err="1"/>
              <a:t>podmenu</a:t>
            </a:r>
            <a:r>
              <a:rPr lang="cs-CZ" b="0" dirty="0"/>
              <a:t> příslušného symbolu, případně zadání příslušného textu v komunikačním poli, nebo potvrzovací sekvence u </a:t>
            </a:r>
            <a:r>
              <a:rPr lang="cs-CZ" b="0" dirty="0" smtClean="0"/>
              <a:t>povinně dokumentovaného úkonu (PDÚ)</a:t>
            </a:r>
          </a:p>
          <a:p>
            <a:pPr>
              <a:spcAft>
                <a:spcPts val="600"/>
              </a:spcAft>
            </a:pPr>
            <a:r>
              <a:rPr lang="cs-CZ" b="1" dirty="0" smtClean="0"/>
              <a:t>jednoduchý úkon</a:t>
            </a:r>
            <a:r>
              <a:rPr lang="cs-CZ" dirty="0" smtClean="0"/>
              <a:t> </a:t>
            </a:r>
          </a:p>
          <a:p>
            <a:pPr lvl="1">
              <a:spcAft>
                <a:spcPts val="600"/>
              </a:spcAft>
            </a:pPr>
            <a:r>
              <a:rPr lang="cs-CZ" b="0" dirty="0"/>
              <a:t>obslužný úkon, který se týká jednoho prvku na monitoru s reliéfem kolejiště </a:t>
            </a:r>
            <a:r>
              <a:rPr lang="cs-CZ" b="0" dirty="0" smtClean="0"/>
              <a:t/>
            </a:r>
            <a:br>
              <a:rPr lang="cs-CZ" b="0" dirty="0" smtClean="0"/>
            </a:br>
            <a:r>
              <a:rPr lang="cs-CZ" b="0" dirty="0" smtClean="0"/>
              <a:t>a </a:t>
            </a:r>
            <a:r>
              <a:rPr lang="cs-CZ" b="0" dirty="0"/>
              <a:t>který je zadán pomocí jednoho povelu, např. přestavení výhybky (výkolejky) do opačné polohy, přestavení návěstidla do polohy zakazující jízdu apod.</a:t>
            </a:r>
          </a:p>
          <a:p>
            <a:pPr>
              <a:spcAft>
                <a:spcPts val="600"/>
              </a:spcAft>
            </a:pPr>
            <a:r>
              <a:rPr lang="cs-CZ" b="1" dirty="0" smtClean="0"/>
              <a:t>složený úkon</a:t>
            </a:r>
            <a:endParaRPr lang="cs-CZ" dirty="0" smtClean="0"/>
          </a:p>
          <a:p>
            <a:pPr lvl="1">
              <a:spcAft>
                <a:spcPts val="600"/>
              </a:spcAft>
            </a:pPr>
            <a:r>
              <a:rPr lang="cs-CZ" b="0" dirty="0"/>
              <a:t>obslužný úkon, který se týká více prvků na monitoru s reliéfem kolejiště </a:t>
            </a:r>
            <a:r>
              <a:rPr lang="cs-CZ" b="0" dirty="0" smtClean="0"/>
              <a:t/>
            </a:r>
            <a:br>
              <a:rPr lang="cs-CZ" b="0" dirty="0" smtClean="0"/>
            </a:br>
            <a:r>
              <a:rPr lang="cs-CZ" b="0" dirty="0" smtClean="0"/>
              <a:t>a </a:t>
            </a:r>
            <a:r>
              <a:rPr lang="cs-CZ" b="0" dirty="0"/>
              <a:t>který je zadán pomocí dvou a více povelů (například stavění jízdní </a:t>
            </a:r>
            <a:r>
              <a:rPr lang="cs-CZ" b="0" dirty="0" smtClean="0"/>
              <a:t>cesty).</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14</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24602376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marL="0" indent="0">
              <a:spcAft>
                <a:spcPts val="600"/>
              </a:spcAft>
              <a:buNone/>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15</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a:picLocks noChangeAspect="1"/>
          </p:cNvPicPr>
          <p:nvPr/>
        </p:nvPicPr>
        <p:blipFill>
          <a:blip r:embed="rId2"/>
          <a:stretch>
            <a:fillRect/>
          </a:stretch>
        </p:blipFill>
        <p:spPr>
          <a:xfrm>
            <a:off x="290770" y="2322871"/>
            <a:ext cx="4320000" cy="2112326"/>
          </a:xfrm>
          <a:prstGeom prst="rect">
            <a:avLst/>
          </a:prstGeom>
        </p:spPr>
      </p:pic>
      <p:pic>
        <p:nvPicPr>
          <p:cNvPr id="8" name="Obrázek 7"/>
          <p:cNvPicPr>
            <a:picLocks noChangeAspect="1"/>
          </p:cNvPicPr>
          <p:nvPr/>
        </p:nvPicPr>
        <p:blipFill>
          <a:blip r:embed="rId3"/>
          <a:stretch>
            <a:fillRect/>
          </a:stretch>
        </p:blipFill>
        <p:spPr>
          <a:xfrm>
            <a:off x="4689426" y="2322871"/>
            <a:ext cx="4320000" cy="2112326"/>
          </a:xfrm>
          <a:prstGeom prst="rect">
            <a:avLst/>
          </a:prstGeom>
        </p:spPr>
      </p:pic>
      <p:sp>
        <p:nvSpPr>
          <p:cNvPr id="9" name="TextovéPole 8"/>
          <p:cNvSpPr txBox="1"/>
          <p:nvPr/>
        </p:nvSpPr>
        <p:spPr>
          <a:xfrm>
            <a:off x="650770" y="4490811"/>
            <a:ext cx="3600000" cy="184666"/>
          </a:xfrm>
          <a:prstGeom prst="rect">
            <a:avLst/>
          </a:prstGeom>
          <a:noFill/>
          <a:ln w="12700">
            <a:noFill/>
          </a:ln>
        </p:spPr>
        <p:txBody>
          <a:bodyPr wrap="square" lIns="0" tIns="0" rIns="0" bIns="0" rtlCol="0">
            <a:spAutoFit/>
          </a:bodyPr>
          <a:lstStyle/>
          <a:p>
            <a:pPr algn="ctr"/>
            <a:r>
              <a:rPr lang="cs-CZ" sz="1200" dirty="0" smtClean="0"/>
              <a:t>Příklad jednoduchého úkonu</a:t>
            </a:r>
          </a:p>
        </p:txBody>
      </p:sp>
      <p:sp>
        <p:nvSpPr>
          <p:cNvPr id="10" name="TextovéPole 9"/>
          <p:cNvSpPr txBox="1"/>
          <p:nvPr/>
        </p:nvSpPr>
        <p:spPr>
          <a:xfrm>
            <a:off x="5099876" y="4495726"/>
            <a:ext cx="3600000" cy="184666"/>
          </a:xfrm>
          <a:prstGeom prst="rect">
            <a:avLst/>
          </a:prstGeom>
          <a:noFill/>
          <a:ln w="12700">
            <a:noFill/>
          </a:ln>
        </p:spPr>
        <p:txBody>
          <a:bodyPr wrap="square" lIns="0" tIns="0" rIns="0" bIns="0" rtlCol="0">
            <a:spAutoFit/>
          </a:bodyPr>
          <a:lstStyle/>
          <a:p>
            <a:pPr algn="ctr"/>
            <a:r>
              <a:rPr lang="cs-CZ" sz="1200" dirty="0" smtClean="0"/>
              <a:t>Příklad složeného úkonu</a:t>
            </a:r>
          </a:p>
        </p:txBody>
      </p:sp>
    </p:spTree>
    <p:extLst>
      <p:ext uri="{BB962C8B-B14F-4D97-AF65-F5344CB8AC3E}">
        <p14:creationId xmlns:p14="http://schemas.microsoft.com/office/powerpoint/2010/main" val="7234266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a:spcAft>
                <a:spcPts val="600"/>
              </a:spcAft>
            </a:pPr>
            <a:r>
              <a:rPr lang="cs-CZ" b="1" dirty="0" smtClean="0"/>
              <a:t>štítek</a:t>
            </a:r>
            <a:endParaRPr lang="cs-CZ" dirty="0"/>
          </a:p>
          <a:p>
            <a:pPr lvl="1">
              <a:spcAft>
                <a:spcPts val="600"/>
              </a:spcAft>
            </a:pPr>
            <a:r>
              <a:rPr lang="cs-CZ" b="0" dirty="0"/>
              <a:t>je společné označení pro varovný štítek, štítek kolejové výluky a štítek napěťové výluky, je-li třeba hovořit obecně o zavádění, editaci, rušení nebo potvrzování štítků bez rozlišení konkrétního typu </a:t>
            </a:r>
          </a:p>
          <a:p>
            <a:pPr marL="360000" lvl="1" indent="0">
              <a:spcAft>
                <a:spcPts val="600"/>
              </a:spcAft>
              <a:buNone/>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16</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graphicFrame>
        <p:nvGraphicFramePr>
          <p:cNvPr id="7" name="Tabulka 6"/>
          <p:cNvGraphicFramePr>
            <a:graphicFrameLocks noGrp="1"/>
          </p:cNvGraphicFramePr>
          <p:nvPr>
            <p:extLst>
              <p:ext uri="{D42A27DB-BD31-4B8C-83A1-F6EECF244321}">
                <p14:modId xmlns:p14="http://schemas.microsoft.com/office/powerpoint/2010/main" val="2569656238"/>
              </p:ext>
            </p:extLst>
          </p:nvPr>
        </p:nvGraphicFramePr>
        <p:xfrm>
          <a:off x="583237" y="3444358"/>
          <a:ext cx="8070225" cy="2194560"/>
        </p:xfrm>
        <a:graphic>
          <a:graphicData uri="http://schemas.openxmlformats.org/drawingml/2006/table">
            <a:tbl>
              <a:tblPr firstRow="1" bandRow="1">
                <a:tableStyleId>{182C228D-DB82-498E-97C7-A9C4409E5F8C}</a:tableStyleId>
              </a:tblPr>
              <a:tblGrid>
                <a:gridCol w="2012479">
                  <a:extLst>
                    <a:ext uri="{9D8B030D-6E8A-4147-A177-3AD203B41FA5}">
                      <a16:colId xmlns:a16="http://schemas.microsoft.com/office/drawing/2014/main" val="3916792745"/>
                    </a:ext>
                  </a:extLst>
                </a:gridCol>
                <a:gridCol w="3242269">
                  <a:extLst>
                    <a:ext uri="{9D8B030D-6E8A-4147-A177-3AD203B41FA5}">
                      <a16:colId xmlns:a16="http://schemas.microsoft.com/office/drawing/2014/main" val="2027147506"/>
                    </a:ext>
                  </a:extLst>
                </a:gridCol>
                <a:gridCol w="2815477">
                  <a:extLst>
                    <a:ext uri="{9D8B030D-6E8A-4147-A177-3AD203B41FA5}">
                      <a16:colId xmlns:a16="http://schemas.microsoft.com/office/drawing/2014/main" val="2310378909"/>
                    </a:ext>
                  </a:extLst>
                </a:gridCol>
              </a:tblGrid>
              <a:tr h="370840">
                <a:tc>
                  <a:txBody>
                    <a:bodyPr/>
                    <a:lstStyle/>
                    <a:p>
                      <a:r>
                        <a:rPr lang="cs-CZ" dirty="0" smtClean="0"/>
                        <a:t>Konkrétní</a:t>
                      </a:r>
                      <a:r>
                        <a:rPr lang="cs-CZ" baseline="0" dirty="0" smtClean="0"/>
                        <a:t> </a:t>
                      </a:r>
                      <a:br>
                        <a:rPr lang="cs-CZ" baseline="0" dirty="0" smtClean="0"/>
                      </a:br>
                      <a:r>
                        <a:rPr lang="cs-CZ" baseline="0" dirty="0" smtClean="0"/>
                        <a:t>typ štítku</a:t>
                      </a:r>
                      <a:endParaRPr lang="cs-CZ" dirty="0"/>
                    </a:p>
                  </a:txBody>
                  <a:tcPr/>
                </a:tc>
                <a:tc>
                  <a:txBody>
                    <a:bodyPr/>
                    <a:lstStyle/>
                    <a:p>
                      <a:r>
                        <a:rPr lang="cs-CZ" dirty="0" smtClean="0"/>
                        <a:t>Povel</a:t>
                      </a:r>
                      <a:r>
                        <a:rPr lang="cs-CZ" baseline="0" dirty="0" smtClean="0"/>
                        <a:t> pro zavedení/editaci/ukončení</a:t>
                      </a:r>
                      <a:endParaRPr lang="cs-CZ" dirty="0"/>
                    </a:p>
                  </a:txBody>
                  <a:tcPr/>
                </a:tc>
                <a:tc>
                  <a:txBody>
                    <a:bodyPr/>
                    <a:lstStyle/>
                    <a:p>
                      <a:r>
                        <a:rPr lang="cs-CZ" dirty="0" smtClean="0"/>
                        <a:t>Barva</a:t>
                      </a:r>
                      <a:r>
                        <a:rPr lang="cs-CZ" baseline="0" dirty="0" smtClean="0"/>
                        <a:t> pozadí </a:t>
                      </a:r>
                      <a:br>
                        <a:rPr lang="cs-CZ" baseline="0" dirty="0" smtClean="0"/>
                      </a:br>
                      <a:r>
                        <a:rPr lang="cs-CZ" baseline="0" dirty="0" smtClean="0"/>
                        <a:t>prvku se štítkem</a:t>
                      </a:r>
                      <a:endParaRPr lang="cs-CZ" dirty="0"/>
                    </a:p>
                  </a:txBody>
                  <a:tcPr/>
                </a:tc>
                <a:extLst>
                  <a:ext uri="{0D108BD9-81ED-4DB2-BD59-A6C34878D82A}">
                    <a16:rowId xmlns:a16="http://schemas.microsoft.com/office/drawing/2014/main" val="4230093012"/>
                  </a:ext>
                </a:extLst>
              </a:tr>
              <a:tr h="370840">
                <a:tc>
                  <a:txBody>
                    <a:bodyPr/>
                    <a:lstStyle/>
                    <a:p>
                      <a:r>
                        <a:rPr lang="cs-CZ" dirty="0" smtClean="0"/>
                        <a:t>varovný štítek</a:t>
                      </a:r>
                    </a:p>
                    <a:p>
                      <a:endParaRPr lang="cs-CZ" dirty="0"/>
                    </a:p>
                  </a:txBody>
                  <a:tcPr/>
                </a:tc>
                <a:tc>
                  <a:txBody>
                    <a:bodyPr/>
                    <a:lstStyle/>
                    <a:p>
                      <a:r>
                        <a:rPr lang="cs-CZ" dirty="0" smtClean="0"/>
                        <a:t>STIT</a:t>
                      </a:r>
                      <a:endParaRPr lang="cs-CZ" dirty="0"/>
                    </a:p>
                  </a:txBody>
                  <a:tcPr/>
                </a:tc>
                <a:tc>
                  <a:txBody>
                    <a:bodyPr/>
                    <a:lstStyle/>
                    <a:p>
                      <a:r>
                        <a:rPr lang="cs-CZ" dirty="0" smtClean="0"/>
                        <a:t>tmavě tyrkysová</a:t>
                      </a:r>
                      <a:endParaRPr lang="cs-CZ" dirty="0"/>
                    </a:p>
                  </a:txBody>
                  <a:tcPr/>
                </a:tc>
                <a:extLst>
                  <a:ext uri="{0D108BD9-81ED-4DB2-BD59-A6C34878D82A}">
                    <a16:rowId xmlns:a16="http://schemas.microsoft.com/office/drawing/2014/main" val="2948896956"/>
                  </a:ext>
                </a:extLst>
              </a:tr>
              <a:tr h="370840">
                <a:tc>
                  <a:txBody>
                    <a:bodyPr/>
                    <a:lstStyle/>
                    <a:p>
                      <a:r>
                        <a:rPr lang="cs-CZ" dirty="0" smtClean="0"/>
                        <a:t>štítek kolejové výluky</a:t>
                      </a:r>
                      <a:endParaRPr lang="cs-CZ" dirty="0"/>
                    </a:p>
                  </a:txBody>
                  <a:tcPr/>
                </a:tc>
                <a:tc>
                  <a:txBody>
                    <a:bodyPr/>
                    <a:lstStyle/>
                    <a:p>
                      <a:r>
                        <a:rPr lang="cs-CZ" dirty="0" smtClean="0"/>
                        <a:t>VYL</a:t>
                      </a:r>
                      <a:endParaRPr lang="cs-CZ" dirty="0"/>
                    </a:p>
                  </a:txBody>
                  <a:tcPr/>
                </a:tc>
                <a:tc>
                  <a:txBody>
                    <a:bodyPr/>
                    <a:lstStyle/>
                    <a:p>
                      <a:r>
                        <a:rPr lang="cs-CZ" dirty="0" smtClean="0"/>
                        <a:t>hnědá</a:t>
                      </a:r>
                      <a:endParaRPr lang="cs-CZ" dirty="0"/>
                    </a:p>
                  </a:txBody>
                  <a:tcPr/>
                </a:tc>
                <a:extLst>
                  <a:ext uri="{0D108BD9-81ED-4DB2-BD59-A6C34878D82A}">
                    <a16:rowId xmlns:a16="http://schemas.microsoft.com/office/drawing/2014/main" val="360992726"/>
                  </a:ext>
                </a:extLst>
              </a:tr>
              <a:tr h="370840">
                <a:tc>
                  <a:txBody>
                    <a:bodyPr/>
                    <a:lstStyle/>
                    <a:p>
                      <a:r>
                        <a:rPr lang="cs-CZ" dirty="0" smtClean="0"/>
                        <a:t>štítek napěťové výluky</a:t>
                      </a:r>
                      <a:endParaRPr lang="cs-CZ" dirty="0"/>
                    </a:p>
                  </a:txBody>
                  <a:tcPr/>
                </a:tc>
                <a:tc>
                  <a:txBody>
                    <a:bodyPr/>
                    <a:lstStyle/>
                    <a:p>
                      <a:r>
                        <a:rPr lang="cs-CZ" dirty="0" smtClean="0"/>
                        <a:t>NVL</a:t>
                      </a:r>
                      <a:endParaRPr lang="cs-CZ" dirty="0"/>
                    </a:p>
                  </a:txBody>
                  <a:tcPr/>
                </a:tc>
                <a:tc>
                  <a:txBody>
                    <a:bodyPr/>
                    <a:lstStyle/>
                    <a:p>
                      <a:r>
                        <a:rPr lang="cs-CZ" dirty="0" smtClean="0"/>
                        <a:t>tmavě modrá</a:t>
                      </a:r>
                      <a:endParaRPr lang="cs-CZ" dirty="0"/>
                    </a:p>
                  </a:txBody>
                  <a:tcPr/>
                </a:tc>
                <a:extLst>
                  <a:ext uri="{0D108BD9-81ED-4DB2-BD59-A6C34878D82A}">
                    <a16:rowId xmlns:a16="http://schemas.microsoft.com/office/drawing/2014/main" val="1078238430"/>
                  </a:ext>
                </a:extLst>
              </a:tr>
            </a:tbl>
          </a:graphicData>
        </a:graphic>
      </p:graphicFrame>
    </p:spTree>
    <p:extLst>
      <p:ext uri="{BB962C8B-B14F-4D97-AF65-F5344CB8AC3E}">
        <p14:creationId xmlns:p14="http://schemas.microsoft.com/office/powerpoint/2010/main" val="32875156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a:spcAft>
                <a:spcPts val="600"/>
              </a:spcAft>
            </a:pPr>
            <a:r>
              <a:rPr lang="cs-CZ" b="1" dirty="0" smtClean="0"/>
              <a:t>štítek upozornění</a:t>
            </a:r>
            <a:endParaRPr lang="cs-CZ" dirty="0"/>
          </a:p>
          <a:p>
            <a:pPr lvl="1">
              <a:spcAft>
                <a:spcPts val="600"/>
              </a:spcAft>
            </a:pPr>
            <a:r>
              <a:rPr lang="cs-CZ" b="0" dirty="0"/>
              <a:t>zobrazení informací o konkrétním zavedeném štítku, který se zobrazí při stavění cesty přes symbol se zavedeným štítkem a je nutno jej potvrdit klávesou Enter nebo zrušit klávesou </a:t>
            </a:r>
            <a:r>
              <a:rPr lang="cs-CZ" b="0" dirty="0" smtClean="0"/>
              <a:t>Escape</a:t>
            </a:r>
          </a:p>
          <a:p>
            <a:pPr marL="360000" lvl="1" indent="0">
              <a:spcAft>
                <a:spcPts val="600"/>
              </a:spcAft>
              <a:buNone/>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17</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8" name="Picture 6" descr="image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535" y="4791256"/>
            <a:ext cx="4445357" cy="10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descr="image0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7536" y="3585240"/>
            <a:ext cx="4445357" cy="10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80516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a:spcAft>
                <a:spcPts val="600"/>
              </a:spcAft>
            </a:pPr>
            <a:r>
              <a:rPr lang="cs-CZ" b="1" dirty="0" smtClean="0"/>
              <a:t>fiktivní návěstidlo</a:t>
            </a:r>
            <a:endParaRPr lang="cs-CZ" dirty="0"/>
          </a:p>
          <a:p>
            <a:pPr lvl="1">
              <a:spcAft>
                <a:spcPts val="600"/>
              </a:spcAft>
            </a:pPr>
            <a:r>
              <a:rPr lang="cs-CZ" b="0" dirty="0"/>
              <a:t>symbol návěstidla zobrazený na monitoru s reliéfem kolejiště pro umožnění obsluhy ZZ (např. pro vazbu mezi jednotlivými ZZ), přestože se v kolejišti toto návěstidlo fyzicky nenachází. Označení tohoto návěstidla na monitoru </a:t>
            </a:r>
            <a:r>
              <a:rPr lang="cs-CZ" b="0" dirty="0" smtClean="0"/>
              <a:t/>
            </a:r>
            <a:br>
              <a:rPr lang="cs-CZ" b="0" dirty="0" smtClean="0"/>
            </a:br>
            <a:r>
              <a:rPr lang="cs-CZ" b="0" dirty="0" smtClean="0"/>
              <a:t>s </a:t>
            </a:r>
            <a:r>
              <a:rPr lang="cs-CZ" b="0" dirty="0"/>
              <a:t>reliéfem kolejiště a popis vazeb musí být uvedeno v DU </a:t>
            </a:r>
            <a:endParaRPr lang="cs-CZ" b="0" dirty="0" smtClean="0"/>
          </a:p>
          <a:p>
            <a:pPr>
              <a:spcAft>
                <a:spcPts val="600"/>
              </a:spcAft>
            </a:pPr>
            <a:r>
              <a:rPr lang="cs-CZ" b="1" dirty="0" smtClean="0"/>
              <a:t>fiktivní pomocné stavědlo</a:t>
            </a:r>
            <a:endParaRPr lang="cs-CZ" dirty="0"/>
          </a:p>
          <a:p>
            <a:pPr lvl="1">
              <a:spcAft>
                <a:spcPts val="600"/>
              </a:spcAft>
            </a:pPr>
            <a:r>
              <a:rPr lang="cs-CZ" b="0" dirty="0"/>
              <a:t>symbol pomocného stavědla zobrazený na monitoru s reliéfem kolejiště pro umožnění obsluhy ZZ (např. pro vazbu mezi jednotlivými ZZ), přestože se </a:t>
            </a:r>
            <a:r>
              <a:rPr lang="cs-CZ" b="0" dirty="0" smtClean="0"/>
              <a:t/>
            </a:r>
            <a:br>
              <a:rPr lang="cs-CZ" b="0" dirty="0" smtClean="0"/>
            </a:br>
            <a:r>
              <a:rPr lang="cs-CZ" b="0" dirty="0" smtClean="0"/>
              <a:t>v </a:t>
            </a:r>
            <a:r>
              <a:rPr lang="cs-CZ" b="0" dirty="0"/>
              <a:t>kolejišti toto pomocné </a:t>
            </a:r>
            <a:r>
              <a:rPr lang="cs-CZ" b="0" dirty="0" smtClean="0"/>
              <a:t>stavědlo fyzicky </a:t>
            </a:r>
            <a:r>
              <a:rPr lang="cs-CZ" b="0" dirty="0"/>
              <a:t>nenachází. Označení tohoto </a:t>
            </a:r>
            <a:r>
              <a:rPr lang="cs-CZ" b="0" dirty="0" err="1"/>
              <a:t>PSt</a:t>
            </a:r>
            <a:r>
              <a:rPr lang="cs-CZ" b="0" dirty="0"/>
              <a:t> na monitoru s reliéfem kolejiště a popis vazeb musí být uvedeno v DU</a:t>
            </a: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18</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4850574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a:spcAft>
                <a:spcPts val="600"/>
              </a:spcAft>
            </a:pPr>
            <a:r>
              <a:rPr lang="cs-CZ" b="1" dirty="0" smtClean="0"/>
              <a:t>fyzická spojka</a:t>
            </a:r>
            <a:endParaRPr lang="cs-CZ" dirty="0"/>
          </a:p>
          <a:p>
            <a:pPr lvl="1">
              <a:spcAft>
                <a:spcPts val="600"/>
              </a:spcAft>
            </a:pPr>
            <a:r>
              <a:rPr lang="cs-CZ" b="0" dirty="0"/>
              <a:t>z hlediska ZZ dvojice výhybek, případně výkolejek (výhybková spojka), </a:t>
            </a:r>
            <a:r>
              <a:rPr lang="cs-CZ" b="0" dirty="0" smtClean="0"/>
              <a:t/>
            </a:r>
            <a:br>
              <a:rPr lang="cs-CZ" b="0" dirty="0" smtClean="0"/>
            </a:br>
            <a:r>
              <a:rPr lang="cs-CZ" b="0" dirty="0" smtClean="0"/>
              <a:t>k </a:t>
            </a:r>
            <a:r>
              <a:rPr lang="cs-CZ" b="0" dirty="0"/>
              <a:t>jejichž přestavování dochází zpravidla postupně. Při postupném přestavování se po dosažení koncové polohy první přestavované výhybky (výkolejky) začne přestavovat druhá výhybka (výkolejka). Indikace stavu výhybkové spojky je zobrazována shodně pro obě výhybky (výkolejky). </a:t>
            </a:r>
            <a:endParaRPr lang="cs-CZ" b="0" dirty="0" smtClean="0"/>
          </a:p>
          <a:p>
            <a:pPr>
              <a:spcAft>
                <a:spcPts val="600"/>
              </a:spcAft>
            </a:pPr>
            <a:r>
              <a:rPr lang="cs-CZ" b="1" dirty="0" smtClean="0"/>
              <a:t>logická spojka</a:t>
            </a:r>
            <a:endParaRPr lang="cs-CZ" dirty="0"/>
          </a:p>
          <a:p>
            <a:pPr lvl="1">
              <a:spcAft>
                <a:spcPts val="600"/>
              </a:spcAft>
            </a:pPr>
            <a:r>
              <a:rPr lang="cs-CZ" b="0" dirty="0"/>
              <a:t>z hlediska ZZ dvojice </a:t>
            </a:r>
            <a:r>
              <a:rPr lang="cs-CZ" b="0" dirty="0" smtClean="0"/>
              <a:t>výhybek, případně výkolejek </a:t>
            </a:r>
            <a:r>
              <a:rPr lang="cs-CZ" b="0" dirty="0"/>
              <a:t>(výhybková spojka), </a:t>
            </a:r>
            <a:r>
              <a:rPr lang="cs-CZ" b="0" dirty="0" smtClean="0"/>
              <a:t/>
            </a:r>
            <a:br>
              <a:rPr lang="cs-CZ" b="0" dirty="0" smtClean="0"/>
            </a:br>
            <a:r>
              <a:rPr lang="cs-CZ" b="0" dirty="0" smtClean="0"/>
              <a:t>k </a:t>
            </a:r>
            <a:r>
              <a:rPr lang="cs-CZ" b="0" dirty="0"/>
              <a:t>jejichž přestavování dochází nezávisle na sobě. Indikace stavu konkrétní výhybky (výkolejky), je zobrazována samostatně, bez ohledu na stav druhé výhybky (výkolejky) z této výhybkové spojky.</a:t>
            </a: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19</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9907263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marL="0" indent="0">
              <a:spcAft>
                <a:spcPts val="600"/>
              </a:spcAft>
              <a:buNone/>
            </a:pPr>
            <a:endParaRPr lang="cs-CZ" dirty="0" smtClean="0"/>
          </a:p>
        </p:txBody>
      </p:sp>
      <p:sp>
        <p:nvSpPr>
          <p:cNvPr id="3" name="Text Placeholder 2"/>
          <p:cNvSpPr>
            <a:spLocks noGrp="1"/>
          </p:cNvSpPr>
          <p:nvPr>
            <p:ph type="body" sz="quarter" idx="13"/>
          </p:nvPr>
        </p:nvSpPr>
        <p:spPr/>
        <p:txBody>
          <a:bodyPr anchor="t"/>
          <a:lstStyle/>
          <a:p>
            <a:pPr marL="0" indent="0" algn="ctr">
              <a:buNone/>
            </a:pPr>
            <a:r>
              <a:rPr lang="cs-CZ" dirty="0"/>
              <a:t>Příklady obslužného menu fyzické spojky (vlevo) a logické spojky (uprostřed, vpravo).</a:t>
            </a:r>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20</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888" y="2331272"/>
            <a:ext cx="2191595" cy="3240000"/>
          </a:xfrm>
          <a:prstGeom prst="rect">
            <a:avLst/>
          </a:prstGeom>
        </p:spPr>
      </p:pic>
      <p:pic>
        <p:nvPicPr>
          <p:cNvPr id="8" name="Obráze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5293" y="2331272"/>
            <a:ext cx="2224800" cy="3240000"/>
          </a:xfrm>
          <a:prstGeom prst="rect">
            <a:avLst/>
          </a:prstGeom>
        </p:spPr>
      </p:pic>
      <p:pic>
        <p:nvPicPr>
          <p:cNvPr id="9" name="Obráze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30594" y="2331272"/>
            <a:ext cx="2208737" cy="3240000"/>
          </a:xfrm>
          <a:prstGeom prst="rect">
            <a:avLst/>
          </a:prstGeom>
        </p:spPr>
      </p:pic>
    </p:spTree>
    <p:extLst>
      <p:ext uri="{BB962C8B-B14F-4D97-AF65-F5344CB8AC3E}">
        <p14:creationId xmlns:p14="http://schemas.microsoft.com/office/powerpoint/2010/main" val="1066825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a:spcAft>
                <a:spcPts val="600"/>
              </a:spcAft>
            </a:pPr>
            <a:r>
              <a:rPr lang="cs-CZ" b="1" dirty="0" smtClean="0"/>
              <a:t>ztráta dohledu</a:t>
            </a:r>
            <a:endParaRPr lang="cs-CZ" dirty="0"/>
          </a:p>
          <a:p>
            <a:pPr lvl="1">
              <a:spcAft>
                <a:spcPts val="600"/>
              </a:spcAft>
            </a:pPr>
            <a:r>
              <a:rPr lang="cs-CZ" b="0" dirty="0"/>
              <a:t>stav konkrétního prvku ZZ indikovaný na jeho symbolu, kdy prvek není </a:t>
            </a:r>
            <a:r>
              <a:rPr lang="cs-CZ" b="0" dirty="0" smtClean="0"/>
              <a:t/>
            </a:r>
            <a:br>
              <a:rPr lang="cs-CZ" b="0" dirty="0" smtClean="0"/>
            </a:br>
            <a:r>
              <a:rPr lang="cs-CZ" b="0" dirty="0" smtClean="0"/>
              <a:t>v </a:t>
            </a:r>
            <a:r>
              <a:rPr lang="cs-CZ" b="0" dirty="0"/>
              <a:t>základní nebo koncové poloze při standardní činností zařízení (např. přestavování výhybky), nebo při jeho poruše (např. ztráta informace </a:t>
            </a:r>
            <a:r>
              <a:rPr lang="cs-CZ" b="0" dirty="0" smtClean="0"/>
              <a:t/>
            </a:r>
            <a:br>
              <a:rPr lang="cs-CZ" b="0" dirty="0" smtClean="0"/>
            </a:br>
            <a:r>
              <a:rPr lang="cs-CZ" b="0" dirty="0" smtClean="0"/>
              <a:t>o </a:t>
            </a:r>
            <a:r>
              <a:rPr lang="cs-CZ" b="0" dirty="0"/>
              <a:t>zapevnění klíče v elektromagnetickém zámku) </a:t>
            </a:r>
            <a:endParaRPr lang="cs-CZ" b="0" dirty="0" smtClean="0"/>
          </a:p>
          <a:p>
            <a:pPr>
              <a:spcAft>
                <a:spcPts val="600"/>
              </a:spcAft>
            </a:pPr>
            <a:r>
              <a:rPr lang="cs-CZ" b="1" dirty="0" smtClean="0"/>
              <a:t>ztráta komunikace</a:t>
            </a:r>
            <a:endParaRPr lang="cs-CZ" dirty="0"/>
          </a:p>
          <a:p>
            <a:pPr lvl="1">
              <a:spcAft>
                <a:spcPts val="600"/>
              </a:spcAft>
            </a:pPr>
            <a:r>
              <a:rPr lang="cs-CZ" b="0" dirty="0"/>
              <a:t>stav konkrétního prvku ZZ indikovaný na jeho symbolu, kdy nejsou do JOP přenášeny informace o stavu tohoto prvku</a:t>
            </a: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21</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4272412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22</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a:picLocks noChangeAspect="1"/>
          </p:cNvPicPr>
          <p:nvPr/>
        </p:nvPicPr>
        <p:blipFill>
          <a:blip r:embed="rId2"/>
          <a:stretch>
            <a:fillRect/>
          </a:stretch>
        </p:blipFill>
        <p:spPr>
          <a:xfrm>
            <a:off x="917536" y="2371620"/>
            <a:ext cx="830083" cy="1080000"/>
          </a:xfrm>
          <a:prstGeom prst="rect">
            <a:avLst/>
          </a:prstGeom>
        </p:spPr>
      </p:pic>
      <p:pic>
        <p:nvPicPr>
          <p:cNvPr id="8" name="Obrázek 7"/>
          <p:cNvPicPr>
            <a:picLocks noChangeAspect="1"/>
          </p:cNvPicPr>
          <p:nvPr/>
        </p:nvPicPr>
        <p:blipFill>
          <a:blip r:embed="rId3"/>
          <a:stretch>
            <a:fillRect/>
          </a:stretch>
        </p:blipFill>
        <p:spPr>
          <a:xfrm>
            <a:off x="2286091" y="2371620"/>
            <a:ext cx="823279" cy="1080000"/>
          </a:xfrm>
          <a:prstGeom prst="rect">
            <a:avLst/>
          </a:prstGeom>
        </p:spPr>
      </p:pic>
      <p:pic>
        <p:nvPicPr>
          <p:cNvPr id="9" name="Obrázek 8"/>
          <p:cNvPicPr>
            <a:picLocks noChangeAspect="1"/>
          </p:cNvPicPr>
          <p:nvPr/>
        </p:nvPicPr>
        <p:blipFill>
          <a:blip r:embed="rId4"/>
          <a:stretch>
            <a:fillRect/>
          </a:stretch>
        </p:blipFill>
        <p:spPr>
          <a:xfrm>
            <a:off x="3648976" y="2371620"/>
            <a:ext cx="823279" cy="1080000"/>
          </a:xfrm>
          <a:prstGeom prst="rect">
            <a:avLst/>
          </a:prstGeom>
        </p:spPr>
      </p:pic>
      <p:pic>
        <p:nvPicPr>
          <p:cNvPr id="10" name="Obrázek 9"/>
          <p:cNvPicPr>
            <a:picLocks noChangeAspect="1"/>
          </p:cNvPicPr>
          <p:nvPr/>
        </p:nvPicPr>
        <p:blipFill>
          <a:blip r:embed="rId5"/>
          <a:stretch>
            <a:fillRect/>
          </a:stretch>
        </p:blipFill>
        <p:spPr>
          <a:xfrm>
            <a:off x="5021174" y="2371620"/>
            <a:ext cx="816586" cy="1080000"/>
          </a:xfrm>
          <a:prstGeom prst="rect">
            <a:avLst/>
          </a:prstGeom>
        </p:spPr>
      </p:pic>
      <p:pic>
        <p:nvPicPr>
          <p:cNvPr id="11" name="Obrázek 10"/>
          <p:cNvPicPr>
            <a:picLocks noChangeAspect="1"/>
          </p:cNvPicPr>
          <p:nvPr/>
        </p:nvPicPr>
        <p:blipFill>
          <a:blip r:embed="rId6"/>
          <a:stretch>
            <a:fillRect/>
          </a:stretch>
        </p:blipFill>
        <p:spPr>
          <a:xfrm>
            <a:off x="6387795" y="2371620"/>
            <a:ext cx="823279" cy="1080000"/>
          </a:xfrm>
          <a:prstGeom prst="rect">
            <a:avLst/>
          </a:prstGeom>
        </p:spPr>
      </p:pic>
      <p:pic>
        <p:nvPicPr>
          <p:cNvPr id="12" name="Obrázek 11"/>
          <p:cNvPicPr>
            <a:picLocks noChangeAspect="1"/>
          </p:cNvPicPr>
          <p:nvPr/>
        </p:nvPicPr>
        <p:blipFill>
          <a:blip r:embed="rId7"/>
          <a:stretch>
            <a:fillRect/>
          </a:stretch>
        </p:blipFill>
        <p:spPr>
          <a:xfrm>
            <a:off x="3640125" y="4196897"/>
            <a:ext cx="840984" cy="1080000"/>
          </a:xfrm>
          <a:prstGeom prst="rect">
            <a:avLst/>
          </a:prstGeom>
        </p:spPr>
      </p:pic>
      <p:pic>
        <p:nvPicPr>
          <p:cNvPr id="13" name="Obrázek 12"/>
          <p:cNvPicPr>
            <a:picLocks noChangeAspect="1"/>
          </p:cNvPicPr>
          <p:nvPr/>
        </p:nvPicPr>
        <p:blipFill>
          <a:blip r:embed="rId8"/>
          <a:stretch>
            <a:fillRect/>
          </a:stretch>
        </p:blipFill>
        <p:spPr>
          <a:xfrm>
            <a:off x="6378942" y="4196897"/>
            <a:ext cx="832132" cy="1080000"/>
          </a:xfrm>
          <a:prstGeom prst="rect">
            <a:avLst/>
          </a:prstGeom>
        </p:spPr>
      </p:pic>
      <p:pic>
        <p:nvPicPr>
          <p:cNvPr id="14" name="Obrázek 13"/>
          <p:cNvPicPr>
            <a:picLocks noChangeAspect="1"/>
          </p:cNvPicPr>
          <p:nvPr/>
        </p:nvPicPr>
        <p:blipFill>
          <a:blip r:embed="rId9"/>
          <a:stretch>
            <a:fillRect/>
          </a:stretch>
        </p:blipFill>
        <p:spPr>
          <a:xfrm>
            <a:off x="908684" y="4196897"/>
            <a:ext cx="832132" cy="1080000"/>
          </a:xfrm>
          <a:prstGeom prst="rect">
            <a:avLst/>
          </a:prstGeom>
        </p:spPr>
      </p:pic>
      <p:sp>
        <p:nvSpPr>
          <p:cNvPr id="15" name="TextovéPole 14"/>
          <p:cNvSpPr txBox="1"/>
          <p:nvPr/>
        </p:nvSpPr>
        <p:spPr>
          <a:xfrm>
            <a:off x="2351752" y="3517417"/>
            <a:ext cx="3600000" cy="184666"/>
          </a:xfrm>
          <a:prstGeom prst="rect">
            <a:avLst/>
          </a:prstGeom>
          <a:noFill/>
          <a:ln w="12700">
            <a:noFill/>
          </a:ln>
        </p:spPr>
        <p:txBody>
          <a:bodyPr wrap="square" lIns="0" tIns="0" rIns="0" bIns="0" rtlCol="0">
            <a:spAutoFit/>
          </a:bodyPr>
          <a:lstStyle/>
          <a:p>
            <a:pPr algn="ctr"/>
            <a:r>
              <a:rPr lang="cs-CZ" sz="1200" dirty="0" smtClean="0"/>
              <a:t>Příklady indikace ztráty dohledu</a:t>
            </a:r>
          </a:p>
        </p:txBody>
      </p:sp>
      <p:sp>
        <p:nvSpPr>
          <p:cNvPr id="16" name="TextovéPole 15"/>
          <p:cNvSpPr txBox="1"/>
          <p:nvPr/>
        </p:nvSpPr>
        <p:spPr>
          <a:xfrm>
            <a:off x="2346836" y="5351137"/>
            <a:ext cx="3600000" cy="184666"/>
          </a:xfrm>
          <a:prstGeom prst="rect">
            <a:avLst/>
          </a:prstGeom>
          <a:noFill/>
          <a:ln w="12700">
            <a:noFill/>
          </a:ln>
        </p:spPr>
        <p:txBody>
          <a:bodyPr wrap="square" lIns="0" tIns="0" rIns="0" bIns="0" rtlCol="0">
            <a:spAutoFit/>
          </a:bodyPr>
          <a:lstStyle/>
          <a:p>
            <a:pPr algn="ctr"/>
            <a:r>
              <a:rPr lang="cs-CZ" sz="1200" dirty="0" smtClean="0"/>
              <a:t>Příklady indikace ztráty komunikace</a:t>
            </a:r>
          </a:p>
        </p:txBody>
      </p:sp>
    </p:spTree>
    <p:extLst>
      <p:ext uri="{BB962C8B-B14F-4D97-AF65-F5344CB8AC3E}">
        <p14:creationId xmlns:p14="http://schemas.microsoft.com/office/powerpoint/2010/main" val="30139965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a:spcAft>
                <a:spcPts val="600"/>
              </a:spcAft>
            </a:pPr>
            <a:r>
              <a:rPr lang="cs-CZ" b="1" dirty="0" smtClean="0"/>
              <a:t>nouzové ruční stavění</a:t>
            </a:r>
            <a:endParaRPr lang="cs-CZ" dirty="0"/>
          </a:p>
          <a:p>
            <a:pPr lvl="1">
              <a:spcAft>
                <a:spcPts val="600"/>
              </a:spcAft>
            </a:pPr>
            <a:r>
              <a:rPr lang="cs-CZ" b="0" dirty="0" smtClean="0"/>
              <a:t>Stav </a:t>
            </a:r>
            <a:r>
              <a:rPr lang="cs-CZ" b="0" dirty="0"/>
              <a:t>ústředně přestavované výhybky nebo výkolejky s elektrickým, případně hydraulickým přestavníkem, která je povelem „RST&gt;“ nebo obsluhou DNO vyjmuta z ústředního přestavování z JOP. </a:t>
            </a:r>
            <a:r>
              <a:rPr lang="cs-CZ" b="0" dirty="0" smtClean="0"/>
              <a:t/>
            </a:r>
            <a:br>
              <a:rPr lang="cs-CZ" b="0" dirty="0" smtClean="0"/>
            </a:br>
            <a:r>
              <a:rPr lang="cs-CZ" b="0" dirty="0" smtClean="0"/>
              <a:t>Při </a:t>
            </a:r>
            <a:r>
              <a:rPr lang="cs-CZ" b="0" dirty="0"/>
              <a:t>ztrátě dohledu výhybky se zavedeným nouzovým ručním stavěním (např. při poruše, přestavování výhybky nouzově ručním způsobem klikou apod.) nedojde obsazením výhybkového KÚ této výhybky k indikaci jejího rozřezu</a:t>
            </a:r>
            <a:r>
              <a:rPr lang="cs-CZ" b="0" dirty="0" smtClean="0"/>
              <a:t>.</a:t>
            </a:r>
          </a:p>
          <a:p>
            <a:pPr lvl="1">
              <a:spcAft>
                <a:spcPts val="600"/>
              </a:spcAft>
            </a:pPr>
            <a:r>
              <a:rPr lang="cs-CZ" b="0" dirty="0" smtClean="0"/>
              <a:t>Je tedy nutno rozlišovat pojem „nouzové ruční stavění“ a „přestavování výhybky nouzově ručním způsobem, např. klikou“.</a:t>
            </a:r>
            <a:endParaRPr lang="cs-CZ" b="0" dirty="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23</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40487424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a:spcAft>
                <a:spcPts val="600"/>
              </a:spcAft>
            </a:pPr>
            <a:r>
              <a:rPr lang="cs-CZ" b="1" dirty="0" smtClean="0"/>
              <a:t>liché zhlaví</a:t>
            </a:r>
            <a:endParaRPr lang="cs-CZ" dirty="0"/>
          </a:p>
          <a:p>
            <a:pPr lvl="1">
              <a:spcAft>
                <a:spcPts val="600"/>
              </a:spcAft>
            </a:pPr>
            <a:r>
              <a:rPr lang="cs-CZ" b="0" dirty="0"/>
              <a:t>zhlaví v dopravně, přilehlé k vjezdovému návěstidlu směrem od začátku </a:t>
            </a:r>
            <a:r>
              <a:rPr lang="cs-CZ" b="0" dirty="0" smtClean="0"/>
              <a:t/>
            </a:r>
            <a:br>
              <a:rPr lang="cs-CZ" b="0" dirty="0" smtClean="0"/>
            </a:br>
            <a:r>
              <a:rPr lang="cs-CZ" b="0" dirty="0" smtClean="0"/>
              <a:t>ke </a:t>
            </a:r>
            <a:r>
              <a:rPr lang="cs-CZ" b="0" dirty="0"/>
              <a:t>konci hlavní </a:t>
            </a:r>
            <a:r>
              <a:rPr lang="cs-CZ" b="0" dirty="0" smtClean="0"/>
              <a:t>tratě. </a:t>
            </a:r>
          </a:p>
          <a:p>
            <a:pPr>
              <a:spcAft>
                <a:spcPts val="600"/>
              </a:spcAft>
            </a:pPr>
            <a:r>
              <a:rPr lang="cs-CZ" b="1" dirty="0" smtClean="0"/>
              <a:t>sudé zhlaví</a:t>
            </a:r>
            <a:endParaRPr lang="cs-CZ" dirty="0" smtClean="0"/>
          </a:p>
          <a:p>
            <a:pPr lvl="1">
              <a:spcAft>
                <a:spcPts val="600"/>
              </a:spcAft>
            </a:pPr>
            <a:r>
              <a:rPr lang="cs-CZ" b="0" dirty="0"/>
              <a:t>zhlaví v dopravně, přilehlé k vjezdovému návěstidlu směrem od konce </a:t>
            </a:r>
            <a:r>
              <a:rPr lang="cs-CZ" b="0" dirty="0" smtClean="0"/>
              <a:t/>
            </a:r>
            <a:br>
              <a:rPr lang="cs-CZ" b="0" dirty="0" smtClean="0"/>
            </a:br>
            <a:r>
              <a:rPr lang="cs-CZ" b="0" dirty="0" smtClean="0"/>
              <a:t>k </a:t>
            </a:r>
            <a:r>
              <a:rPr lang="cs-CZ" b="0" dirty="0"/>
              <a:t>začátku hlavní </a:t>
            </a:r>
            <a:r>
              <a:rPr lang="cs-CZ" b="0" dirty="0" smtClean="0"/>
              <a:t>tratě. </a:t>
            </a:r>
            <a:endParaRPr lang="cs-CZ" b="0" dirty="0"/>
          </a:p>
          <a:p>
            <a:pPr marL="0" indent="0">
              <a:spcAft>
                <a:spcPts val="600"/>
              </a:spcAft>
              <a:buNone/>
            </a:pPr>
            <a:r>
              <a:rPr lang="cs-CZ" b="0" dirty="0" smtClean="0"/>
              <a:t/>
            </a:r>
            <a:br>
              <a:rPr lang="cs-CZ" b="0" dirty="0" smtClean="0"/>
            </a:br>
            <a:endParaRPr lang="cs-CZ" b="0" dirty="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24</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7529388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a:spcAft>
                <a:spcPts val="600"/>
              </a:spcAft>
            </a:pPr>
            <a:r>
              <a:rPr lang="cs-CZ" b="1" dirty="0" smtClean="0"/>
              <a:t>přejezd s logickou vazbou na SZZ</a:t>
            </a:r>
            <a:endParaRPr lang="cs-CZ" dirty="0"/>
          </a:p>
          <a:p>
            <a:pPr lvl="1">
              <a:spcAft>
                <a:spcPts val="600"/>
              </a:spcAft>
            </a:pPr>
            <a:r>
              <a:rPr lang="cs-CZ" b="0" dirty="0" smtClean="0"/>
              <a:t>přejezd </a:t>
            </a:r>
            <a:r>
              <a:rPr lang="cs-CZ" b="0" dirty="0"/>
              <a:t>s přejezdovým zabezpečovacím zařízením světelným (dále jen „PZS“) nebo přechod kolejí s výstražným zařízením pro přechod kolejí (dále jen „VZPK“) v dopravně, který je staničním zabezpečovacím zařízením (dále jen „SZZ“) ovládán a kontrolován;</a:t>
            </a:r>
          </a:p>
          <a:p>
            <a:pPr lvl="1">
              <a:spcAft>
                <a:spcPts val="600"/>
              </a:spcAft>
            </a:pPr>
            <a:r>
              <a:rPr lang="cs-CZ" b="0" dirty="0" smtClean="0"/>
              <a:t>přejezd </a:t>
            </a:r>
            <a:r>
              <a:rPr lang="cs-CZ" b="0" dirty="0"/>
              <a:t>s PZS v mezistaničním úseku, jehož přibližovací úsek zasahuje do obvodu dopravny se SZZ a který je SZZ ovládán a </a:t>
            </a:r>
            <a:r>
              <a:rPr lang="cs-CZ" b="0" dirty="0" smtClean="0"/>
              <a:t>kontrolován.</a:t>
            </a:r>
            <a:br>
              <a:rPr lang="cs-CZ" b="0" dirty="0" smtClean="0"/>
            </a:br>
            <a:r>
              <a:rPr lang="cs-CZ" b="0" dirty="0" smtClean="0"/>
              <a:t/>
            </a:r>
            <a:br>
              <a:rPr lang="cs-CZ" b="0" dirty="0" smtClean="0"/>
            </a:br>
            <a:r>
              <a:rPr lang="cs-CZ" b="0" dirty="0" smtClean="0"/>
              <a:t>Tyto </a:t>
            </a:r>
            <a:r>
              <a:rPr lang="cs-CZ" b="0" dirty="0"/>
              <a:t>přejezdy jsou na monitoru s reliéfem kolejiště zobrazeny symbolem přejezdu. </a:t>
            </a:r>
            <a:r>
              <a:rPr lang="cs-CZ" b="0" dirty="0" smtClean="0"/>
              <a:t/>
            </a:r>
            <a:br>
              <a:rPr lang="cs-CZ" b="0" dirty="0" smtClean="0"/>
            </a:br>
            <a:r>
              <a:rPr lang="cs-CZ" b="0" dirty="0" smtClean="0"/>
              <a:t/>
            </a:r>
            <a:br>
              <a:rPr lang="cs-CZ" b="0" dirty="0" smtClean="0"/>
            </a:br>
            <a:r>
              <a:rPr lang="cs-CZ" b="0" dirty="0" smtClean="0"/>
              <a:t>Symbolem </a:t>
            </a:r>
            <a:r>
              <a:rPr lang="cs-CZ" b="0" dirty="0"/>
              <a:t>přejezdu je zobrazen i přejezd v mezistaničním úseku na trati </a:t>
            </a:r>
            <a:r>
              <a:rPr lang="cs-CZ" b="0" dirty="0" smtClean="0"/>
              <a:t/>
            </a:r>
            <a:br>
              <a:rPr lang="cs-CZ" b="0" dirty="0" smtClean="0"/>
            </a:br>
            <a:r>
              <a:rPr lang="cs-CZ" b="0" dirty="0" smtClean="0"/>
              <a:t>s </a:t>
            </a:r>
            <a:r>
              <a:rPr lang="cs-CZ" b="0" dirty="0"/>
              <a:t>automatickým hradlem (dále jen „AH“), jehož přibližovací úsek zasahuje před oddílové návěstidlo AH</a:t>
            </a:r>
            <a:r>
              <a:rPr lang="cs-CZ" b="0" dirty="0" smtClean="0"/>
              <a:t>.</a:t>
            </a:r>
            <a:endParaRPr lang="cs-CZ" b="0" dirty="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25</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20132551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Vybrané základní pojmy</a:t>
            </a:r>
          </a:p>
          <a:p>
            <a:pPr>
              <a:spcAft>
                <a:spcPts val="600"/>
              </a:spcAft>
            </a:pPr>
            <a:r>
              <a:rPr lang="cs-CZ" b="1" dirty="0" smtClean="0"/>
              <a:t>přejezd bez logické vazby na SZZ</a:t>
            </a:r>
            <a:endParaRPr lang="cs-CZ" dirty="0" smtClean="0"/>
          </a:p>
          <a:p>
            <a:pPr lvl="1">
              <a:spcAft>
                <a:spcPts val="600"/>
              </a:spcAft>
            </a:pPr>
            <a:r>
              <a:rPr lang="cs-CZ" b="0" dirty="0"/>
              <a:t>přejezd s PZS v mezistaničním úseku, který je SZZ pouze kontrolován. Tyto přejezdy jsou na monitoru s reliéfem kolejiště zobrazeny symbolem součtové </a:t>
            </a:r>
            <a:r>
              <a:rPr lang="cs-CZ" b="0" dirty="0" smtClean="0"/>
              <a:t>hlásky.</a:t>
            </a:r>
            <a:br>
              <a:rPr lang="cs-CZ" b="0" dirty="0" smtClean="0"/>
            </a:br>
            <a:r>
              <a:rPr lang="cs-CZ" b="0" dirty="0" smtClean="0"/>
              <a:t/>
            </a:r>
            <a:br>
              <a:rPr lang="cs-CZ" b="0" dirty="0" smtClean="0"/>
            </a:br>
            <a:r>
              <a:rPr lang="cs-CZ" b="0" dirty="0" smtClean="0"/>
              <a:t>V </a:t>
            </a:r>
            <a:r>
              <a:rPr lang="cs-CZ" b="0" dirty="0"/>
              <a:t>symbolu součtové hlásky jsou zobrazeny i přejezdy s PZS v mezistaničním úseku s logickou vazbou na SZZ.</a:t>
            </a:r>
          </a:p>
          <a:p>
            <a:pPr marL="360000" lvl="1" indent="0">
              <a:spcAft>
                <a:spcPts val="600"/>
              </a:spcAft>
              <a:buNone/>
            </a:pPr>
            <a:r>
              <a:rPr lang="cs-CZ" b="0" dirty="0" smtClean="0"/>
              <a:t> </a:t>
            </a:r>
          </a:p>
          <a:p>
            <a:pPr marL="0" indent="0">
              <a:spcAft>
                <a:spcPts val="600"/>
              </a:spcAft>
              <a:buNone/>
            </a:pPr>
            <a:r>
              <a:rPr lang="cs-CZ" b="0" dirty="0" smtClean="0"/>
              <a:t/>
            </a:r>
            <a:br>
              <a:rPr lang="cs-CZ" b="0" dirty="0" smtClean="0"/>
            </a:br>
            <a:endParaRPr lang="cs-CZ" b="0" dirty="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26</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5567329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Bezpečné indikace</a:t>
            </a:r>
          </a:p>
          <a:p>
            <a:pPr>
              <a:spcAft>
                <a:spcPts val="600"/>
              </a:spcAft>
            </a:pPr>
            <a:r>
              <a:rPr lang="cs-CZ" dirty="0"/>
              <a:t>Při standardní obsluze (stav, kdy obsluhované ZZ nebo jeho část není v poruše a pro další obsluhu není vyžadován PDÚ) obsluhující zaměstnanec vychází plně z indikací zobrazovaných na monitoru s reliéfem kolejiště, bez nutnosti použití dalších obslužných postupů, např. PDÚ, použití povelu „STAV“ apod.</a:t>
            </a:r>
          </a:p>
          <a:p>
            <a:pPr>
              <a:spcAft>
                <a:spcPts val="600"/>
              </a:spcAft>
            </a:pPr>
            <a:r>
              <a:rPr lang="cs-CZ" dirty="0" smtClean="0"/>
              <a:t>Pro </a:t>
            </a:r>
            <a:r>
              <a:rPr lang="cs-CZ" dirty="0"/>
              <a:t>rozhodování o zavedení nebo zrušení dopravních opatření (např. při poruše) nemají stavy indikačních prvků na monitoru s reliéfem kolejiště charakter bezpečné informace</a:t>
            </a:r>
            <a:r>
              <a:rPr lang="cs-CZ" dirty="0" smtClean="0"/>
              <a:t>.</a:t>
            </a:r>
            <a:endParaRPr lang="cs-CZ" dirty="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27</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5522542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Bezpečné indikace</a:t>
            </a:r>
          </a:p>
          <a:p>
            <a:pPr>
              <a:spcAft>
                <a:spcPts val="600"/>
              </a:spcAft>
            </a:pPr>
            <a:r>
              <a:rPr lang="cs-CZ" dirty="0"/>
              <a:t>Za bezpečně zobrazené indikační prvky při poruše nebo </a:t>
            </a:r>
            <a:r>
              <a:rPr lang="cs-CZ" dirty="0" smtClean="0"/>
              <a:t/>
            </a:r>
            <a:br>
              <a:rPr lang="cs-CZ" dirty="0" smtClean="0"/>
            </a:br>
            <a:r>
              <a:rPr lang="cs-CZ" dirty="0" smtClean="0"/>
              <a:t>u </a:t>
            </a:r>
            <a:r>
              <a:rPr lang="cs-CZ" dirty="0"/>
              <a:t>PDÚ je </a:t>
            </a:r>
            <a:r>
              <a:rPr lang="cs-CZ" dirty="0" smtClean="0"/>
              <a:t>považována </a:t>
            </a:r>
            <a:r>
              <a:rPr lang="cs-CZ" dirty="0"/>
              <a:t>pouze taková indikace, u které může obsluhující zaměstnanec vyhodnotit shodnost grafického zobrazení na monitoru s reliéfem kolejiště s textovým výpisem rizikové stránky při současně správně zobrazovaných ochranných prvcích monitoru</a:t>
            </a:r>
            <a:r>
              <a:rPr lang="cs-CZ" dirty="0" smtClean="0"/>
              <a:t>.</a:t>
            </a:r>
            <a:endParaRPr lang="cs-CZ" dirty="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28</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8" name="Obrázek 7"/>
          <p:cNvPicPr>
            <a:picLocks noChangeAspect="1"/>
          </p:cNvPicPr>
          <p:nvPr/>
        </p:nvPicPr>
        <p:blipFill>
          <a:blip r:embed="rId2"/>
          <a:stretch>
            <a:fillRect/>
          </a:stretch>
        </p:blipFill>
        <p:spPr>
          <a:xfrm>
            <a:off x="4957878" y="4158330"/>
            <a:ext cx="3571875" cy="1609725"/>
          </a:xfrm>
          <a:prstGeom prst="rect">
            <a:avLst/>
          </a:prstGeom>
        </p:spPr>
      </p:pic>
      <p:pic>
        <p:nvPicPr>
          <p:cNvPr id="9" name="Obrázek 8"/>
          <p:cNvPicPr>
            <a:picLocks noChangeAspect="1"/>
          </p:cNvPicPr>
          <p:nvPr/>
        </p:nvPicPr>
        <p:blipFill>
          <a:blip r:embed="rId3"/>
          <a:stretch>
            <a:fillRect/>
          </a:stretch>
        </p:blipFill>
        <p:spPr>
          <a:xfrm>
            <a:off x="799517" y="4158331"/>
            <a:ext cx="3038475" cy="1609725"/>
          </a:xfrm>
          <a:prstGeom prst="rect">
            <a:avLst/>
          </a:prstGeom>
        </p:spPr>
      </p:pic>
      <p:sp>
        <p:nvSpPr>
          <p:cNvPr id="10" name="TextovéPole 9"/>
          <p:cNvSpPr txBox="1"/>
          <p:nvPr/>
        </p:nvSpPr>
        <p:spPr>
          <a:xfrm>
            <a:off x="526624" y="5801739"/>
            <a:ext cx="3600000" cy="184666"/>
          </a:xfrm>
          <a:prstGeom prst="rect">
            <a:avLst/>
          </a:prstGeom>
          <a:noFill/>
          <a:ln w="12700">
            <a:noFill/>
          </a:ln>
        </p:spPr>
        <p:txBody>
          <a:bodyPr wrap="square" lIns="0" tIns="0" rIns="0" bIns="0" rtlCol="0">
            <a:spAutoFit/>
          </a:bodyPr>
          <a:lstStyle/>
          <a:p>
            <a:pPr algn="ctr"/>
            <a:r>
              <a:rPr lang="cs-CZ" sz="1200" dirty="0" smtClean="0"/>
              <a:t>Příklad monitoru s reliéfem kolejiště</a:t>
            </a:r>
          </a:p>
        </p:txBody>
      </p:sp>
      <p:sp>
        <p:nvSpPr>
          <p:cNvPr id="11" name="TextovéPole 10"/>
          <p:cNvSpPr txBox="1"/>
          <p:nvPr/>
        </p:nvSpPr>
        <p:spPr>
          <a:xfrm>
            <a:off x="4871860" y="5790591"/>
            <a:ext cx="3600000" cy="369332"/>
          </a:xfrm>
          <a:prstGeom prst="rect">
            <a:avLst/>
          </a:prstGeom>
          <a:noFill/>
          <a:ln w="12700">
            <a:noFill/>
          </a:ln>
        </p:spPr>
        <p:txBody>
          <a:bodyPr wrap="square" lIns="0" tIns="0" rIns="0" bIns="0" rtlCol="0">
            <a:spAutoFit/>
          </a:bodyPr>
          <a:lstStyle/>
          <a:p>
            <a:pPr algn="ctr"/>
            <a:r>
              <a:rPr lang="cs-CZ" sz="1200" dirty="0" smtClean="0"/>
              <a:t>Příklad technologického monitoru </a:t>
            </a:r>
            <a:br>
              <a:rPr lang="cs-CZ" sz="1200" dirty="0" smtClean="0"/>
            </a:br>
            <a:r>
              <a:rPr lang="cs-CZ" sz="1200" dirty="0" smtClean="0"/>
              <a:t>se zobrazenou rizikovou stránkou</a:t>
            </a:r>
          </a:p>
        </p:txBody>
      </p:sp>
      <p:pic>
        <p:nvPicPr>
          <p:cNvPr id="12" name="Obrázek 11"/>
          <p:cNvPicPr>
            <a:picLocks noChangeAspect="1"/>
          </p:cNvPicPr>
          <p:nvPr/>
        </p:nvPicPr>
        <p:blipFill>
          <a:blip r:embed="rId4"/>
          <a:stretch>
            <a:fillRect/>
          </a:stretch>
        </p:blipFill>
        <p:spPr>
          <a:xfrm>
            <a:off x="4001657" y="4765053"/>
            <a:ext cx="792556" cy="396278"/>
          </a:xfrm>
          <a:prstGeom prst="rect">
            <a:avLst/>
          </a:prstGeom>
        </p:spPr>
      </p:pic>
    </p:spTree>
    <p:extLst>
      <p:ext uri="{BB962C8B-B14F-4D97-AF65-F5344CB8AC3E}">
        <p14:creationId xmlns:p14="http://schemas.microsoft.com/office/powerpoint/2010/main" val="168520600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Bezpečné indikace</a:t>
            </a:r>
          </a:p>
          <a:p>
            <a:pPr>
              <a:spcAft>
                <a:spcPts val="600"/>
              </a:spcAft>
            </a:pPr>
            <a:r>
              <a:rPr lang="cs-CZ" dirty="0" smtClean="0"/>
              <a:t>Nastane-li </a:t>
            </a:r>
            <a:r>
              <a:rPr lang="cs-CZ" dirty="0"/>
              <a:t>při zobrazení rizikové stránky stav, kdy není shodnost mezi grafickým zobrazením na monitoru s reliéfem kolejiště a textovým výpisem rizikové stránky, musí obsluhující zaměstnanec vyhodnotit závažnější stav a podle něj zavést případná dopravní opatření</a:t>
            </a:r>
            <a:r>
              <a:rPr lang="cs-CZ" dirty="0" smtClean="0"/>
              <a:t>.</a:t>
            </a:r>
          </a:p>
          <a:p>
            <a:pPr>
              <a:spcAft>
                <a:spcPts val="600"/>
              </a:spcAft>
            </a:pPr>
            <a:r>
              <a:rPr lang="cs-CZ" dirty="0"/>
              <a:t>U prvků, které nejsou na monitoru s reliéfem kolejiště zobrazeny (např. oddílové návěstidlo automatického bloku), vychází obsluhující zaměstnanec při kontrole zobrazovaných informací, případně při zavádění dopravních opatření, pouze z údajů na rizikové stránce.</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29</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3743733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Kolej s KÚ vybaveným více zařízeními</a:t>
            </a:r>
          </a:p>
          <a:p>
            <a:pPr>
              <a:spcAft>
                <a:spcPts val="600"/>
              </a:spcAft>
            </a:pPr>
            <a:r>
              <a:rPr lang="cs-CZ" dirty="0" smtClean="0"/>
              <a:t>Jedná se </a:t>
            </a:r>
            <a:r>
              <a:rPr lang="cs-CZ" dirty="0"/>
              <a:t>o použití dvou prvků zabezpečovacího zařízení v jednom KÚ, např. kombinace kolejového obvodu (dále jen „KO“) a počítače náprav  (dále jen „PCN“), kombinace </a:t>
            </a:r>
            <a:r>
              <a:rPr lang="cs-CZ" dirty="0" smtClean="0"/>
              <a:t/>
            </a:r>
            <a:br>
              <a:rPr lang="cs-CZ" dirty="0" smtClean="0"/>
            </a:br>
            <a:r>
              <a:rPr lang="cs-CZ" dirty="0" smtClean="0"/>
              <a:t>PCN </a:t>
            </a:r>
            <a:r>
              <a:rPr lang="cs-CZ" dirty="0"/>
              <a:t>+ PCN apod</a:t>
            </a:r>
            <a:r>
              <a:rPr lang="cs-CZ" dirty="0" smtClean="0"/>
              <a:t>.</a:t>
            </a:r>
          </a:p>
          <a:p>
            <a:pPr>
              <a:spcAft>
                <a:spcPts val="600"/>
              </a:spcAft>
            </a:pPr>
            <a:r>
              <a:rPr lang="cs-CZ" dirty="0"/>
              <a:t>Popis těchto prvků a stanovení, který z těchto prvků slouží </a:t>
            </a:r>
            <a:r>
              <a:rPr lang="cs-CZ" dirty="0" smtClean="0"/>
              <a:t/>
            </a:r>
            <a:br>
              <a:rPr lang="cs-CZ" dirty="0" smtClean="0"/>
            </a:br>
            <a:r>
              <a:rPr lang="cs-CZ" dirty="0" smtClean="0"/>
              <a:t>k </a:t>
            </a:r>
            <a:r>
              <a:rPr lang="cs-CZ" dirty="0"/>
              <a:t>vyhodnocování nepřítomnosti drážního vozidla, musí být uveden v ZDD.</a:t>
            </a: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30</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22521217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Kolej s KÚ vybaveným více zařízeními</a:t>
            </a:r>
          </a:p>
          <a:p>
            <a:pPr>
              <a:spcAft>
                <a:spcPts val="600"/>
              </a:spcAft>
            </a:pPr>
            <a:r>
              <a:rPr lang="cs-CZ" dirty="0" smtClean="0"/>
              <a:t>Stav </a:t>
            </a:r>
            <a:r>
              <a:rPr lang="cs-CZ" dirty="0"/>
              <a:t>zařízení, které v příslušném KÚ vyhodnocuje nepřítomnost drážního vozidla, je indikován:</a:t>
            </a:r>
          </a:p>
          <a:p>
            <a:pPr lvl="1">
              <a:spcAft>
                <a:spcPts val="600"/>
              </a:spcAft>
            </a:pPr>
            <a:r>
              <a:rPr lang="cs-CZ" b="0" dirty="0" smtClean="0"/>
              <a:t>na </a:t>
            </a:r>
            <a:r>
              <a:rPr lang="cs-CZ" b="0" dirty="0"/>
              <a:t>staniční koleji symbolem koleje s KÚ;</a:t>
            </a:r>
          </a:p>
          <a:p>
            <a:pPr lvl="1">
              <a:spcAft>
                <a:spcPts val="600"/>
              </a:spcAft>
            </a:pPr>
            <a:r>
              <a:rPr lang="cs-CZ" b="0" dirty="0" smtClean="0"/>
              <a:t>na </a:t>
            </a:r>
            <a:r>
              <a:rPr lang="cs-CZ" b="0" dirty="0"/>
              <a:t>KÚ mimo staniční kolej </a:t>
            </a:r>
            <a:r>
              <a:rPr lang="cs-CZ" b="0" dirty="0" smtClean="0"/>
              <a:t>(</a:t>
            </a:r>
            <a:r>
              <a:rPr lang="cs-CZ" b="0" dirty="0" err="1" smtClean="0"/>
              <a:t>bezvýhybkový</a:t>
            </a:r>
            <a:r>
              <a:rPr lang="cs-CZ" b="0" dirty="0" smtClean="0"/>
              <a:t> i výhybkový) symbolem </a:t>
            </a:r>
            <a:r>
              <a:rPr lang="cs-CZ" b="0" dirty="0"/>
              <a:t>koleje </a:t>
            </a:r>
            <a:r>
              <a:rPr lang="cs-CZ" b="0" dirty="0" smtClean="0"/>
              <a:t/>
            </a:r>
            <a:br>
              <a:rPr lang="cs-CZ" b="0" dirty="0" smtClean="0"/>
            </a:br>
            <a:r>
              <a:rPr lang="cs-CZ" b="0" dirty="0" smtClean="0"/>
              <a:t>s </a:t>
            </a:r>
            <a:r>
              <a:rPr lang="cs-CZ" b="0" dirty="0"/>
              <a:t>KÚ.</a:t>
            </a:r>
          </a:p>
          <a:p>
            <a:pPr>
              <a:spcAft>
                <a:spcPts val="600"/>
              </a:spcAft>
            </a:pPr>
            <a:r>
              <a:rPr lang="cs-CZ" dirty="0"/>
              <a:t>Stav zařízení, které v příslušném KÚ plní jinou funkci než vyhodnocování nepřítomnosti drážního vozidla, je indikován:</a:t>
            </a:r>
          </a:p>
          <a:p>
            <a:pPr lvl="1">
              <a:spcAft>
                <a:spcPts val="600"/>
              </a:spcAft>
            </a:pPr>
            <a:r>
              <a:rPr lang="cs-CZ" b="0" dirty="0" smtClean="0"/>
              <a:t>na </a:t>
            </a:r>
            <a:r>
              <a:rPr lang="cs-CZ" b="0" dirty="0"/>
              <a:t>staniční koleji číslem koleje s KÚ;</a:t>
            </a:r>
          </a:p>
          <a:p>
            <a:pPr lvl="1">
              <a:spcAft>
                <a:spcPts val="600"/>
              </a:spcAft>
            </a:pPr>
            <a:r>
              <a:rPr lang="cs-CZ" b="0" dirty="0" smtClean="0"/>
              <a:t>na </a:t>
            </a:r>
            <a:r>
              <a:rPr lang="cs-CZ" b="0" dirty="0"/>
              <a:t>KÚ mimo staniční kolej </a:t>
            </a:r>
            <a:r>
              <a:rPr lang="cs-CZ" b="0" dirty="0" smtClean="0"/>
              <a:t>(</a:t>
            </a:r>
            <a:r>
              <a:rPr lang="cs-CZ" b="0" dirty="0" err="1" smtClean="0"/>
              <a:t>bezvýhybkový</a:t>
            </a:r>
            <a:r>
              <a:rPr lang="cs-CZ" b="0" dirty="0" smtClean="0"/>
              <a:t> i výhybkový) označení </a:t>
            </a:r>
            <a:r>
              <a:rPr lang="cs-CZ" b="0" dirty="0"/>
              <a:t>tohoto KÚ </a:t>
            </a:r>
            <a:r>
              <a:rPr lang="cs-CZ" b="0" dirty="0" smtClean="0"/>
              <a:t/>
            </a:r>
            <a:br>
              <a:rPr lang="cs-CZ" b="0" dirty="0" smtClean="0"/>
            </a:br>
            <a:r>
              <a:rPr lang="cs-CZ" b="0" dirty="0" smtClean="0"/>
              <a:t>v </a:t>
            </a:r>
            <a:r>
              <a:rPr lang="cs-CZ" b="0" dirty="0"/>
              <a:t>blízkosti symbolu koleje.</a:t>
            </a:r>
          </a:p>
          <a:p>
            <a:pPr>
              <a:spcAft>
                <a:spcPts val="600"/>
              </a:spcAft>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31</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67334619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Kolej s KÚ vybaveným více zařízeními</a:t>
            </a:r>
          </a:p>
          <a:p>
            <a:pPr>
              <a:spcAft>
                <a:spcPts val="600"/>
              </a:spcAft>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32</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a:picLocks noChangeAspect="1"/>
          </p:cNvPicPr>
          <p:nvPr/>
        </p:nvPicPr>
        <p:blipFill>
          <a:blip r:embed="rId2"/>
          <a:stretch>
            <a:fillRect/>
          </a:stretch>
        </p:blipFill>
        <p:spPr>
          <a:xfrm>
            <a:off x="530943" y="2493521"/>
            <a:ext cx="7920000" cy="1558281"/>
          </a:xfrm>
          <a:prstGeom prst="rect">
            <a:avLst/>
          </a:prstGeom>
        </p:spPr>
      </p:pic>
      <p:sp>
        <p:nvSpPr>
          <p:cNvPr id="8" name="TextovéPole 7"/>
          <p:cNvSpPr txBox="1"/>
          <p:nvPr/>
        </p:nvSpPr>
        <p:spPr>
          <a:xfrm>
            <a:off x="496888" y="4124125"/>
            <a:ext cx="7988111" cy="369332"/>
          </a:xfrm>
          <a:prstGeom prst="rect">
            <a:avLst/>
          </a:prstGeom>
          <a:noFill/>
          <a:ln w="12700">
            <a:noFill/>
          </a:ln>
        </p:spPr>
        <p:txBody>
          <a:bodyPr wrap="square" lIns="0" tIns="0" rIns="0" bIns="0" rtlCol="0">
            <a:spAutoFit/>
          </a:bodyPr>
          <a:lstStyle/>
          <a:p>
            <a:pPr algn="ctr"/>
            <a:r>
              <a:rPr lang="cs-CZ" sz="1200" dirty="0" smtClean="0"/>
              <a:t>Příklad zobrazení KÚ s více zařízeními, 1. SK – obsazený KÚ pro zjišťování volnosti (např. PCN), </a:t>
            </a:r>
          </a:p>
          <a:p>
            <a:pPr algn="ctr"/>
            <a:r>
              <a:rPr lang="cs-CZ" sz="1200" dirty="0" smtClean="0"/>
              <a:t>3. SK – obsazený KÚ pro jinou funkci (např. KO pro kódování VZ)</a:t>
            </a:r>
          </a:p>
        </p:txBody>
      </p:sp>
    </p:spTree>
    <p:extLst>
      <p:ext uri="{BB962C8B-B14F-4D97-AF65-F5344CB8AC3E}">
        <p14:creationId xmlns:p14="http://schemas.microsoft.com/office/powerpoint/2010/main" val="33783332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Výstraha při nedovoleném projetí návěstidla</a:t>
            </a:r>
          </a:p>
          <a:p>
            <a:pPr>
              <a:spcAft>
                <a:spcPts val="600"/>
              </a:spcAft>
            </a:pPr>
            <a:r>
              <a:rPr lang="cs-CZ" dirty="0" smtClean="0"/>
              <a:t>Výluku detekčního prvku VNPN lze provést dvěma způsoby:</a:t>
            </a:r>
          </a:p>
          <a:p>
            <a:pPr lvl="1">
              <a:spcAft>
                <a:spcPts val="600"/>
              </a:spcAft>
            </a:pPr>
            <a:r>
              <a:rPr lang="cs-CZ" sz="1800" b="0" dirty="0" smtClean="0"/>
              <a:t>povelem „VYL“ z menu KÚ za detekčním prvkem nebo</a:t>
            </a:r>
          </a:p>
          <a:p>
            <a:pPr lvl="1">
              <a:spcAft>
                <a:spcPts val="600"/>
              </a:spcAft>
            </a:pPr>
            <a:r>
              <a:rPr lang="cs-CZ" sz="1800" b="0" dirty="0" smtClean="0"/>
              <a:t>povelem „VDP&gt;“ s PDÚ z menu symbolu příslušného prvku </a:t>
            </a:r>
            <a:br>
              <a:rPr lang="cs-CZ" sz="1800" b="0" dirty="0" smtClean="0"/>
            </a:br>
            <a:r>
              <a:rPr lang="cs-CZ" sz="1800" b="0" dirty="0" smtClean="0"/>
              <a:t>u kterého je nedovolené projetí vyhodnocováno</a:t>
            </a:r>
          </a:p>
          <a:p>
            <a:pPr marL="360000" lvl="1" indent="0">
              <a:spcAft>
                <a:spcPts val="600"/>
              </a:spcAft>
              <a:buNone/>
            </a:pPr>
            <a:endParaRPr lang="cs-CZ" sz="1800"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33</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955" y="3727063"/>
            <a:ext cx="2520000" cy="1767446"/>
          </a:xfrm>
          <a:prstGeom prst="rect">
            <a:avLst/>
          </a:prstGeom>
        </p:spPr>
      </p:pic>
      <p:pic>
        <p:nvPicPr>
          <p:cNvPr id="8" name="Obrázek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2400" y="3727063"/>
            <a:ext cx="2520000" cy="1767446"/>
          </a:xfrm>
          <a:prstGeom prst="rect">
            <a:avLst/>
          </a:prstGeom>
        </p:spPr>
      </p:pic>
      <p:sp>
        <p:nvSpPr>
          <p:cNvPr id="9" name="TextovéPole 8"/>
          <p:cNvSpPr txBox="1"/>
          <p:nvPr/>
        </p:nvSpPr>
        <p:spPr>
          <a:xfrm>
            <a:off x="563794" y="5511809"/>
            <a:ext cx="3600000" cy="369332"/>
          </a:xfrm>
          <a:prstGeom prst="rect">
            <a:avLst/>
          </a:prstGeom>
          <a:noFill/>
          <a:ln w="12700">
            <a:noFill/>
          </a:ln>
        </p:spPr>
        <p:txBody>
          <a:bodyPr wrap="square" lIns="0" tIns="0" rIns="0" bIns="0" rtlCol="0">
            <a:spAutoFit/>
          </a:bodyPr>
          <a:lstStyle/>
          <a:p>
            <a:pPr algn="ctr"/>
            <a:r>
              <a:rPr lang="cs-CZ" sz="1200" dirty="0" smtClean="0"/>
              <a:t>Příklad zavedení výluky detekčního prvku VNPN povelem „VYL“ (starší způsob)</a:t>
            </a:r>
          </a:p>
        </p:txBody>
      </p:sp>
      <p:sp>
        <p:nvSpPr>
          <p:cNvPr id="10" name="TextovéPole 9"/>
          <p:cNvSpPr txBox="1"/>
          <p:nvPr/>
        </p:nvSpPr>
        <p:spPr>
          <a:xfrm>
            <a:off x="5057711" y="5508095"/>
            <a:ext cx="3600000" cy="369332"/>
          </a:xfrm>
          <a:prstGeom prst="rect">
            <a:avLst/>
          </a:prstGeom>
          <a:noFill/>
          <a:ln w="12700">
            <a:noFill/>
          </a:ln>
        </p:spPr>
        <p:txBody>
          <a:bodyPr wrap="square" lIns="0" tIns="0" rIns="0" bIns="0" rtlCol="0">
            <a:spAutoFit/>
          </a:bodyPr>
          <a:lstStyle/>
          <a:p>
            <a:pPr algn="ctr"/>
            <a:r>
              <a:rPr lang="cs-CZ" sz="1200" dirty="0" smtClean="0"/>
              <a:t>Příklad zavedení výluky detekčního prvku VNPN povelem „VDP&gt;“ (novější způsob)</a:t>
            </a:r>
          </a:p>
        </p:txBody>
      </p:sp>
    </p:spTree>
    <p:extLst>
      <p:ext uri="{BB962C8B-B14F-4D97-AF65-F5344CB8AC3E}">
        <p14:creationId xmlns:p14="http://schemas.microsoft.com/office/powerpoint/2010/main" val="149391961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Cesty</a:t>
            </a:r>
          </a:p>
          <a:p>
            <a:pPr>
              <a:spcAft>
                <a:spcPts val="600"/>
              </a:spcAft>
            </a:pPr>
            <a:r>
              <a:rPr lang="cs-CZ" dirty="0" smtClean="0"/>
              <a:t>Definice pojmů pro cesty:</a:t>
            </a:r>
            <a:endParaRPr lang="cs-CZ" dirty="0"/>
          </a:p>
          <a:p>
            <a:pPr lvl="1">
              <a:spcAft>
                <a:spcPts val="600"/>
              </a:spcAft>
            </a:pPr>
            <a:r>
              <a:rPr lang="cs-CZ" b="0" dirty="0" smtClean="0"/>
              <a:t>pojem „cesta“ je společný pojem pro „jízdní cestu“ a „nouzovou jízdní cestu“</a:t>
            </a:r>
          </a:p>
          <a:p>
            <a:pPr lvl="1">
              <a:spcAft>
                <a:spcPts val="600"/>
              </a:spcAft>
            </a:pPr>
            <a:r>
              <a:rPr lang="cs-CZ" b="0" dirty="0" smtClean="0"/>
              <a:t>pojem „jízdní cesta“ je společný pojem pro „vlakovou cestu“ a „posunovou cestu“</a:t>
            </a:r>
          </a:p>
          <a:p>
            <a:pPr lvl="1">
              <a:spcAft>
                <a:spcPts val="600"/>
              </a:spcAft>
            </a:pPr>
            <a:r>
              <a:rPr lang="cs-CZ" b="0" dirty="0" smtClean="0"/>
              <a:t>pojem „nouzová cesta“ je společný pojem pro „nouzovou vlakovou cestu“ </a:t>
            </a:r>
            <a:br>
              <a:rPr lang="cs-CZ" b="0" dirty="0" smtClean="0"/>
            </a:br>
            <a:r>
              <a:rPr lang="cs-CZ" b="0" dirty="0" smtClean="0"/>
              <a:t>a „nouzovou posunovou cestu“</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34</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74005683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Cesty</a:t>
            </a:r>
          </a:p>
          <a:p>
            <a:pPr>
              <a:spcAft>
                <a:spcPts val="600"/>
              </a:spcAft>
            </a:pPr>
            <a:r>
              <a:rPr lang="cs-CZ" dirty="0" smtClean="0"/>
              <a:t>Definice pojmů pro cesty:</a:t>
            </a:r>
            <a:endParaRPr lang="cs-CZ" dirty="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35</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1532" y="2754280"/>
            <a:ext cx="4667286" cy="2880000"/>
          </a:xfrm>
          <a:prstGeom prst="rect">
            <a:avLst/>
          </a:prstGeom>
        </p:spPr>
      </p:pic>
      <p:sp>
        <p:nvSpPr>
          <p:cNvPr id="8" name="TextovéPole 7"/>
          <p:cNvSpPr txBox="1"/>
          <p:nvPr/>
        </p:nvSpPr>
        <p:spPr>
          <a:xfrm>
            <a:off x="565712" y="5657959"/>
            <a:ext cx="7988111" cy="184666"/>
          </a:xfrm>
          <a:prstGeom prst="rect">
            <a:avLst/>
          </a:prstGeom>
          <a:noFill/>
          <a:ln w="12700">
            <a:noFill/>
          </a:ln>
        </p:spPr>
        <p:txBody>
          <a:bodyPr wrap="square" lIns="0" tIns="0" rIns="0" bIns="0" rtlCol="0">
            <a:spAutoFit/>
          </a:bodyPr>
          <a:lstStyle/>
          <a:p>
            <a:pPr algn="ctr"/>
            <a:r>
              <a:rPr lang="cs-CZ" sz="1200" dirty="0" smtClean="0"/>
              <a:t>Znázornění vazeb mezi jednotlivými pojmy pro cesty</a:t>
            </a:r>
          </a:p>
        </p:txBody>
      </p:sp>
    </p:spTree>
    <p:extLst>
      <p:ext uri="{BB962C8B-B14F-4D97-AF65-F5344CB8AC3E}">
        <p14:creationId xmlns:p14="http://schemas.microsoft.com/office/powerpoint/2010/main" val="424365218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Popis JOP:</a:t>
            </a:r>
          </a:p>
          <a:p>
            <a:pPr>
              <a:spcAft>
                <a:spcPts val="600"/>
              </a:spcAft>
            </a:pPr>
            <a:r>
              <a:rPr lang="cs-CZ" dirty="0" smtClean="0"/>
              <a:t>ovládací prvky:</a:t>
            </a:r>
          </a:p>
          <a:p>
            <a:pPr lvl="1">
              <a:spcAft>
                <a:spcPts val="600"/>
              </a:spcAft>
            </a:pPr>
            <a:r>
              <a:rPr lang="cs-CZ" b="0" dirty="0" smtClean="0"/>
              <a:t>myš, význam tlačítek myši</a:t>
            </a:r>
          </a:p>
          <a:p>
            <a:pPr lvl="1">
              <a:spcAft>
                <a:spcPts val="600"/>
              </a:spcAft>
            </a:pPr>
            <a:r>
              <a:rPr lang="cs-CZ" b="0" dirty="0" smtClean="0"/>
              <a:t>klávesnice, význam vybraných kláves</a:t>
            </a:r>
          </a:p>
          <a:p>
            <a:pPr lvl="1">
              <a:spcAft>
                <a:spcPts val="600"/>
              </a:spcAft>
            </a:pPr>
            <a:r>
              <a:rPr lang="cs-CZ" b="0" dirty="0" smtClean="0"/>
              <a:t>kontrolní vstup PIK (personální identifikační karta)</a:t>
            </a:r>
          </a:p>
          <a:p>
            <a:pPr lvl="1">
              <a:spcAft>
                <a:spcPts val="600"/>
              </a:spcAft>
            </a:pPr>
            <a:r>
              <a:rPr lang="cs-CZ" b="0" dirty="0" smtClean="0"/>
              <a:t>dotykový monitor</a:t>
            </a:r>
          </a:p>
          <a:p>
            <a:pPr>
              <a:spcAft>
                <a:spcPts val="600"/>
              </a:spcAft>
            </a:pPr>
            <a:r>
              <a:rPr lang="cs-CZ" dirty="0" smtClean="0"/>
              <a:t>indikační prvky:</a:t>
            </a:r>
          </a:p>
          <a:p>
            <a:pPr lvl="1">
              <a:spcAft>
                <a:spcPts val="600"/>
              </a:spcAft>
            </a:pPr>
            <a:r>
              <a:rPr lang="cs-CZ" b="0" dirty="0" smtClean="0"/>
              <a:t>monitor s reliéfem kolejiště</a:t>
            </a:r>
          </a:p>
          <a:p>
            <a:pPr lvl="1">
              <a:spcAft>
                <a:spcPts val="600"/>
              </a:spcAft>
            </a:pPr>
            <a:r>
              <a:rPr lang="cs-CZ" b="0" dirty="0" smtClean="0"/>
              <a:t>technologický monitor</a:t>
            </a:r>
          </a:p>
          <a:p>
            <a:pPr lvl="1">
              <a:spcAft>
                <a:spcPts val="600"/>
              </a:spcAft>
            </a:pPr>
            <a:r>
              <a:rPr lang="cs-CZ" b="0" dirty="0" smtClean="0"/>
              <a:t>velkoplošné zobrazení</a:t>
            </a:r>
          </a:p>
          <a:p>
            <a:pPr lvl="1">
              <a:spcAft>
                <a:spcPts val="600"/>
              </a:spcAft>
            </a:pPr>
            <a:r>
              <a:rPr lang="cs-CZ" b="0" dirty="0" smtClean="0"/>
              <a:t>akustické indikace, význam jednotlivých indikací</a:t>
            </a:r>
          </a:p>
          <a:p>
            <a:pPr>
              <a:spcAft>
                <a:spcPts val="600"/>
              </a:spcAft>
            </a:pPr>
            <a:r>
              <a:rPr lang="cs-CZ" dirty="0" smtClean="0"/>
              <a:t>součástí JOP může být i deska nouzových obsluh</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36</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228819886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Popis JOP:</a:t>
            </a:r>
          </a:p>
          <a:p>
            <a:pPr>
              <a:spcAft>
                <a:spcPts val="600"/>
              </a:spcAft>
            </a:pPr>
            <a:r>
              <a:rPr lang="cs-CZ" dirty="0" smtClean="0"/>
              <a:t>barvy</a:t>
            </a:r>
          </a:p>
          <a:p>
            <a:pPr lvl="1">
              <a:spcAft>
                <a:spcPts val="600"/>
              </a:spcAft>
            </a:pPr>
            <a:r>
              <a:rPr lang="cs-CZ" b="0" dirty="0" smtClean="0"/>
              <a:t>celkem 17 barev</a:t>
            </a:r>
          </a:p>
          <a:p>
            <a:pPr lvl="1">
              <a:spcAft>
                <a:spcPts val="600"/>
              </a:spcAft>
            </a:pPr>
            <a:r>
              <a:rPr lang="cs-CZ" b="0" dirty="0" smtClean="0"/>
              <a:t>definované barvy symbolů</a:t>
            </a:r>
          </a:p>
          <a:p>
            <a:pPr lvl="1">
              <a:spcAft>
                <a:spcPts val="600"/>
              </a:spcAft>
            </a:pPr>
            <a:r>
              <a:rPr lang="cs-CZ" b="0" dirty="0" smtClean="0"/>
              <a:t>definované barvy pozadí</a:t>
            </a:r>
          </a:p>
          <a:p>
            <a:pPr>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37</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8" name="Obrázek 7"/>
          <p:cNvPicPr>
            <a:picLocks noChangeAspect="1"/>
          </p:cNvPicPr>
          <p:nvPr/>
        </p:nvPicPr>
        <p:blipFill>
          <a:blip r:embed="rId2"/>
          <a:stretch>
            <a:fillRect/>
          </a:stretch>
        </p:blipFill>
        <p:spPr>
          <a:xfrm>
            <a:off x="615175" y="4053046"/>
            <a:ext cx="7920000" cy="1384298"/>
          </a:xfrm>
          <a:prstGeom prst="rect">
            <a:avLst/>
          </a:prstGeom>
        </p:spPr>
      </p:pic>
    </p:spTree>
    <p:extLst>
      <p:ext uri="{BB962C8B-B14F-4D97-AF65-F5344CB8AC3E}">
        <p14:creationId xmlns:p14="http://schemas.microsoft.com/office/powerpoint/2010/main" val="260834534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Popis JOP:</a:t>
            </a:r>
          </a:p>
          <a:p>
            <a:pPr>
              <a:spcAft>
                <a:spcPts val="600"/>
              </a:spcAft>
            </a:pPr>
            <a:r>
              <a:rPr lang="cs-CZ" dirty="0" smtClean="0"/>
              <a:t>stupně oprávnění k obsluze</a:t>
            </a:r>
          </a:p>
          <a:p>
            <a:pPr lvl="1">
              <a:spcAft>
                <a:spcPts val="600"/>
              </a:spcAft>
            </a:pPr>
            <a:r>
              <a:rPr lang="cs-CZ" b="0" dirty="0" smtClean="0"/>
              <a:t>„A“ – bez oprávnění</a:t>
            </a:r>
          </a:p>
          <a:p>
            <a:pPr lvl="1">
              <a:spcAft>
                <a:spcPts val="600"/>
              </a:spcAft>
            </a:pPr>
            <a:r>
              <a:rPr lang="cs-CZ" b="0" dirty="0" smtClean="0"/>
              <a:t>„B“ – výpravčí, signalista</a:t>
            </a:r>
          </a:p>
          <a:p>
            <a:pPr lvl="1">
              <a:spcAft>
                <a:spcPts val="600"/>
              </a:spcAft>
            </a:pPr>
            <a:r>
              <a:rPr lang="cs-CZ" b="0" dirty="0" smtClean="0"/>
              <a:t>„C“ – pracovník údržby</a:t>
            </a:r>
          </a:p>
          <a:p>
            <a:pPr lvl="1">
              <a:spcAft>
                <a:spcPts val="600"/>
              </a:spcAft>
            </a:pPr>
            <a:r>
              <a:rPr lang="cs-CZ" b="0" dirty="0" smtClean="0"/>
              <a:t>„D“ – administrátor</a:t>
            </a:r>
          </a:p>
          <a:p>
            <a:pPr lvl="1">
              <a:spcAft>
                <a:spcPts val="600"/>
              </a:spcAft>
            </a:pPr>
            <a:r>
              <a:rPr lang="cs-CZ" b="0" dirty="0" smtClean="0"/>
              <a:t>„O“ – operátor</a:t>
            </a:r>
          </a:p>
          <a:p>
            <a:pPr lvl="1">
              <a:spcAft>
                <a:spcPts val="600"/>
              </a:spcAft>
            </a:pPr>
            <a:r>
              <a:rPr lang="cs-CZ" b="0" dirty="0" smtClean="0"/>
              <a:t>„S“ – servis</a:t>
            </a:r>
          </a:p>
          <a:p>
            <a:pPr lvl="1">
              <a:spcAft>
                <a:spcPts val="600"/>
              </a:spcAft>
            </a:pPr>
            <a:r>
              <a:rPr lang="cs-CZ" b="0" dirty="0" smtClean="0"/>
              <a:t>případná kombinace oprávnění „B+D“, případně „C+D“</a:t>
            </a:r>
          </a:p>
          <a:p>
            <a:pPr>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38</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5589262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Popis JOP:</a:t>
            </a:r>
          </a:p>
          <a:p>
            <a:pPr>
              <a:spcAft>
                <a:spcPts val="600"/>
              </a:spcAft>
            </a:pPr>
            <a:r>
              <a:rPr lang="cs-CZ" dirty="0" smtClean="0"/>
              <a:t>kurzor</a:t>
            </a:r>
          </a:p>
          <a:p>
            <a:pPr>
              <a:spcAft>
                <a:spcPts val="600"/>
              </a:spcAft>
            </a:pPr>
            <a:endParaRPr lang="cs-CZ" dirty="0"/>
          </a:p>
          <a:p>
            <a:pPr>
              <a:spcAft>
                <a:spcPts val="600"/>
              </a:spcAft>
            </a:pPr>
            <a:endParaRPr lang="cs-CZ" dirty="0" smtClean="0"/>
          </a:p>
          <a:p>
            <a:pPr>
              <a:spcAft>
                <a:spcPts val="600"/>
              </a:spcAft>
            </a:pPr>
            <a:endParaRPr lang="cs-CZ" dirty="0" smtClean="0"/>
          </a:p>
          <a:p>
            <a:pPr marL="0" indent="0">
              <a:spcAft>
                <a:spcPts val="600"/>
              </a:spcAft>
              <a:buNone/>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39</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6888" y="2734339"/>
            <a:ext cx="3595242" cy="1800000"/>
          </a:xfrm>
          <a:prstGeom prst="rect">
            <a:avLst/>
          </a:prstGeom>
        </p:spPr>
      </p:pic>
      <p:pic>
        <p:nvPicPr>
          <p:cNvPr id="8" name="Obrázek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7158" y="2734339"/>
            <a:ext cx="3595242" cy="1800000"/>
          </a:xfrm>
          <a:prstGeom prst="rect">
            <a:avLst/>
          </a:prstGeom>
        </p:spPr>
      </p:pic>
      <p:sp>
        <p:nvSpPr>
          <p:cNvPr id="11" name="TextovéPole 10"/>
          <p:cNvSpPr txBox="1"/>
          <p:nvPr/>
        </p:nvSpPr>
        <p:spPr>
          <a:xfrm>
            <a:off x="1008166" y="4581699"/>
            <a:ext cx="2639604" cy="184666"/>
          </a:xfrm>
          <a:prstGeom prst="rect">
            <a:avLst/>
          </a:prstGeom>
          <a:noFill/>
          <a:ln w="12700">
            <a:noFill/>
          </a:ln>
        </p:spPr>
        <p:txBody>
          <a:bodyPr wrap="square" lIns="0" tIns="0" rIns="0" bIns="0" rtlCol="0">
            <a:spAutoFit/>
          </a:bodyPr>
          <a:lstStyle/>
          <a:p>
            <a:pPr algn="ctr"/>
            <a:r>
              <a:rPr lang="cs-CZ" sz="1200" dirty="0" smtClean="0"/>
              <a:t>Příklad zobrazení kurzoru</a:t>
            </a:r>
          </a:p>
        </p:txBody>
      </p:sp>
      <p:sp>
        <p:nvSpPr>
          <p:cNvPr id="12" name="TextovéPole 11"/>
          <p:cNvSpPr txBox="1"/>
          <p:nvPr/>
        </p:nvSpPr>
        <p:spPr>
          <a:xfrm>
            <a:off x="4955825" y="4586615"/>
            <a:ext cx="2639604" cy="369332"/>
          </a:xfrm>
          <a:prstGeom prst="rect">
            <a:avLst/>
          </a:prstGeom>
          <a:noFill/>
          <a:ln w="12700">
            <a:noFill/>
          </a:ln>
        </p:spPr>
        <p:txBody>
          <a:bodyPr wrap="square" lIns="0" tIns="0" rIns="0" bIns="0" rtlCol="0">
            <a:spAutoFit/>
          </a:bodyPr>
          <a:lstStyle/>
          <a:p>
            <a:pPr algn="ctr"/>
            <a:r>
              <a:rPr lang="cs-CZ" sz="1200" dirty="0" smtClean="0"/>
              <a:t>Příklad zobrazení kurzoru </a:t>
            </a:r>
            <a:br>
              <a:rPr lang="cs-CZ" sz="1200" dirty="0" smtClean="0"/>
            </a:br>
            <a:r>
              <a:rPr lang="cs-CZ" sz="1200" dirty="0" smtClean="0"/>
              <a:t>při editaci textu štítku</a:t>
            </a:r>
          </a:p>
        </p:txBody>
      </p:sp>
    </p:spTree>
    <p:extLst>
      <p:ext uri="{BB962C8B-B14F-4D97-AF65-F5344CB8AC3E}">
        <p14:creationId xmlns:p14="http://schemas.microsoft.com/office/powerpoint/2010/main" val="69786862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Popis JOP:</a:t>
            </a:r>
          </a:p>
          <a:p>
            <a:pPr>
              <a:spcAft>
                <a:spcPts val="600"/>
              </a:spcAft>
            </a:pPr>
            <a:r>
              <a:rPr lang="cs-CZ" dirty="0" smtClean="0"/>
              <a:t>obslužné menu, případně </a:t>
            </a:r>
            <a:r>
              <a:rPr lang="cs-CZ" dirty="0" err="1" smtClean="0"/>
              <a:t>podmenu</a:t>
            </a:r>
            <a:endParaRPr lang="cs-CZ" dirty="0" smtClean="0"/>
          </a:p>
          <a:p>
            <a:pPr marL="0" indent="0">
              <a:spcAft>
                <a:spcPts val="600"/>
              </a:spcAft>
              <a:buNone/>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40</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9" name="Obráze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7896" y="2701104"/>
            <a:ext cx="1191636" cy="2520000"/>
          </a:xfrm>
          <a:prstGeom prst="rect">
            <a:avLst/>
          </a:prstGeom>
        </p:spPr>
      </p:pic>
      <p:sp>
        <p:nvSpPr>
          <p:cNvPr id="11" name="TextovéPole 10"/>
          <p:cNvSpPr txBox="1"/>
          <p:nvPr/>
        </p:nvSpPr>
        <p:spPr>
          <a:xfrm>
            <a:off x="831186" y="5289624"/>
            <a:ext cx="2639604" cy="369332"/>
          </a:xfrm>
          <a:prstGeom prst="rect">
            <a:avLst/>
          </a:prstGeom>
          <a:noFill/>
          <a:ln w="12700">
            <a:noFill/>
          </a:ln>
        </p:spPr>
        <p:txBody>
          <a:bodyPr wrap="square" lIns="0" tIns="0" rIns="0" bIns="0" rtlCol="0">
            <a:spAutoFit/>
          </a:bodyPr>
          <a:lstStyle/>
          <a:p>
            <a:pPr algn="ctr"/>
            <a:r>
              <a:rPr lang="cs-CZ" sz="1200" dirty="0" smtClean="0"/>
              <a:t>Příklad menu (kurzor na prvním povelu hnědou barvou pozadí)</a:t>
            </a:r>
          </a:p>
        </p:txBody>
      </p:sp>
      <p:sp>
        <p:nvSpPr>
          <p:cNvPr id="12" name="TextovéPole 11"/>
          <p:cNvSpPr txBox="1"/>
          <p:nvPr/>
        </p:nvSpPr>
        <p:spPr>
          <a:xfrm>
            <a:off x="4936164" y="5294541"/>
            <a:ext cx="2639604" cy="184666"/>
          </a:xfrm>
          <a:prstGeom prst="rect">
            <a:avLst/>
          </a:prstGeom>
          <a:noFill/>
          <a:ln w="12700">
            <a:noFill/>
          </a:ln>
        </p:spPr>
        <p:txBody>
          <a:bodyPr wrap="square" lIns="0" tIns="0" rIns="0" bIns="0" rtlCol="0">
            <a:spAutoFit/>
          </a:bodyPr>
          <a:lstStyle/>
          <a:p>
            <a:pPr algn="ctr"/>
            <a:r>
              <a:rPr lang="cs-CZ" sz="1200" dirty="0" smtClean="0"/>
              <a:t>Příklad </a:t>
            </a:r>
            <a:r>
              <a:rPr lang="cs-CZ" sz="1200" dirty="0" err="1" smtClean="0"/>
              <a:t>podmenu</a:t>
            </a:r>
            <a:endParaRPr lang="cs-CZ" sz="1200" dirty="0" smtClean="0"/>
          </a:p>
        </p:txBody>
      </p:sp>
      <p:pic>
        <p:nvPicPr>
          <p:cNvPr id="7" name="Obrázek 6"/>
          <p:cNvPicPr>
            <a:picLocks noChangeAspect="1"/>
          </p:cNvPicPr>
          <p:nvPr/>
        </p:nvPicPr>
        <p:blipFill>
          <a:blip r:embed="rId3"/>
          <a:stretch>
            <a:fillRect/>
          </a:stretch>
        </p:blipFill>
        <p:spPr>
          <a:xfrm>
            <a:off x="5637168" y="2701104"/>
            <a:ext cx="1209675" cy="2514600"/>
          </a:xfrm>
          <a:prstGeom prst="rect">
            <a:avLst/>
          </a:prstGeom>
        </p:spPr>
      </p:pic>
    </p:spTree>
    <p:extLst>
      <p:ext uri="{BB962C8B-B14F-4D97-AF65-F5344CB8AC3E}">
        <p14:creationId xmlns:p14="http://schemas.microsoft.com/office/powerpoint/2010/main" val="78147772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Obecná obsluha JOP</a:t>
            </a:r>
          </a:p>
          <a:p>
            <a:pPr>
              <a:spcAft>
                <a:spcPts val="600"/>
              </a:spcAft>
            </a:pPr>
            <a:r>
              <a:rPr lang="cs-CZ" dirty="0" smtClean="0"/>
              <a:t>přihlášení k obsluze pomocí PIK</a:t>
            </a:r>
          </a:p>
          <a:p>
            <a:pPr>
              <a:spcAft>
                <a:spcPts val="600"/>
              </a:spcAft>
            </a:pPr>
            <a:r>
              <a:rPr lang="cs-CZ" dirty="0" smtClean="0"/>
              <a:t>volba na symbolu nebo z menu symbolu</a:t>
            </a:r>
          </a:p>
          <a:p>
            <a:pPr>
              <a:spcAft>
                <a:spcPts val="600"/>
              </a:spcAft>
            </a:pPr>
            <a:r>
              <a:rPr lang="cs-CZ" dirty="0" smtClean="0"/>
              <a:t>ověření stavu určených prvků ZZ povelem „STAV“</a:t>
            </a:r>
          </a:p>
          <a:p>
            <a:pPr>
              <a:spcAft>
                <a:spcPts val="600"/>
              </a:spcAft>
            </a:pPr>
            <a:r>
              <a:rPr lang="cs-CZ" dirty="0" smtClean="0"/>
              <a:t>popis a použití nouzového závěru</a:t>
            </a:r>
          </a:p>
          <a:p>
            <a:pPr>
              <a:spcAft>
                <a:spcPts val="600"/>
              </a:spcAft>
            </a:pPr>
            <a:r>
              <a:rPr lang="cs-CZ" dirty="0" smtClean="0"/>
              <a:t>zavádění, editace a rušení štítků</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41</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83708085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Obsluha staničního zabezpečovacího zařízení</a:t>
            </a:r>
          </a:p>
          <a:p>
            <a:pPr>
              <a:spcAft>
                <a:spcPts val="600"/>
              </a:spcAft>
            </a:pPr>
            <a:r>
              <a:rPr lang="cs-CZ" dirty="0" smtClean="0"/>
              <a:t>závěr jízdní cesty, zobrazuje se:</a:t>
            </a:r>
          </a:p>
          <a:p>
            <a:pPr lvl="1">
              <a:spcAft>
                <a:spcPts val="600"/>
              </a:spcAft>
            </a:pPr>
            <a:r>
              <a:rPr lang="cs-CZ" b="0" dirty="0" smtClean="0"/>
              <a:t>závěr vlakové cesty světle zelenou barvou</a:t>
            </a:r>
          </a:p>
          <a:p>
            <a:pPr lvl="1">
              <a:spcAft>
                <a:spcPts val="600"/>
              </a:spcAft>
            </a:pPr>
            <a:endParaRPr lang="cs-CZ" b="0" dirty="0" smtClean="0"/>
          </a:p>
          <a:p>
            <a:pPr lvl="1">
              <a:spcAft>
                <a:spcPts val="600"/>
              </a:spcAft>
            </a:pPr>
            <a:endParaRPr lang="cs-CZ" b="0" dirty="0"/>
          </a:p>
          <a:p>
            <a:pPr lvl="1">
              <a:spcAft>
                <a:spcPts val="600"/>
              </a:spcAft>
            </a:pPr>
            <a:r>
              <a:rPr lang="cs-CZ" b="0" dirty="0" smtClean="0"/>
              <a:t>závěr posunové cesty bílou barvou</a:t>
            </a:r>
          </a:p>
          <a:p>
            <a:pPr lvl="1">
              <a:spcAft>
                <a:spcPts val="600"/>
              </a:spcAft>
            </a:pPr>
            <a:endParaRPr lang="cs-CZ" b="0" dirty="0" smtClean="0"/>
          </a:p>
          <a:p>
            <a:pPr lvl="1">
              <a:spcAft>
                <a:spcPts val="600"/>
              </a:spcAft>
            </a:pPr>
            <a:endParaRPr lang="cs-CZ" b="0" dirty="0"/>
          </a:p>
          <a:p>
            <a:pPr lvl="1">
              <a:spcAft>
                <a:spcPts val="600"/>
              </a:spcAft>
            </a:pPr>
            <a:r>
              <a:rPr lang="cs-CZ" b="0" dirty="0" smtClean="0"/>
              <a:t>nerozlišený závěr</a:t>
            </a:r>
          </a:p>
          <a:p>
            <a:pPr lvl="1">
              <a:spcAft>
                <a:spcPts val="600"/>
              </a:spcAft>
            </a:pPr>
            <a:endParaRPr lang="cs-CZ" b="0" dirty="0" smtClean="0"/>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42</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a:picLocks noChangeAspect="1"/>
          </p:cNvPicPr>
          <p:nvPr/>
        </p:nvPicPr>
        <p:blipFill>
          <a:blip r:embed="rId2"/>
          <a:stretch>
            <a:fillRect/>
          </a:stretch>
        </p:blipFill>
        <p:spPr>
          <a:xfrm>
            <a:off x="1130094" y="2900362"/>
            <a:ext cx="2880000" cy="720000"/>
          </a:xfrm>
          <a:prstGeom prst="rect">
            <a:avLst/>
          </a:prstGeom>
        </p:spPr>
      </p:pic>
      <p:pic>
        <p:nvPicPr>
          <p:cNvPr id="8" name="Obrázek 7"/>
          <p:cNvPicPr>
            <a:picLocks noChangeAspect="1"/>
          </p:cNvPicPr>
          <p:nvPr/>
        </p:nvPicPr>
        <p:blipFill>
          <a:blip r:embed="rId3"/>
          <a:stretch>
            <a:fillRect/>
          </a:stretch>
        </p:blipFill>
        <p:spPr>
          <a:xfrm>
            <a:off x="1130094" y="3880306"/>
            <a:ext cx="2863636" cy="720000"/>
          </a:xfrm>
          <a:prstGeom prst="rect">
            <a:avLst/>
          </a:prstGeom>
        </p:spPr>
      </p:pic>
      <p:pic>
        <p:nvPicPr>
          <p:cNvPr id="9" name="Obrázek 8"/>
          <p:cNvPicPr>
            <a:picLocks noChangeAspect="1"/>
          </p:cNvPicPr>
          <p:nvPr/>
        </p:nvPicPr>
        <p:blipFill>
          <a:blip r:embed="rId4"/>
          <a:stretch>
            <a:fillRect/>
          </a:stretch>
        </p:blipFill>
        <p:spPr>
          <a:xfrm>
            <a:off x="1130094" y="4914280"/>
            <a:ext cx="2884114" cy="720000"/>
          </a:xfrm>
          <a:prstGeom prst="rect">
            <a:avLst/>
          </a:prstGeom>
        </p:spPr>
      </p:pic>
    </p:spTree>
    <p:extLst>
      <p:ext uri="{BB962C8B-B14F-4D97-AF65-F5344CB8AC3E}">
        <p14:creationId xmlns:p14="http://schemas.microsoft.com/office/powerpoint/2010/main" val="290914815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Obsluha staničního zabezpečovacího zařízení</a:t>
            </a:r>
          </a:p>
          <a:p>
            <a:pPr>
              <a:spcAft>
                <a:spcPts val="600"/>
              </a:spcAft>
            </a:pPr>
            <a:r>
              <a:rPr lang="cs-CZ" dirty="0" smtClean="0"/>
              <a:t>obsluha vnějších prvků ZZ</a:t>
            </a:r>
          </a:p>
          <a:p>
            <a:pPr lvl="1">
              <a:spcAft>
                <a:spcPts val="600"/>
              </a:spcAft>
            </a:pPr>
            <a:r>
              <a:rPr lang="cs-CZ" b="0" dirty="0" smtClean="0"/>
              <a:t>přestavování výhybky (výkolejky)</a:t>
            </a:r>
          </a:p>
          <a:p>
            <a:pPr lvl="1">
              <a:spcAft>
                <a:spcPts val="600"/>
              </a:spcAft>
            </a:pPr>
            <a:r>
              <a:rPr lang="cs-CZ" b="0" dirty="0" smtClean="0"/>
              <a:t>předání výhybky (výkolejky) na nouzové ruční stavění</a:t>
            </a:r>
          </a:p>
          <a:p>
            <a:pPr lvl="1">
              <a:spcAft>
                <a:spcPts val="600"/>
              </a:spcAft>
            </a:pPr>
            <a:r>
              <a:rPr lang="cs-CZ" b="0" dirty="0" smtClean="0"/>
              <a:t>předání a převzetí obsluhy pomocného stavědla</a:t>
            </a:r>
          </a:p>
          <a:p>
            <a:pPr lvl="1">
              <a:spcAft>
                <a:spcPts val="600"/>
              </a:spcAft>
            </a:pPr>
            <a:r>
              <a:rPr lang="cs-CZ" b="0" dirty="0"/>
              <a:t>předání a převzetí obsluhy </a:t>
            </a:r>
            <a:r>
              <a:rPr lang="cs-CZ" b="0" dirty="0" smtClean="0"/>
              <a:t>elektromagnetického zámku</a:t>
            </a:r>
          </a:p>
          <a:p>
            <a:pPr lvl="1">
              <a:spcAft>
                <a:spcPts val="600"/>
              </a:spcAft>
            </a:pPr>
            <a:r>
              <a:rPr lang="cs-CZ" b="0" dirty="0" smtClean="0"/>
              <a:t>zablokování návěstidla</a:t>
            </a:r>
          </a:p>
          <a:p>
            <a:pPr lvl="1">
              <a:spcAft>
                <a:spcPts val="600"/>
              </a:spcAft>
            </a:pPr>
            <a:r>
              <a:rPr lang="cs-CZ" b="0" dirty="0" smtClean="0"/>
              <a:t>přestavení návěstidla na návěst zakazující jízdu</a:t>
            </a:r>
            <a:endParaRPr lang="cs-CZ" dirty="0"/>
          </a:p>
          <a:p>
            <a:pPr lvl="1">
              <a:spcAft>
                <a:spcPts val="600"/>
              </a:spcAft>
            </a:pPr>
            <a:r>
              <a:rPr lang="cs-CZ" b="0" dirty="0" smtClean="0"/>
              <a:t>přepínání intenzity svícení návěstidel (povel „DEN“ a „NOC“ – časový rozsah stanovuje obecně příloha B předpisu SŽ Z1)</a:t>
            </a:r>
          </a:p>
          <a:p>
            <a:pPr lvl="1">
              <a:spcAft>
                <a:spcPts val="600"/>
              </a:spcAft>
            </a:pPr>
            <a:r>
              <a:rPr lang="cs-CZ" b="0" dirty="0" smtClean="0"/>
              <a:t>zavedení výluky dopravní služby</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43</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254375706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Obsluha staničního zabezpečovacího zařízení</a:t>
            </a:r>
          </a:p>
          <a:p>
            <a:pPr>
              <a:spcAft>
                <a:spcPts val="600"/>
              </a:spcAft>
            </a:pPr>
            <a:r>
              <a:rPr lang="cs-CZ" dirty="0" smtClean="0"/>
              <a:t>výstraha při nedovoleném projetí návěstidla</a:t>
            </a:r>
          </a:p>
          <a:p>
            <a:pPr lvl="1">
              <a:spcAft>
                <a:spcPts val="600"/>
              </a:spcAft>
            </a:pPr>
            <a:r>
              <a:rPr lang="cs-CZ" b="0" dirty="0" smtClean="0"/>
              <a:t>rozsah VNPN (umístění detekčních prvků) je stanoven v ZDD</a:t>
            </a:r>
          </a:p>
          <a:p>
            <a:pPr lvl="1">
              <a:spcAft>
                <a:spcPts val="600"/>
              </a:spcAft>
            </a:pPr>
            <a:r>
              <a:rPr lang="cs-CZ" b="0" dirty="0" smtClean="0"/>
              <a:t>eliminaci vyhodnocení VNPN zajišťuje postavená jízdní cesta (VC, VCO, VCP, VCRP, PC) nebo nouzová jízdní cesta (PN, PP)</a:t>
            </a:r>
          </a:p>
          <a:p>
            <a:pPr lvl="1">
              <a:spcAft>
                <a:spcPts val="600"/>
              </a:spcAft>
            </a:pPr>
            <a:r>
              <a:rPr lang="cs-CZ" b="0" dirty="0" smtClean="0"/>
              <a:t>je možno zavést výluku detekčního prvku VNPN (povelem „VYL“ – starší způsob, nebo povelem „VDP&gt;“ – novější způsob) </a:t>
            </a:r>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44</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69513089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Obsluha staničního zabezpečovacího zařízení</a:t>
            </a:r>
          </a:p>
          <a:p>
            <a:pPr>
              <a:spcAft>
                <a:spcPts val="600"/>
              </a:spcAft>
            </a:pPr>
            <a:r>
              <a:rPr lang="cs-CZ" dirty="0" smtClean="0"/>
              <a:t>jízdní cesty</a:t>
            </a:r>
          </a:p>
          <a:p>
            <a:pPr lvl="1">
              <a:spcAft>
                <a:spcPts val="600"/>
              </a:spcAft>
            </a:pPr>
            <a:r>
              <a:rPr lang="cs-CZ" b="0" dirty="0" smtClean="0"/>
              <a:t>druhy jízdních cest</a:t>
            </a:r>
          </a:p>
          <a:p>
            <a:pPr lvl="2">
              <a:spcAft>
                <a:spcPts val="600"/>
              </a:spcAft>
            </a:pPr>
            <a:r>
              <a:rPr lang="cs-CZ" dirty="0" smtClean="0"/>
              <a:t>vlaková cesta</a:t>
            </a:r>
          </a:p>
          <a:p>
            <a:pPr lvl="2">
              <a:spcAft>
                <a:spcPts val="600"/>
              </a:spcAft>
            </a:pPr>
            <a:r>
              <a:rPr lang="cs-CZ" b="0" dirty="0" smtClean="0"/>
              <a:t>vlaková cesta omezenou rychlostí</a:t>
            </a:r>
          </a:p>
          <a:p>
            <a:pPr lvl="2">
              <a:spcAft>
                <a:spcPts val="600"/>
              </a:spcAft>
            </a:pPr>
            <a:r>
              <a:rPr lang="cs-CZ" dirty="0" smtClean="0"/>
              <a:t>vlakové cesta s prodlouženou ochrannou dráhou</a:t>
            </a:r>
          </a:p>
          <a:p>
            <a:pPr lvl="2">
              <a:spcAft>
                <a:spcPts val="600"/>
              </a:spcAft>
            </a:pPr>
            <a:r>
              <a:rPr lang="cs-CZ" b="0" dirty="0" smtClean="0"/>
              <a:t>vlakové cesta podle rozhledových poměrů</a:t>
            </a:r>
          </a:p>
          <a:p>
            <a:pPr lvl="1">
              <a:spcAft>
                <a:spcPts val="600"/>
              </a:spcAft>
            </a:pPr>
            <a:r>
              <a:rPr lang="cs-CZ" b="0" dirty="0" smtClean="0"/>
              <a:t>způsob stavění jízdních cest</a:t>
            </a:r>
          </a:p>
          <a:p>
            <a:pPr lvl="2">
              <a:spcAft>
                <a:spcPts val="600"/>
              </a:spcAft>
            </a:pPr>
            <a:r>
              <a:rPr lang="cs-CZ" dirty="0" smtClean="0"/>
              <a:t>přednostní volbou</a:t>
            </a:r>
          </a:p>
          <a:p>
            <a:pPr lvl="2">
              <a:spcAft>
                <a:spcPts val="600"/>
              </a:spcAft>
            </a:pPr>
            <a:r>
              <a:rPr lang="cs-CZ" b="0" dirty="0" smtClean="0"/>
              <a:t>volbou do zásobníku jízdních cest</a:t>
            </a:r>
          </a:p>
          <a:p>
            <a:pPr lvl="2">
              <a:spcAft>
                <a:spcPts val="600"/>
              </a:spcAft>
            </a:pPr>
            <a:r>
              <a:rPr lang="cs-CZ" dirty="0" smtClean="0"/>
              <a:t>volbou automatické činnosti hlavního návěstidla (u vlakových cest)</a:t>
            </a:r>
            <a:endParaRPr lang="cs-CZ" b="0" dirty="0" smtClean="0"/>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45</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55173857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Obsluha staničního zabezpečovacího zařízení</a:t>
            </a:r>
          </a:p>
          <a:p>
            <a:pPr>
              <a:spcAft>
                <a:spcPts val="600"/>
              </a:spcAft>
            </a:pPr>
            <a:r>
              <a:rPr lang="cs-CZ" dirty="0" smtClean="0"/>
              <a:t>jízdní cesty</a:t>
            </a:r>
          </a:p>
          <a:p>
            <a:pPr lvl="1">
              <a:spcAft>
                <a:spcPts val="600"/>
              </a:spcAft>
            </a:pPr>
            <a:r>
              <a:rPr lang="cs-CZ" b="0" dirty="0" smtClean="0"/>
              <a:t>jízdní cesta (závěr jízdní cesty) je zpravidla tvořen přes více úseků, dle konfigurace zařízení mohou být jízdní cesty také v provedení:</a:t>
            </a:r>
          </a:p>
          <a:p>
            <a:pPr lvl="2">
              <a:spcAft>
                <a:spcPts val="600"/>
              </a:spcAft>
            </a:pPr>
            <a:r>
              <a:rPr lang="cs-CZ" dirty="0" err="1" smtClean="0"/>
              <a:t>jednoúseková</a:t>
            </a:r>
            <a:r>
              <a:rPr lang="cs-CZ" dirty="0" smtClean="0"/>
              <a:t> jízdní cesta</a:t>
            </a:r>
          </a:p>
          <a:p>
            <a:pPr lvl="2">
              <a:spcAft>
                <a:spcPts val="600"/>
              </a:spcAft>
            </a:pPr>
            <a:r>
              <a:rPr lang="cs-CZ" dirty="0" err="1" smtClean="0"/>
              <a:t>bezúseková</a:t>
            </a:r>
            <a:r>
              <a:rPr lang="cs-CZ" dirty="0" smtClean="0"/>
              <a:t> jízdní cesta</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46</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66308011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Obsluha staničního zabezpečovacího zařízení</a:t>
            </a:r>
          </a:p>
          <a:p>
            <a:pPr>
              <a:spcAft>
                <a:spcPts val="600"/>
              </a:spcAft>
            </a:pPr>
            <a:r>
              <a:rPr lang="cs-CZ" dirty="0" smtClean="0"/>
              <a:t>jízdní cesty</a:t>
            </a:r>
          </a:p>
          <a:p>
            <a:pPr lvl="1">
              <a:spcAft>
                <a:spcPts val="600"/>
              </a:spcAft>
            </a:pPr>
            <a:r>
              <a:rPr lang="cs-CZ" b="0" dirty="0" smtClean="0"/>
              <a:t>další prvky pro stavění jízdních cest:</a:t>
            </a:r>
          </a:p>
          <a:p>
            <a:pPr lvl="2">
              <a:spcAft>
                <a:spcPts val="600"/>
              </a:spcAft>
            </a:pPr>
            <a:r>
              <a:rPr lang="cs-CZ" dirty="0" smtClean="0"/>
              <a:t>makra pro stavění jízdních cest</a:t>
            </a:r>
          </a:p>
          <a:p>
            <a:pPr lvl="2">
              <a:spcAft>
                <a:spcPts val="600"/>
              </a:spcAft>
            </a:pPr>
            <a:r>
              <a:rPr lang="cs-CZ" dirty="0" smtClean="0"/>
              <a:t>zásobník jízdních cest</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47</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90171219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Obsluha staničního zabezpečovacího zařízení</a:t>
            </a:r>
          </a:p>
          <a:p>
            <a:pPr>
              <a:spcAft>
                <a:spcPts val="600"/>
              </a:spcAft>
            </a:pPr>
            <a:r>
              <a:rPr lang="cs-CZ" dirty="0" smtClean="0"/>
              <a:t>číslo vlaku</a:t>
            </a:r>
          </a:p>
          <a:p>
            <a:pPr lvl="1">
              <a:spcAft>
                <a:spcPts val="600"/>
              </a:spcAft>
            </a:pPr>
            <a:r>
              <a:rPr lang="cs-CZ" b="0" dirty="0" smtClean="0"/>
              <a:t>číslo vlaku je využíváno pro označení konkrétního vlaku nebo PMD</a:t>
            </a:r>
          </a:p>
          <a:p>
            <a:pPr lvl="1">
              <a:spcAft>
                <a:spcPts val="600"/>
              </a:spcAft>
            </a:pPr>
            <a:r>
              <a:rPr lang="cs-CZ" b="0" dirty="0" smtClean="0"/>
              <a:t>pro uchování a zobrazení čísel vlaků slouží zásobníky čísel vlaků na staniční koleji a zásobníky čísel vlaků na traťové koleji</a:t>
            </a:r>
          </a:p>
          <a:p>
            <a:pPr lvl="1">
              <a:spcAft>
                <a:spcPts val="600"/>
              </a:spcAft>
            </a:pPr>
            <a:r>
              <a:rPr lang="cs-CZ" b="0" dirty="0" smtClean="0"/>
              <a:t>činnost zásobníku čísel vlaků (dle typu) umožňuje:</a:t>
            </a:r>
          </a:p>
          <a:p>
            <a:pPr lvl="2">
              <a:spcAft>
                <a:spcPts val="600"/>
              </a:spcAft>
            </a:pPr>
            <a:r>
              <a:rPr lang="cs-CZ" dirty="0" smtClean="0"/>
              <a:t>automatický přenos čísla vlaku</a:t>
            </a:r>
          </a:p>
          <a:p>
            <a:pPr lvl="2">
              <a:spcAft>
                <a:spcPts val="600"/>
              </a:spcAft>
            </a:pPr>
            <a:r>
              <a:rPr lang="cs-CZ" b="0" dirty="0" smtClean="0"/>
              <a:t>zadání čísla vlaku</a:t>
            </a:r>
          </a:p>
          <a:p>
            <a:pPr lvl="2">
              <a:spcAft>
                <a:spcPts val="600"/>
              </a:spcAft>
            </a:pPr>
            <a:r>
              <a:rPr lang="cs-CZ" dirty="0" smtClean="0"/>
              <a:t>editace čísla vlaku</a:t>
            </a:r>
          </a:p>
          <a:p>
            <a:pPr lvl="2">
              <a:spcAft>
                <a:spcPts val="600"/>
              </a:spcAft>
            </a:pPr>
            <a:r>
              <a:rPr lang="cs-CZ" b="0" dirty="0" smtClean="0"/>
              <a:t>zrušení čísla vlaku</a:t>
            </a:r>
          </a:p>
          <a:p>
            <a:pPr lvl="2">
              <a:spcAft>
                <a:spcPts val="600"/>
              </a:spcAft>
            </a:pPr>
            <a:r>
              <a:rPr lang="cs-CZ" dirty="0" smtClean="0"/>
              <a:t>přestavení čísla vlaku</a:t>
            </a:r>
          </a:p>
          <a:p>
            <a:pPr lvl="2">
              <a:spcAft>
                <a:spcPts val="600"/>
              </a:spcAft>
            </a:pPr>
            <a:r>
              <a:rPr lang="cs-CZ" b="0" dirty="0" smtClean="0"/>
              <a:t>odstavení a zařazení čísla vlaku</a:t>
            </a:r>
          </a:p>
          <a:p>
            <a:pPr marL="612000" lvl="2" indent="0">
              <a:spcAft>
                <a:spcPts val="600"/>
              </a:spcAft>
              <a:buNone/>
            </a:pPr>
            <a:r>
              <a:rPr lang="cs-CZ" dirty="0" smtClean="0"/>
              <a:t>a dále v souvislosti s číslem vlaku také zadání předvídaného odjezdu</a:t>
            </a: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48</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69176329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Obsluha staničního zabezpečovacího zařízení</a:t>
            </a:r>
          </a:p>
          <a:p>
            <a:pPr>
              <a:spcAft>
                <a:spcPts val="600"/>
              </a:spcAft>
            </a:pPr>
            <a:r>
              <a:rPr lang="cs-CZ" dirty="0" smtClean="0"/>
              <a:t>další obslužné postupy (+případná dopravní opatření)</a:t>
            </a:r>
          </a:p>
          <a:p>
            <a:pPr lvl="1">
              <a:spcAft>
                <a:spcPts val="600"/>
              </a:spcAft>
            </a:pPr>
            <a:r>
              <a:rPr lang="cs-CZ" b="0" dirty="0" smtClean="0"/>
              <a:t>použití vozidel nezaručujících součinnost s kolejovými úseky</a:t>
            </a:r>
          </a:p>
          <a:p>
            <a:pPr lvl="1">
              <a:spcAft>
                <a:spcPts val="600"/>
              </a:spcAft>
            </a:pPr>
            <a:r>
              <a:rPr lang="cs-CZ" b="0" dirty="0" smtClean="0"/>
              <a:t>jízda vlaku v mezistaničním oddílu</a:t>
            </a:r>
          </a:p>
          <a:p>
            <a:pPr lvl="1">
              <a:spcAft>
                <a:spcPts val="600"/>
              </a:spcAft>
            </a:pPr>
            <a:r>
              <a:rPr lang="cs-CZ" b="0" dirty="0" smtClean="0"/>
              <a:t>jízda posunu mezi dopravnami</a:t>
            </a:r>
          </a:p>
          <a:p>
            <a:pPr lvl="1">
              <a:spcAft>
                <a:spcPts val="600"/>
              </a:spcAft>
            </a:pPr>
            <a:r>
              <a:rPr lang="cs-CZ" b="0" dirty="0" smtClean="0"/>
              <a:t>vysunutí drážních vozidel nezavěšeným hnacím vozidlem</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49</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348318126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Poruchy staničního zabezpečovacího zařízení</a:t>
            </a:r>
          </a:p>
          <a:p>
            <a:pPr>
              <a:spcAft>
                <a:spcPts val="600"/>
              </a:spcAft>
            </a:pPr>
            <a:r>
              <a:rPr lang="cs-CZ" dirty="0" smtClean="0"/>
              <a:t>nouzová jízdní cesta</a:t>
            </a:r>
          </a:p>
          <a:p>
            <a:pPr lvl="1">
              <a:spcAft>
                <a:spcPts val="600"/>
              </a:spcAft>
            </a:pPr>
            <a:r>
              <a:rPr lang="cs-CZ" b="0" dirty="0" smtClean="0"/>
              <a:t>nouzová vlaková cesta (povel „PN“)</a:t>
            </a:r>
          </a:p>
          <a:p>
            <a:pPr lvl="1">
              <a:spcAft>
                <a:spcPts val="600"/>
              </a:spcAft>
            </a:pPr>
            <a:r>
              <a:rPr lang="cs-CZ" b="0" dirty="0" smtClean="0"/>
              <a:t>nouzová posunová cesta (povel „PP“)</a:t>
            </a:r>
          </a:p>
          <a:p>
            <a:pPr>
              <a:spcAft>
                <a:spcPts val="600"/>
              </a:spcAft>
            </a:pPr>
            <a:r>
              <a:rPr lang="cs-CZ" dirty="0" smtClean="0"/>
              <a:t>riziková stránka, pro povely s povinně dokumentovaným úkonem pro potvrzení:</a:t>
            </a:r>
          </a:p>
          <a:p>
            <a:pPr lvl="1">
              <a:spcAft>
                <a:spcPts val="600"/>
              </a:spcAft>
            </a:pPr>
            <a:r>
              <a:rPr lang="cs-CZ" b="0" dirty="0" smtClean="0"/>
              <a:t>potvrzovacího povelu (v ZZ není zřízena část logických vazeb, např. odjezd vlaku na trať bez TZZ)</a:t>
            </a:r>
          </a:p>
          <a:p>
            <a:pPr lvl="1">
              <a:spcAft>
                <a:spcPts val="600"/>
              </a:spcAft>
            </a:pPr>
            <a:r>
              <a:rPr lang="cs-CZ" b="0" dirty="0" smtClean="0"/>
              <a:t>nouzového povelu (v ZZ je překlenuta část logických vazeb, </a:t>
            </a:r>
            <a:r>
              <a:rPr lang="cs-CZ" b="0" dirty="0" err="1" smtClean="0"/>
              <a:t>napž</a:t>
            </a:r>
            <a:r>
              <a:rPr lang="cs-CZ" b="0" dirty="0" smtClean="0"/>
              <a:t>. nouzové přestavení výhybky)</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50</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305141432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Poruchy staničního zabezpečovacího zařízení</a:t>
            </a:r>
          </a:p>
          <a:p>
            <a:pPr>
              <a:spcAft>
                <a:spcPts val="600"/>
              </a:spcAft>
            </a:pPr>
            <a:r>
              <a:rPr lang="cs-CZ" dirty="0" smtClean="0"/>
              <a:t>rušení nouzové jízdní cesty</a:t>
            </a:r>
          </a:p>
          <a:p>
            <a:pPr lvl="1">
              <a:spcAft>
                <a:spcPts val="600"/>
              </a:spcAft>
            </a:pPr>
            <a:r>
              <a:rPr lang="cs-CZ" b="0" dirty="0" smtClean="0"/>
              <a:t>po projetí nouzové jízdní cesty a uvolnění všech pojížděných </a:t>
            </a:r>
            <a:br>
              <a:rPr lang="cs-CZ" b="0" dirty="0" smtClean="0"/>
            </a:br>
            <a:r>
              <a:rPr lang="cs-CZ" b="0" dirty="0" smtClean="0"/>
              <a:t>výhybek (výkolejek) a po uvolnění PZS v této nouzové vlakové </a:t>
            </a:r>
            <a:br>
              <a:rPr lang="cs-CZ" b="0" dirty="0" smtClean="0"/>
            </a:br>
            <a:r>
              <a:rPr lang="cs-CZ" b="0" dirty="0" smtClean="0"/>
              <a:t>cestě musí obsluhující zaměstnanec zrušit zavedené nouzové </a:t>
            </a:r>
            <a:br>
              <a:rPr lang="cs-CZ" b="0" dirty="0" smtClean="0"/>
            </a:br>
            <a:r>
              <a:rPr lang="cs-CZ" b="0" dirty="0" smtClean="0"/>
              <a:t>závěry:</a:t>
            </a:r>
          </a:p>
          <a:p>
            <a:pPr lvl="2">
              <a:spcAft>
                <a:spcPts val="600"/>
              </a:spcAft>
            </a:pPr>
            <a:r>
              <a:rPr lang="cs-CZ" dirty="0" smtClean="0"/>
              <a:t>povelem „RNZ“ z menu návěstidla na začátku nouzové jízdní cesty</a:t>
            </a:r>
          </a:p>
          <a:p>
            <a:pPr lvl="2">
              <a:spcAft>
                <a:spcPts val="600"/>
              </a:spcAft>
            </a:pPr>
            <a:r>
              <a:rPr lang="cs-CZ" b="0" dirty="0" smtClean="0"/>
              <a:t>povelem „ZAV&lt;“ z menu symbolu traťového souhlasu (u odjezdové nouzové vlakové cesty)</a:t>
            </a:r>
            <a:endParaRPr lang="cs-CZ" dirty="0"/>
          </a:p>
          <a:p>
            <a:pPr marL="612000" lvl="2" indent="0">
              <a:spcAft>
                <a:spcPts val="600"/>
              </a:spcAft>
              <a:buNone/>
            </a:pPr>
            <a:r>
              <a:rPr lang="cs-CZ" b="1" dirty="0" smtClean="0"/>
              <a:t>a to vždy u každé projeté nouzové jízdní cesty</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51</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32399" y="4399833"/>
            <a:ext cx="840001" cy="720000"/>
          </a:xfrm>
          <a:prstGeom prst="rect">
            <a:avLst/>
          </a:prstGeom>
        </p:spPr>
      </p:pic>
    </p:spTree>
    <p:extLst>
      <p:ext uri="{BB962C8B-B14F-4D97-AF65-F5344CB8AC3E}">
        <p14:creationId xmlns:p14="http://schemas.microsoft.com/office/powerpoint/2010/main" val="175014164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Poruchy staničního zabezpečovacího zařízení</a:t>
            </a:r>
          </a:p>
          <a:p>
            <a:pPr>
              <a:spcAft>
                <a:spcPts val="600"/>
              </a:spcAft>
            </a:pPr>
            <a:r>
              <a:rPr lang="cs-CZ" dirty="0" smtClean="0"/>
              <a:t>přímé rozsvícení PN u SZZ v dopravně</a:t>
            </a:r>
          </a:p>
          <a:p>
            <a:pPr lvl="1">
              <a:spcAft>
                <a:spcPts val="600"/>
              </a:spcAft>
            </a:pPr>
            <a:r>
              <a:rPr lang="cs-CZ" b="0" dirty="0" smtClean="0"/>
              <a:t>podmínky použití přímého rozsvícení PN jsou stanoveny dle pořadí důležitosti použití </a:t>
            </a:r>
          </a:p>
          <a:p>
            <a:pPr>
              <a:spcAft>
                <a:spcPts val="600"/>
              </a:spcAft>
            </a:pPr>
            <a:r>
              <a:rPr lang="cs-CZ" dirty="0" smtClean="0"/>
              <a:t>automaticky rozsvícená přivolávací návěst</a:t>
            </a:r>
          </a:p>
          <a:p>
            <a:pPr lvl="1">
              <a:spcAft>
                <a:spcPts val="600"/>
              </a:spcAft>
            </a:pPr>
            <a:r>
              <a:rPr lang="cs-CZ" b="0" dirty="0" smtClean="0"/>
              <a:t>je SZZ použita v případě poruchy svícení hlavního návěstidla (při splnění podmínek stanovených závěrovou tabulkou)</a:t>
            </a:r>
          </a:p>
          <a:p>
            <a:pPr lvl="1">
              <a:spcAft>
                <a:spcPts val="600"/>
              </a:spcAft>
            </a:pPr>
            <a:r>
              <a:rPr lang="cs-CZ" b="0" dirty="0" smtClean="0"/>
              <a:t>o rozsvícení APN je výpravčí informován poruchovým hlášením</a:t>
            </a:r>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52</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p:nvPr/>
        </p:nvPicPr>
        <p:blipFill>
          <a:blip r:embed="rId2">
            <a:extLst>
              <a:ext uri="{28A0092B-C50C-407E-A947-70E740481C1C}">
                <a14:useLocalDpi xmlns:a14="http://schemas.microsoft.com/office/drawing/2010/main" val="0"/>
              </a:ext>
            </a:extLst>
          </a:blip>
          <a:stretch>
            <a:fillRect/>
          </a:stretch>
        </p:blipFill>
        <p:spPr>
          <a:xfrm>
            <a:off x="1095497" y="4475537"/>
            <a:ext cx="5048575" cy="1428229"/>
          </a:xfrm>
          <a:prstGeom prst="rect">
            <a:avLst/>
          </a:prstGeom>
        </p:spPr>
      </p:pic>
    </p:spTree>
    <p:extLst>
      <p:ext uri="{BB962C8B-B14F-4D97-AF65-F5344CB8AC3E}">
        <p14:creationId xmlns:p14="http://schemas.microsoft.com/office/powerpoint/2010/main" val="52243610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Poruchy staničního zabezpečovacího zařízení</a:t>
            </a:r>
          </a:p>
          <a:p>
            <a:pPr>
              <a:spcAft>
                <a:spcPts val="600"/>
              </a:spcAft>
            </a:pPr>
            <a:r>
              <a:rPr lang="cs-CZ" dirty="0" smtClean="0"/>
              <a:t>další poruchy SZZ</a:t>
            </a:r>
          </a:p>
          <a:p>
            <a:pPr lvl="1">
              <a:spcAft>
                <a:spcPts val="600"/>
              </a:spcAft>
            </a:pPr>
            <a:r>
              <a:rPr lang="cs-CZ" b="0" dirty="0" smtClean="0"/>
              <a:t>porucha přestavování výhybky (výkolejky)</a:t>
            </a:r>
          </a:p>
          <a:p>
            <a:pPr lvl="1">
              <a:spcAft>
                <a:spcPts val="600"/>
              </a:spcAft>
            </a:pPr>
            <a:r>
              <a:rPr lang="cs-CZ" b="0" dirty="0" smtClean="0"/>
              <a:t>porucha výhybky uzavřené v jízdní cestě v libovolné koncové poloze</a:t>
            </a:r>
          </a:p>
          <a:p>
            <a:pPr lvl="1">
              <a:spcAft>
                <a:spcPts val="600"/>
              </a:spcAft>
            </a:pPr>
            <a:r>
              <a:rPr lang="cs-CZ" b="0" dirty="0" smtClean="0"/>
              <a:t>rozřez výhybky</a:t>
            </a:r>
          </a:p>
          <a:p>
            <a:pPr lvl="1">
              <a:spcAft>
                <a:spcPts val="600"/>
              </a:spcAft>
            </a:pPr>
            <a:r>
              <a:rPr lang="cs-CZ" b="0" dirty="0" smtClean="0"/>
              <a:t>technologický rozřez výhybky</a:t>
            </a:r>
          </a:p>
          <a:p>
            <a:pPr lvl="1">
              <a:spcAft>
                <a:spcPts val="600"/>
              </a:spcAft>
            </a:pPr>
            <a:r>
              <a:rPr lang="cs-CZ" b="0" dirty="0" smtClean="0"/>
              <a:t>porucha kolejového úseku</a:t>
            </a:r>
          </a:p>
          <a:p>
            <a:pPr lvl="1">
              <a:spcAft>
                <a:spcPts val="600"/>
              </a:spcAft>
            </a:pPr>
            <a:r>
              <a:rPr lang="cs-CZ" b="0" dirty="0" smtClean="0"/>
              <a:t>nouzové rušení závěru jízdní cesty</a:t>
            </a:r>
          </a:p>
          <a:p>
            <a:pPr lvl="1">
              <a:spcAft>
                <a:spcPts val="600"/>
              </a:spcAft>
            </a:pPr>
            <a:r>
              <a:rPr lang="cs-CZ" b="0" dirty="0" smtClean="0"/>
              <a:t>obsazení kolejového úseku zasahujícího do jízdního profilu jízdní cesty (neprofilový styk)</a:t>
            </a:r>
          </a:p>
          <a:p>
            <a:pPr lvl="1">
              <a:spcAft>
                <a:spcPts val="600"/>
              </a:spcAft>
            </a:pPr>
            <a:r>
              <a:rPr lang="cs-CZ" b="0" dirty="0" smtClean="0"/>
              <a:t>obsazení kolejového úseku nezajištěné boční ochrany</a:t>
            </a:r>
          </a:p>
          <a:p>
            <a:pPr lvl="1">
              <a:spcAft>
                <a:spcPts val="600"/>
              </a:spcAft>
            </a:pPr>
            <a:r>
              <a:rPr lang="cs-CZ" b="0" dirty="0" smtClean="0"/>
              <a:t>porucha pomocného stavědla</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53</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47148259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Poruchy staničního zabezpečovacího zařízení</a:t>
            </a:r>
          </a:p>
          <a:p>
            <a:pPr>
              <a:spcAft>
                <a:spcPts val="600"/>
              </a:spcAft>
            </a:pPr>
            <a:r>
              <a:rPr lang="cs-CZ" dirty="0" smtClean="0"/>
              <a:t>další poruchy SZZ</a:t>
            </a:r>
          </a:p>
          <a:p>
            <a:pPr lvl="1">
              <a:spcAft>
                <a:spcPts val="600"/>
              </a:spcAft>
            </a:pPr>
            <a:r>
              <a:rPr lang="cs-CZ" b="0" dirty="0" smtClean="0"/>
              <a:t>porucha návěstidla</a:t>
            </a:r>
          </a:p>
          <a:p>
            <a:pPr lvl="1">
              <a:spcAft>
                <a:spcPts val="600"/>
              </a:spcAft>
            </a:pPr>
            <a:r>
              <a:rPr lang="cs-CZ" b="0" dirty="0" smtClean="0"/>
              <a:t>porucha zadávacího počítače</a:t>
            </a:r>
          </a:p>
          <a:p>
            <a:pPr lvl="1">
              <a:spcAft>
                <a:spcPts val="600"/>
              </a:spcAft>
            </a:pPr>
            <a:r>
              <a:rPr lang="cs-CZ" b="0" dirty="0" smtClean="0"/>
              <a:t>porucha technologického počítače</a:t>
            </a:r>
          </a:p>
          <a:p>
            <a:pPr lvl="1">
              <a:spcAft>
                <a:spcPts val="600"/>
              </a:spcAft>
            </a:pPr>
            <a:r>
              <a:rPr lang="cs-CZ" b="0" dirty="0" smtClean="0"/>
              <a:t>porucha čtečky personální identifikační karty</a:t>
            </a:r>
          </a:p>
          <a:p>
            <a:pPr lvl="1">
              <a:spcAft>
                <a:spcPts val="600"/>
              </a:spcAft>
            </a:pPr>
            <a:r>
              <a:rPr lang="cs-CZ" b="0" dirty="0" smtClean="0"/>
              <a:t>porucha detekčního prvku VNPN</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54</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96201218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Poruchy staničního zabezpečovacího zařízení</a:t>
            </a:r>
          </a:p>
          <a:p>
            <a:pPr>
              <a:spcAft>
                <a:spcPts val="600"/>
              </a:spcAft>
            </a:pPr>
            <a:r>
              <a:rPr lang="cs-CZ" dirty="0" smtClean="0"/>
              <a:t>deska nouzových obsluh</a:t>
            </a:r>
          </a:p>
          <a:p>
            <a:pPr lvl="1">
              <a:spcAft>
                <a:spcPts val="600"/>
              </a:spcAft>
            </a:pPr>
            <a:r>
              <a:rPr lang="cs-CZ" b="0" dirty="0" smtClean="0"/>
              <a:t>pro nouzové místní ovládání vybraných prvků ZZ v případě poruchy</a:t>
            </a:r>
          </a:p>
          <a:p>
            <a:pPr lvl="1">
              <a:spcAft>
                <a:spcPts val="600"/>
              </a:spcAft>
            </a:pPr>
            <a:r>
              <a:rPr lang="cs-CZ" b="0" dirty="0" smtClean="0"/>
              <a:t>je-li zřízena, může doplňovat JOP nebo může být jako samostatný prvek (bez JOP)</a:t>
            </a:r>
          </a:p>
          <a:p>
            <a:pPr lvl="1">
              <a:spcAft>
                <a:spcPts val="600"/>
              </a:spcAft>
            </a:pPr>
            <a:r>
              <a:rPr lang="cs-CZ" b="0" dirty="0" smtClean="0"/>
              <a:t>rozsah ovládacích a indikačních prvků je stanoven vždy pro konkrétní aplikaci (výkres DNO – příloha 3 ZDD)</a:t>
            </a:r>
          </a:p>
          <a:p>
            <a:pPr lvl="1">
              <a:spcAft>
                <a:spcPts val="600"/>
              </a:spcAft>
            </a:pPr>
            <a:r>
              <a:rPr lang="cs-CZ" b="0" dirty="0" smtClean="0"/>
              <a:t>obsahuje-li DNO ovládací prvky pro přímou obsluhu PN, může tuto DNO odemknout nebo i obsluhovat pouze zaměstnanec s odbornou zkouškou D-08 a vyšší</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55</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200432572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Traťové zabezpečovací zařízení</a:t>
            </a:r>
          </a:p>
          <a:p>
            <a:pPr>
              <a:spcAft>
                <a:spcPts val="600"/>
              </a:spcAft>
            </a:pPr>
            <a:r>
              <a:rPr lang="cs-CZ" dirty="0" smtClean="0"/>
              <a:t>základní pojmy</a:t>
            </a:r>
          </a:p>
          <a:p>
            <a:pPr lvl="1">
              <a:spcAft>
                <a:spcPts val="600"/>
              </a:spcAft>
            </a:pPr>
            <a:r>
              <a:rPr lang="cs-CZ" b="0" dirty="0" smtClean="0"/>
              <a:t>prostá bloková podmínka</a:t>
            </a:r>
          </a:p>
          <a:p>
            <a:pPr lvl="1">
              <a:spcAft>
                <a:spcPts val="600"/>
              </a:spcAft>
            </a:pPr>
            <a:r>
              <a:rPr lang="cs-CZ" b="0" dirty="0" smtClean="0"/>
              <a:t>úplná bloková podmínka</a:t>
            </a:r>
          </a:p>
          <a:p>
            <a:pPr>
              <a:spcAft>
                <a:spcPts val="600"/>
              </a:spcAft>
            </a:pPr>
            <a:r>
              <a:rPr lang="cs-CZ" dirty="0" smtClean="0"/>
              <a:t>typy traťového zabezpečovacího zařízení</a:t>
            </a:r>
          </a:p>
          <a:p>
            <a:pPr lvl="1">
              <a:spcAft>
                <a:spcPts val="600"/>
              </a:spcAft>
            </a:pPr>
            <a:r>
              <a:rPr lang="cs-CZ" b="0" dirty="0" smtClean="0"/>
              <a:t>se základní polohou souhlasový stav</a:t>
            </a:r>
          </a:p>
          <a:p>
            <a:pPr lvl="1">
              <a:spcAft>
                <a:spcPts val="600"/>
              </a:spcAft>
            </a:pPr>
            <a:r>
              <a:rPr lang="cs-CZ" b="0" dirty="0" smtClean="0"/>
              <a:t>se základní polohou </a:t>
            </a:r>
            <a:r>
              <a:rPr lang="cs-CZ" b="0" dirty="0" err="1" smtClean="0"/>
              <a:t>bezsouhlasový</a:t>
            </a:r>
            <a:r>
              <a:rPr lang="cs-CZ" b="0" dirty="0" smtClean="0"/>
              <a:t> stav</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56</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98879363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Traťové zabezpečovací zařízení</a:t>
            </a:r>
          </a:p>
          <a:p>
            <a:pPr>
              <a:spcAft>
                <a:spcPts val="600"/>
              </a:spcAft>
            </a:pPr>
            <a:r>
              <a:rPr lang="cs-CZ" dirty="0" smtClean="0"/>
              <a:t>obslužné postupy při běžné činnosti TZZ</a:t>
            </a:r>
          </a:p>
          <a:p>
            <a:pPr lvl="1">
              <a:spcAft>
                <a:spcPts val="600"/>
              </a:spcAft>
            </a:pPr>
            <a:r>
              <a:rPr lang="cs-CZ" b="0" dirty="0" smtClean="0"/>
              <a:t>změna traťového souhlasu u TZZ se základní polohou souhlasový stav</a:t>
            </a:r>
          </a:p>
          <a:p>
            <a:pPr lvl="1">
              <a:spcAft>
                <a:spcPts val="600"/>
              </a:spcAft>
            </a:pPr>
            <a:r>
              <a:rPr lang="cs-CZ" b="0" dirty="0"/>
              <a:t>změna traťového souhlasu u TZZ se základní polohou </a:t>
            </a:r>
            <a:r>
              <a:rPr lang="cs-CZ" b="0" dirty="0" err="1" smtClean="0"/>
              <a:t>bezsouhlasový</a:t>
            </a:r>
            <a:r>
              <a:rPr lang="cs-CZ" b="0" dirty="0" smtClean="0"/>
              <a:t> stav</a:t>
            </a:r>
          </a:p>
          <a:p>
            <a:pPr lvl="1">
              <a:spcAft>
                <a:spcPts val="600"/>
              </a:spcAft>
            </a:pPr>
            <a:r>
              <a:rPr lang="cs-CZ" b="0" dirty="0" smtClean="0"/>
              <a:t>zavedení zákazu odjezdu na trať</a:t>
            </a:r>
          </a:p>
          <a:p>
            <a:pPr lvl="1">
              <a:spcAft>
                <a:spcPts val="600"/>
              </a:spcAft>
            </a:pPr>
            <a:r>
              <a:rPr lang="cs-CZ" b="0" dirty="0" smtClean="0"/>
              <a:t>zavedení úplné blokové podmínky</a:t>
            </a:r>
          </a:p>
          <a:p>
            <a:pPr lvl="1">
              <a:spcAft>
                <a:spcPts val="600"/>
              </a:spcAft>
            </a:pPr>
            <a:r>
              <a:rPr lang="cs-CZ" b="0" dirty="0" smtClean="0"/>
              <a:t>přestavení oddílových návěstidel na návěst zakazující jízdu</a:t>
            </a:r>
          </a:p>
          <a:p>
            <a:pPr lvl="1">
              <a:spcAft>
                <a:spcPts val="600"/>
              </a:spcAft>
            </a:pPr>
            <a:r>
              <a:rPr lang="cs-CZ" b="0" dirty="0" smtClean="0"/>
              <a:t>udělení odhlášky</a:t>
            </a:r>
            <a:endParaRPr lang="cs-CZ" b="0" dirty="0"/>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57</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45135828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Traťové zabezpečovací zařízení</a:t>
            </a:r>
          </a:p>
          <a:p>
            <a:pPr>
              <a:spcAft>
                <a:spcPts val="600"/>
              </a:spcAft>
            </a:pPr>
            <a:r>
              <a:rPr lang="cs-CZ" dirty="0" smtClean="0"/>
              <a:t>poruchy traťového zabezpečovacího zařízení</a:t>
            </a:r>
          </a:p>
          <a:p>
            <a:pPr lvl="1">
              <a:spcAft>
                <a:spcPts val="600"/>
              </a:spcAft>
            </a:pPr>
            <a:r>
              <a:rPr lang="cs-CZ" b="0" dirty="0" smtClean="0"/>
              <a:t>porucha blokové podmínky</a:t>
            </a:r>
          </a:p>
          <a:p>
            <a:pPr lvl="1">
              <a:spcAft>
                <a:spcPts val="600"/>
              </a:spcAft>
            </a:pPr>
            <a:r>
              <a:rPr lang="cs-CZ" b="0" dirty="0" smtClean="0"/>
              <a:t>přímé rozsvícení PN na oddílovém návěstidle automatického hradla</a:t>
            </a:r>
          </a:p>
          <a:p>
            <a:pPr lvl="1">
              <a:spcAft>
                <a:spcPts val="600"/>
              </a:spcAft>
            </a:pPr>
            <a:r>
              <a:rPr lang="cs-CZ" b="0" dirty="0" smtClean="0"/>
              <a:t>porucha autobloku (ABE-1)</a:t>
            </a:r>
            <a:endParaRPr lang="cs-CZ" b="0" dirty="0"/>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58</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279119628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Přejezdové zabezpečovací zařízení</a:t>
            </a:r>
          </a:p>
          <a:p>
            <a:pPr>
              <a:spcAft>
                <a:spcPts val="600"/>
              </a:spcAft>
            </a:pPr>
            <a:r>
              <a:rPr lang="cs-CZ" dirty="0" smtClean="0"/>
              <a:t>typy přejezdového zabezpečovacího zařízení </a:t>
            </a:r>
            <a:br>
              <a:rPr lang="cs-CZ" dirty="0" smtClean="0"/>
            </a:br>
            <a:r>
              <a:rPr lang="cs-CZ" dirty="0" smtClean="0"/>
              <a:t>zobrazovaného na JOP:</a:t>
            </a:r>
          </a:p>
          <a:p>
            <a:pPr lvl="1">
              <a:spcAft>
                <a:spcPts val="600"/>
              </a:spcAft>
            </a:pPr>
            <a:r>
              <a:rPr lang="cs-CZ" b="0" dirty="0" smtClean="0"/>
              <a:t>přejezdy s PZS s logickou vazbou na SZZ</a:t>
            </a:r>
          </a:p>
          <a:p>
            <a:pPr lvl="1">
              <a:spcAft>
                <a:spcPts val="600"/>
              </a:spcAft>
            </a:pPr>
            <a:r>
              <a:rPr lang="cs-CZ" b="0" dirty="0"/>
              <a:t>přejezdy s PZS </a:t>
            </a:r>
            <a:r>
              <a:rPr lang="cs-CZ" b="0" dirty="0" smtClean="0"/>
              <a:t>bez logické vazby </a:t>
            </a:r>
            <a:r>
              <a:rPr lang="cs-CZ" b="0" dirty="0"/>
              <a:t>na </a:t>
            </a:r>
            <a:r>
              <a:rPr lang="cs-CZ" b="0" dirty="0" smtClean="0"/>
              <a:t>SZZ</a:t>
            </a:r>
          </a:p>
          <a:p>
            <a:pPr lvl="1">
              <a:spcAft>
                <a:spcPts val="600"/>
              </a:spcAft>
            </a:pPr>
            <a:r>
              <a:rPr lang="cs-CZ" b="0" dirty="0" smtClean="0"/>
              <a:t>přejezdy s PZM 2U</a:t>
            </a:r>
          </a:p>
          <a:p>
            <a:pPr lvl="1">
              <a:spcAft>
                <a:spcPts val="600"/>
              </a:spcAft>
            </a:pPr>
            <a:r>
              <a:rPr lang="cs-CZ" b="0" dirty="0" smtClean="0"/>
              <a:t>přechody s VZPK (pro VZPK platí pravidla pro PZS, není-li uvedeno jinak)</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59</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351025893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Přejezdové zabezpečovací zařízení</a:t>
            </a:r>
          </a:p>
          <a:p>
            <a:pPr>
              <a:spcAft>
                <a:spcPts val="600"/>
              </a:spcAft>
            </a:pPr>
            <a:r>
              <a:rPr lang="cs-CZ" dirty="0" smtClean="0"/>
              <a:t>menu symbolu přejezdu:</a:t>
            </a:r>
          </a:p>
          <a:p>
            <a:pPr marL="702900" lvl="1" indent="-342900">
              <a:spcAft>
                <a:spcPts val="600"/>
              </a:spcAft>
              <a:buFont typeface="+mj-lt"/>
              <a:buAutoNum type="alphaLcParenR"/>
            </a:pPr>
            <a:r>
              <a:rPr lang="cs-CZ" b="0" dirty="0" smtClean="0"/>
              <a:t>menu symbolu přejezdu pro přejezdy s logickou vazbou na SZZ</a:t>
            </a:r>
          </a:p>
          <a:p>
            <a:pPr marL="702900" lvl="1" indent="-342900">
              <a:spcAft>
                <a:spcPts val="600"/>
              </a:spcAft>
              <a:buFont typeface="+mj-lt"/>
              <a:buAutoNum type="alphaLcParenR"/>
            </a:pPr>
            <a:r>
              <a:rPr lang="cs-CZ" b="0" dirty="0" smtClean="0"/>
              <a:t>menu symbolu součtové hlásky </a:t>
            </a:r>
            <a:r>
              <a:rPr lang="cs-CZ" b="0" dirty="0"/>
              <a:t>pro přejezdy </a:t>
            </a:r>
            <a:r>
              <a:rPr lang="cs-CZ" b="0" dirty="0" smtClean="0"/>
              <a:t>bez logické vazby </a:t>
            </a:r>
            <a:r>
              <a:rPr lang="cs-CZ" b="0" dirty="0"/>
              <a:t>na </a:t>
            </a:r>
            <a:r>
              <a:rPr lang="cs-CZ" b="0" dirty="0" smtClean="0"/>
              <a:t>SZZ</a:t>
            </a:r>
          </a:p>
          <a:p>
            <a:pPr marL="702900" lvl="1" indent="-342900">
              <a:spcAft>
                <a:spcPts val="600"/>
              </a:spcAft>
              <a:buFont typeface="+mj-lt"/>
              <a:buAutoNum type="alphaLcParenR"/>
            </a:pPr>
            <a:r>
              <a:rPr lang="cs-CZ" b="0" dirty="0" err="1" smtClean="0"/>
              <a:t>podmenu</a:t>
            </a:r>
            <a:r>
              <a:rPr lang="cs-CZ" b="0" dirty="0"/>
              <a:t> symbolu přejezdu pro přejezdy bez logické vazby na </a:t>
            </a:r>
            <a:r>
              <a:rPr lang="cs-CZ" b="0" dirty="0" smtClean="0"/>
              <a:t>SZZ, zobrazeného z menu dle předchozího bodu</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60</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p:nvPr/>
        </p:nvPicPr>
        <p:blipFill>
          <a:blip r:embed="rId2" cstate="print">
            <a:extLst>
              <a:ext uri="{28A0092B-C50C-407E-A947-70E740481C1C}">
                <a14:useLocalDpi xmlns:a14="http://schemas.microsoft.com/office/drawing/2010/main" val="0"/>
              </a:ext>
            </a:extLst>
          </a:blip>
          <a:stretch>
            <a:fillRect/>
          </a:stretch>
        </p:blipFill>
        <p:spPr>
          <a:xfrm>
            <a:off x="1032315" y="3900293"/>
            <a:ext cx="747395" cy="1259840"/>
          </a:xfrm>
          <a:prstGeom prst="rect">
            <a:avLst/>
          </a:prstGeom>
        </p:spPr>
      </p:pic>
      <p:pic>
        <p:nvPicPr>
          <p:cNvPr id="8" name="Obrázek 7"/>
          <p:cNvPicPr/>
          <p:nvPr/>
        </p:nvPicPr>
        <p:blipFill>
          <a:blip r:embed="rId3" cstate="print">
            <a:extLst>
              <a:ext uri="{28A0092B-C50C-407E-A947-70E740481C1C}">
                <a14:useLocalDpi xmlns:a14="http://schemas.microsoft.com/office/drawing/2010/main" val="0"/>
              </a:ext>
            </a:extLst>
          </a:blip>
          <a:stretch>
            <a:fillRect/>
          </a:stretch>
        </p:blipFill>
        <p:spPr>
          <a:xfrm>
            <a:off x="3747878" y="3900293"/>
            <a:ext cx="1090930" cy="1738630"/>
          </a:xfrm>
          <a:prstGeom prst="rect">
            <a:avLst/>
          </a:prstGeom>
        </p:spPr>
      </p:pic>
      <p:pic>
        <p:nvPicPr>
          <p:cNvPr id="9" name="Obrázek 8"/>
          <p:cNvPicPr/>
          <p:nvPr/>
        </p:nvPicPr>
        <p:blipFill>
          <a:blip r:embed="rId4" cstate="print">
            <a:extLst>
              <a:ext uri="{28A0092B-C50C-407E-A947-70E740481C1C}">
                <a14:useLocalDpi xmlns:a14="http://schemas.microsoft.com/office/drawing/2010/main" val="0"/>
              </a:ext>
            </a:extLst>
          </a:blip>
          <a:stretch>
            <a:fillRect/>
          </a:stretch>
        </p:blipFill>
        <p:spPr>
          <a:xfrm>
            <a:off x="6806976" y="3896285"/>
            <a:ext cx="751840" cy="1737995"/>
          </a:xfrm>
          <a:prstGeom prst="rect">
            <a:avLst/>
          </a:prstGeom>
        </p:spPr>
      </p:pic>
      <p:sp>
        <p:nvSpPr>
          <p:cNvPr id="10" name="TextovéPole 9"/>
          <p:cNvSpPr txBox="1"/>
          <p:nvPr/>
        </p:nvSpPr>
        <p:spPr>
          <a:xfrm>
            <a:off x="241249" y="5631296"/>
            <a:ext cx="2639604" cy="184666"/>
          </a:xfrm>
          <a:prstGeom prst="rect">
            <a:avLst/>
          </a:prstGeom>
          <a:noFill/>
          <a:ln w="12700">
            <a:noFill/>
          </a:ln>
        </p:spPr>
        <p:txBody>
          <a:bodyPr wrap="square" lIns="0" tIns="0" rIns="0" bIns="0" rtlCol="0">
            <a:spAutoFit/>
          </a:bodyPr>
          <a:lstStyle/>
          <a:p>
            <a:pPr algn="ctr"/>
            <a:r>
              <a:rPr lang="cs-CZ" sz="1200" dirty="0" smtClean="0"/>
              <a:t>Příklad menu přejezdu</a:t>
            </a:r>
          </a:p>
        </p:txBody>
      </p:sp>
      <p:sp>
        <p:nvSpPr>
          <p:cNvPr id="11" name="TextovéPole 10"/>
          <p:cNvSpPr txBox="1"/>
          <p:nvPr/>
        </p:nvSpPr>
        <p:spPr>
          <a:xfrm>
            <a:off x="2973541" y="5652135"/>
            <a:ext cx="2639604" cy="184666"/>
          </a:xfrm>
          <a:prstGeom prst="rect">
            <a:avLst/>
          </a:prstGeom>
          <a:noFill/>
          <a:ln w="12700">
            <a:noFill/>
          </a:ln>
        </p:spPr>
        <p:txBody>
          <a:bodyPr wrap="square" lIns="0" tIns="0" rIns="0" bIns="0" rtlCol="0">
            <a:spAutoFit/>
          </a:bodyPr>
          <a:lstStyle/>
          <a:p>
            <a:pPr algn="ctr"/>
            <a:r>
              <a:rPr lang="cs-CZ" sz="1200" dirty="0" smtClean="0"/>
              <a:t>Příklad menu součtové hlásky</a:t>
            </a:r>
          </a:p>
        </p:txBody>
      </p:sp>
      <p:sp>
        <p:nvSpPr>
          <p:cNvPr id="12" name="TextovéPole 11"/>
          <p:cNvSpPr txBox="1"/>
          <p:nvPr/>
        </p:nvSpPr>
        <p:spPr>
          <a:xfrm>
            <a:off x="5868784" y="5652135"/>
            <a:ext cx="2639604" cy="369332"/>
          </a:xfrm>
          <a:prstGeom prst="rect">
            <a:avLst/>
          </a:prstGeom>
          <a:noFill/>
          <a:ln w="12700">
            <a:noFill/>
          </a:ln>
        </p:spPr>
        <p:txBody>
          <a:bodyPr wrap="square" lIns="0" tIns="0" rIns="0" bIns="0" rtlCol="0">
            <a:spAutoFit/>
          </a:bodyPr>
          <a:lstStyle/>
          <a:p>
            <a:pPr algn="ctr"/>
            <a:r>
              <a:rPr lang="cs-CZ" sz="1200" dirty="0" smtClean="0"/>
              <a:t>Příklad </a:t>
            </a:r>
            <a:r>
              <a:rPr lang="cs-CZ" sz="1200" dirty="0" err="1" smtClean="0"/>
              <a:t>podmenu</a:t>
            </a:r>
            <a:r>
              <a:rPr lang="cs-CZ" sz="1200" dirty="0" smtClean="0"/>
              <a:t> přejezdu</a:t>
            </a:r>
            <a:br>
              <a:rPr lang="cs-CZ" sz="1200" dirty="0" smtClean="0"/>
            </a:br>
            <a:r>
              <a:rPr lang="cs-CZ" sz="1200" dirty="0" smtClean="0"/>
              <a:t>ze součtové hlásky</a:t>
            </a:r>
          </a:p>
        </p:txBody>
      </p:sp>
    </p:spTree>
    <p:extLst>
      <p:ext uri="{BB962C8B-B14F-4D97-AF65-F5344CB8AC3E}">
        <p14:creationId xmlns:p14="http://schemas.microsoft.com/office/powerpoint/2010/main" val="83973904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Přejezdové zabezpečovací zařízení</a:t>
            </a:r>
          </a:p>
          <a:p>
            <a:pPr>
              <a:spcAft>
                <a:spcPts val="600"/>
              </a:spcAft>
            </a:pPr>
            <a:r>
              <a:rPr lang="cs-CZ" dirty="0" smtClean="0"/>
              <a:t>menu symbolu součtové hlásky a význam znaků:</a:t>
            </a:r>
          </a:p>
          <a:p>
            <a:pPr marL="702900" lvl="1" indent="-342900">
              <a:spcAft>
                <a:spcPts val="600"/>
              </a:spcAft>
              <a:buFont typeface="+mj-lt"/>
              <a:buAutoNum type="alphaLcParenR"/>
            </a:pPr>
            <a:r>
              <a:rPr lang="cs-CZ" b="0" dirty="0" smtClean="0"/>
              <a:t>znak na první pozici (zleva):</a:t>
            </a:r>
          </a:p>
          <a:p>
            <a:pPr lvl="2">
              <a:spcAft>
                <a:spcPts val="600"/>
              </a:spcAft>
            </a:pPr>
            <a:r>
              <a:rPr lang="cs-CZ" dirty="0" smtClean="0"/>
              <a:t>„P“ – poruchový stav PZS (u PZM 2U uvolněn nebo vyjmut klíč z EMZ)</a:t>
            </a:r>
          </a:p>
          <a:p>
            <a:pPr lvl="2">
              <a:spcAft>
                <a:spcPts val="600"/>
              </a:spcAft>
            </a:pPr>
            <a:r>
              <a:rPr lang="cs-CZ" dirty="0" smtClean="0"/>
              <a:t>„J“ – zavedena „jízda se zvýšenou opatrností“ povelem „OP&gt;“</a:t>
            </a:r>
          </a:p>
          <a:p>
            <a:pPr lvl="2">
              <a:spcAft>
                <a:spcPts val="600"/>
              </a:spcAft>
            </a:pPr>
            <a:r>
              <a:rPr lang="cs-CZ" dirty="0" smtClean="0"/>
              <a:t>„N“ – nouzový stav PZS</a:t>
            </a:r>
          </a:p>
          <a:p>
            <a:pPr lvl="2">
              <a:spcAft>
                <a:spcPts val="600"/>
              </a:spcAft>
            </a:pPr>
            <a:r>
              <a:rPr lang="cs-CZ" dirty="0" smtClean="0"/>
              <a:t>„B“ – bezporuchový stav (další podmínky v předpise, dle indikace nouzového stavu žlutou barvou)</a:t>
            </a:r>
          </a:p>
          <a:p>
            <a:pPr lvl="2">
              <a:spcAft>
                <a:spcPts val="600"/>
              </a:spcAft>
            </a:pPr>
            <a:r>
              <a:rPr lang="cs-CZ" dirty="0" smtClean="0"/>
              <a:t>„?“ – ztráta komunikace s PZS (u PZM 2U při ztrátě komunikace s EMZ)</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61</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291725670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Přejezdové zabezpečovací zařízení</a:t>
            </a:r>
          </a:p>
          <a:p>
            <a:pPr>
              <a:spcAft>
                <a:spcPts val="600"/>
              </a:spcAft>
            </a:pPr>
            <a:r>
              <a:rPr lang="cs-CZ" dirty="0" smtClean="0"/>
              <a:t>menu symbolu součtové hlásky a význam znaků:</a:t>
            </a:r>
          </a:p>
          <a:p>
            <a:pPr marL="702900" lvl="1" indent="-342900">
              <a:spcAft>
                <a:spcPts val="600"/>
              </a:spcAft>
              <a:buFont typeface="+mj-lt"/>
              <a:buAutoNum type="alphaLcParenR" startAt="2"/>
            </a:pPr>
            <a:r>
              <a:rPr lang="cs-CZ" b="0" dirty="0" smtClean="0"/>
              <a:t>znak na druhé pozici (zleva):</a:t>
            </a:r>
          </a:p>
          <a:p>
            <a:pPr lvl="2">
              <a:spcAft>
                <a:spcPts val="600"/>
              </a:spcAft>
            </a:pPr>
            <a:r>
              <a:rPr lang="cs-CZ" dirty="0" smtClean="0"/>
              <a:t>„V“ – zavedena výluka automatické činnosti</a:t>
            </a:r>
          </a:p>
          <a:p>
            <a:pPr lvl="2">
              <a:spcAft>
                <a:spcPts val="600"/>
              </a:spcAft>
            </a:pPr>
            <a:r>
              <a:rPr lang="cs-CZ" dirty="0" smtClean="0"/>
              <a:t>„A“ – anulační stav PZS</a:t>
            </a:r>
          </a:p>
          <a:p>
            <a:pPr lvl="2">
              <a:spcAft>
                <a:spcPts val="600"/>
              </a:spcAft>
            </a:pPr>
            <a:r>
              <a:rPr lang="cs-CZ" dirty="0" smtClean="0"/>
              <a:t>„-“ – u PZS není zavedena výluka automatické činnosti nebo nejsou informace využity nebo přenášeny</a:t>
            </a:r>
          </a:p>
          <a:p>
            <a:pPr lvl="2">
              <a:spcAft>
                <a:spcPts val="600"/>
              </a:spcAft>
            </a:pPr>
            <a:r>
              <a:rPr lang="cs-CZ" dirty="0" smtClean="0"/>
              <a:t>„?“ – ztráta komunikace s PZS (u PZM 2U při ztrátě komunikace s EMZ)</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62</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78557830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Přejezdové zabezpečovací zařízení</a:t>
            </a:r>
          </a:p>
          <a:p>
            <a:pPr>
              <a:spcAft>
                <a:spcPts val="600"/>
              </a:spcAft>
            </a:pPr>
            <a:r>
              <a:rPr lang="cs-CZ" dirty="0" smtClean="0"/>
              <a:t>menu symbolu součtové hlásky a význam znaků:</a:t>
            </a:r>
          </a:p>
          <a:p>
            <a:pPr marL="702900" lvl="1" indent="-342900">
              <a:spcAft>
                <a:spcPts val="600"/>
              </a:spcAft>
              <a:buFont typeface="+mj-lt"/>
              <a:buAutoNum type="alphaLcParenR" startAt="3"/>
            </a:pPr>
            <a:r>
              <a:rPr lang="cs-CZ" b="0" dirty="0" smtClean="0"/>
              <a:t>znak na třetí pozici (zleva):</a:t>
            </a:r>
          </a:p>
          <a:p>
            <a:pPr lvl="2">
              <a:spcAft>
                <a:spcPts val="600"/>
              </a:spcAft>
            </a:pPr>
            <a:r>
              <a:rPr lang="cs-CZ" dirty="0" smtClean="0"/>
              <a:t>„Z“ – přejezd uzavřen povelem „UZ“</a:t>
            </a:r>
          </a:p>
          <a:p>
            <a:pPr lvl="2">
              <a:spcAft>
                <a:spcPts val="600"/>
              </a:spcAft>
            </a:pPr>
            <a:r>
              <a:rPr lang="cs-CZ" dirty="0" smtClean="0"/>
              <a:t>„U“ – </a:t>
            </a:r>
            <a:r>
              <a:rPr lang="cs-CZ" dirty="0"/>
              <a:t>přejezd uzavřen </a:t>
            </a:r>
            <a:r>
              <a:rPr lang="cs-CZ" dirty="0" smtClean="0"/>
              <a:t>(automatickou činností ZZ)</a:t>
            </a:r>
          </a:p>
          <a:p>
            <a:pPr lvl="2">
              <a:spcAft>
                <a:spcPts val="600"/>
              </a:spcAft>
            </a:pPr>
            <a:r>
              <a:rPr lang="cs-CZ" dirty="0" smtClean="0"/>
              <a:t>„O“ – přejezd otevřen</a:t>
            </a:r>
          </a:p>
          <a:p>
            <a:pPr lvl="2">
              <a:spcAft>
                <a:spcPts val="600"/>
              </a:spcAft>
            </a:pPr>
            <a:r>
              <a:rPr lang="cs-CZ" dirty="0" smtClean="0"/>
              <a:t>„-“ – u PZS nejsou přenášeny indikace o otevření nebo uzavření přejezdu</a:t>
            </a:r>
          </a:p>
          <a:p>
            <a:pPr lvl="2">
              <a:spcAft>
                <a:spcPts val="600"/>
              </a:spcAft>
            </a:pPr>
            <a:r>
              <a:rPr lang="cs-CZ" dirty="0" smtClean="0"/>
              <a:t>„?“ – ztráta komunikace s PZS (u PZM 2U při ztrátě komunikace s EMZ)</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63</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235027509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Přejezdové zabezpečovací zařízení</a:t>
            </a:r>
          </a:p>
          <a:p>
            <a:pPr>
              <a:spcAft>
                <a:spcPts val="600"/>
              </a:spcAft>
            </a:pPr>
            <a:r>
              <a:rPr lang="cs-CZ" dirty="0" smtClean="0"/>
              <a:t>obsluha PZZ</a:t>
            </a:r>
          </a:p>
          <a:p>
            <a:pPr marL="702900" lvl="1" indent="-342900">
              <a:spcAft>
                <a:spcPts val="600"/>
              </a:spcAft>
              <a:buFont typeface="+mj-lt"/>
              <a:buAutoNum type="alphaLcParenR"/>
            </a:pPr>
            <a:r>
              <a:rPr lang="cs-CZ" b="0" dirty="0" smtClean="0"/>
              <a:t>standardní obsluha</a:t>
            </a:r>
          </a:p>
          <a:p>
            <a:pPr marL="702900" lvl="1" indent="-342900">
              <a:spcAft>
                <a:spcPts val="600"/>
              </a:spcAft>
              <a:buFont typeface="+mj-lt"/>
              <a:buAutoNum type="alphaLcParenR"/>
            </a:pPr>
            <a:r>
              <a:rPr lang="cs-CZ" b="0" dirty="0" smtClean="0"/>
              <a:t>výluka automatické činnosti</a:t>
            </a:r>
          </a:p>
          <a:p>
            <a:pPr marL="702900" lvl="1" indent="-342900">
              <a:spcAft>
                <a:spcPts val="600"/>
              </a:spcAft>
              <a:buFont typeface="+mj-lt"/>
              <a:buAutoNum type="alphaLcParenR"/>
            </a:pPr>
            <a:r>
              <a:rPr lang="cs-CZ" b="0" dirty="0" smtClean="0"/>
              <a:t>výluka ovládacího úseku přejezdu</a:t>
            </a:r>
          </a:p>
          <a:p>
            <a:pPr marL="702900" lvl="1" indent="-342900">
              <a:spcAft>
                <a:spcPts val="600"/>
              </a:spcAft>
              <a:buFont typeface="+mj-lt"/>
              <a:buAutoNum type="alphaLcParenR"/>
            </a:pPr>
            <a:r>
              <a:rPr lang="cs-CZ" b="0" dirty="0" smtClean="0"/>
              <a:t>dopravní klid na přejezdu</a:t>
            </a:r>
          </a:p>
          <a:p>
            <a:pPr marL="702900" lvl="1" indent="-342900">
              <a:spcAft>
                <a:spcPts val="600"/>
              </a:spcAft>
              <a:buFont typeface="+mj-lt"/>
              <a:buAutoNum type="alphaLcParenR"/>
            </a:pPr>
            <a:r>
              <a:rPr lang="cs-CZ" b="0" dirty="0" smtClean="0"/>
              <a:t>předběžné uzavření přejezdu</a:t>
            </a:r>
          </a:p>
          <a:p>
            <a:pPr marL="702900" lvl="1" indent="-342900">
              <a:spcAft>
                <a:spcPts val="600"/>
              </a:spcAft>
              <a:buFont typeface="+mj-lt"/>
              <a:buAutoNum type="alphaLcParenR"/>
            </a:pPr>
            <a:r>
              <a:rPr lang="cs-CZ" b="0" dirty="0" smtClean="0"/>
              <a:t>vlaková cesta v pokračování nouzové jízdní cesty</a:t>
            </a:r>
          </a:p>
          <a:p>
            <a:pPr lvl="2">
              <a:spcAft>
                <a:spcPts val="600"/>
              </a:spcAft>
            </a:pPr>
            <a:r>
              <a:rPr lang="cs-CZ" b="0" dirty="0" smtClean="0"/>
              <a:t>v určených případech je nutno uzavřít PZS ruční obsluhou</a:t>
            </a:r>
            <a:br>
              <a:rPr lang="cs-CZ" b="0" dirty="0" smtClean="0"/>
            </a:br>
            <a:r>
              <a:rPr lang="cs-CZ" b="0" dirty="0" smtClean="0"/>
              <a:t>před dovolením jízdy drážního vozidla nouzovou jízdní cestou</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64</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32399" y="4662440"/>
            <a:ext cx="840001" cy="720000"/>
          </a:xfrm>
          <a:prstGeom prst="rect">
            <a:avLst/>
          </a:prstGeom>
        </p:spPr>
      </p:pic>
      <p:pic>
        <p:nvPicPr>
          <p:cNvPr id="8" name="Obrázek 7"/>
          <p:cNvPicPr/>
          <p:nvPr/>
        </p:nvPicPr>
        <p:blipFill>
          <a:blip r:embed="rId3">
            <a:extLst>
              <a:ext uri="{28A0092B-C50C-407E-A947-70E740481C1C}">
                <a14:useLocalDpi xmlns:a14="http://schemas.microsoft.com/office/drawing/2010/main" val="0"/>
              </a:ext>
            </a:extLst>
          </a:blip>
          <a:stretch>
            <a:fillRect/>
          </a:stretch>
        </p:blipFill>
        <p:spPr>
          <a:xfrm>
            <a:off x="1316842" y="5158594"/>
            <a:ext cx="4609208" cy="908831"/>
          </a:xfrm>
          <a:prstGeom prst="rect">
            <a:avLst/>
          </a:prstGeom>
        </p:spPr>
      </p:pic>
    </p:spTree>
    <p:extLst>
      <p:ext uri="{BB962C8B-B14F-4D97-AF65-F5344CB8AC3E}">
        <p14:creationId xmlns:p14="http://schemas.microsoft.com/office/powerpoint/2010/main" val="272674914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Přejezdové zabezpečovací zařízení</a:t>
            </a:r>
          </a:p>
          <a:p>
            <a:pPr>
              <a:spcAft>
                <a:spcPts val="600"/>
              </a:spcAft>
            </a:pPr>
            <a:r>
              <a:rPr lang="cs-CZ" dirty="0" smtClean="0"/>
              <a:t>poruchy PZZ</a:t>
            </a:r>
          </a:p>
          <a:p>
            <a:pPr marL="702900" lvl="1" indent="-342900">
              <a:spcAft>
                <a:spcPts val="600"/>
              </a:spcAft>
              <a:buFont typeface="+mj-lt"/>
              <a:buAutoNum type="alphaLcParenR"/>
            </a:pPr>
            <a:r>
              <a:rPr lang="cs-CZ" b="0" dirty="0" smtClean="0"/>
              <a:t>trvalé uzavření přejezdu nebo přechodu kolejí</a:t>
            </a:r>
          </a:p>
          <a:p>
            <a:pPr marL="702900" lvl="1" indent="-342900">
              <a:spcAft>
                <a:spcPts val="600"/>
              </a:spcAft>
              <a:buFont typeface="+mj-lt"/>
              <a:buAutoNum type="alphaLcParenR"/>
            </a:pPr>
            <a:r>
              <a:rPr lang="cs-CZ" b="0" dirty="0" smtClean="0"/>
              <a:t>automatické dálkové nouzové otevření přejezdu při poruše SZZ</a:t>
            </a:r>
          </a:p>
          <a:p>
            <a:pPr marL="702900" lvl="1" indent="-342900">
              <a:spcAft>
                <a:spcPts val="600"/>
              </a:spcAft>
              <a:buFont typeface="+mj-lt"/>
              <a:buAutoNum type="alphaLcParenR"/>
            </a:pPr>
            <a:r>
              <a:rPr lang="cs-CZ" b="0" dirty="0" smtClean="0"/>
              <a:t>přejezd s PZZ v poruše a vazba na stavění jízdních cest</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65</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5775061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Přejezdové zabezpečovací zařízení</a:t>
            </a:r>
          </a:p>
          <a:p>
            <a:pPr>
              <a:spcAft>
                <a:spcPts val="600"/>
              </a:spcAft>
            </a:pPr>
            <a:r>
              <a:rPr lang="cs-CZ" dirty="0" smtClean="0"/>
              <a:t>poruchy PZZ</a:t>
            </a:r>
          </a:p>
          <a:p>
            <a:pPr marL="702900" lvl="1" indent="-342900">
              <a:spcAft>
                <a:spcPts val="600"/>
              </a:spcAft>
              <a:buFont typeface="+mj-lt"/>
              <a:buAutoNum type="alphaLcParenR"/>
            </a:pPr>
            <a:r>
              <a:rPr lang="cs-CZ" b="0" dirty="0" smtClean="0"/>
              <a:t>použití povelu „NOT&gt;“ (aktuální stav):</a:t>
            </a:r>
          </a:p>
          <a:p>
            <a:pPr lvl="2">
              <a:spcAft>
                <a:spcPts val="600"/>
              </a:spcAft>
            </a:pPr>
            <a:r>
              <a:rPr lang="cs-CZ" dirty="0" smtClean="0"/>
              <a:t>použití povelu „NOT&gt;“ při výluce koleje je zakázáno</a:t>
            </a:r>
          </a:p>
          <a:p>
            <a:pPr lvl="2">
              <a:spcAft>
                <a:spcPts val="600"/>
              </a:spcAft>
            </a:pPr>
            <a:r>
              <a:rPr lang="cs-CZ" b="0" dirty="0" smtClean="0"/>
              <a:t>podmínky pro zavedení dopravních opatření u použití povelu „NOT&gt;“ při poruše ZZ mimo PZS (např</a:t>
            </a:r>
            <a:r>
              <a:rPr lang="cs-CZ" dirty="0" smtClean="0"/>
              <a:t>. porucha KÚ, kdy PZS je v bezporuchovém stavu)  není aktuálně v předpise SŽ Z3 definováno a je nutno vycházet </a:t>
            </a:r>
            <a:br>
              <a:rPr lang="cs-CZ" dirty="0" smtClean="0"/>
            </a:br>
            <a:r>
              <a:rPr lang="cs-CZ" dirty="0" smtClean="0"/>
              <a:t>z návazných předpisových ustanovení Z3, např. zjištění stavu PZS na textovém výpisu rizikové stránky nebo povelem „STAV“</a:t>
            </a:r>
          </a:p>
          <a:p>
            <a:pPr marL="702900" lvl="1" indent="-342900">
              <a:spcAft>
                <a:spcPts val="600"/>
              </a:spcAft>
              <a:buFont typeface="+mj-lt"/>
              <a:buAutoNum type="alphaLcParenR"/>
            </a:pPr>
            <a:r>
              <a:rPr lang="cs-CZ" b="0" dirty="0" smtClean="0"/>
              <a:t>upřesněné a doplněné obslužné postupy u výše uvedených případů budou zapracovány do předpisu SŽ Z3 v nejbližší </a:t>
            </a:r>
            <a:r>
              <a:rPr lang="cs-CZ" b="0" dirty="0"/>
              <a:t>vhodné změně, </a:t>
            </a:r>
            <a:r>
              <a:rPr lang="cs-CZ" b="0" dirty="0" smtClean="0"/>
              <a:t/>
            </a:r>
            <a:br>
              <a:rPr lang="cs-CZ" b="0" dirty="0" smtClean="0"/>
            </a:br>
            <a:r>
              <a:rPr lang="cs-CZ" b="0" dirty="0" smtClean="0"/>
              <a:t>po </a:t>
            </a:r>
            <a:r>
              <a:rPr lang="cs-CZ" b="0" dirty="0"/>
              <a:t>dodání technických podkladů </a:t>
            </a: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66</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43731200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Dálkově ovládané zabezpečovací zařízení</a:t>
            </a:r>
          </a:p>
          <a:p>
            <a:pPr>
              <a:spcAft>
                <a:spcPts val="600"/>
              </a:spcAft>
            </a:pPr>
            <a:r>
              <a:rPr lang="cs-CZ" dirty="0" smtClean="0"/>
              <a:t>obsluha DOZ</a:t>
            </a:r>
          </a:p>
          <a:p>
            <a:pPr marL="702900" lvl="1" indent="-342900">
              <a:spcAft>
                <a:spcPts val="600"/>
              </a:spcAft>
              <a:buFont typeface="+mj-lt"/>
              <a:buAutoNum type="alphaLcParenR"/>
            </a:pPr>
            <a:r>
              <a:rPr lang="cs-CZ" b="0" dirty="0" smtClean="0"/>
              <a:t>převzetí dopravny na místní ovládání</a:t>
            </a:r>
          </a:p>
          <a:p>
            <a:pPr marL="702900" lvl="1" indent="-342900">
              <a:spcAft>
                <a:spcPts val="600"/>
              </a:spcAft>
              <a:buFont typeface="+mj-lt"/>
              <a:buAutoNum type="alphaLcParenR"/>
            </a:pPr>
            <a:r>
              <a:rPr lang="cs-CZ" b="0" dirty="0"/>
              <a:t>převzetí dopravny na </a:t>
            </a:r>
            <a:r>
              <a:rPr lang="cs-CZ" b="0" dirty="0" smtClean="0"/>
              <a:t>dálkové ovládání</a:t>
            </a:r>
          </a:p>
          <a:p>
            <a:pPr marL="702900" lvl="1" indent="-342900">
              <a:spcAft>
                <a:spcPts val="600"/>
              </a:spcAft>
              <a:buFont typeface="+mj-lt"/>
              <a:buAutoNum type="alphaLcParenR"/>
            </a:pPr>
            <a:r>
              <a:rPr lang="cs-CZ" b="0" dirty="0" smtClean="0"/>
              <a:t>vypnutí ovládání stanice</a:t>
            </a:r>
          </a:p>
          <a:p>
            <a:pPr marL="360000" lvl="1" indent="0">
              <a:spcAft>
                <a:spcPts val="600"/>
              </a:spcAft>
              <a:buNone/>
            </a:pPr>
            <a:r>
              <a:rPr lang="cs-CZ" b="0" dirty="0" smtClean="0"/>
              <a:t>další funkce a ustanovení budou doplněny po novelizaci TS JOP a upřesnění požadavků na funkční chování DOZ</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67</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6397677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Dálkově ovládané zabezpečovací zařízení</a:t>
            </a:r>
          </a:p>
          <a:p>
            <a:pPr>
              <a:spcAft>
                <a:spcPts val="600"/>
              </a:spcAft>
            </a:pPr>
            <a:r>
              <a:rPr lang="cs-CZ" dirty="0" smtClean="0"/>
              <a:t>poruchy DOZ</a:t>
            </a:r>
          </a:p>
          <a:p>
            <a:pPr marL="702900" lvl="1" indent="-342900">
              <a:spcAft>
                <a:spcPts val="600"/>
              </a:spcAft>
              <a:buFont typeface="+mj-lt"/>
              <a:buAutoNum type="alphaLcParenR"/>
            </a:pPr>
            <a:r>
              <a:rPr lang="cs-CZ" b="0" dirty="0" smtClean="0"/>
              <a:t>nouzové převzetí dopravny na místní ovládání</a:t>
            </a:r>
          </a:p>
          <a:p>
            <a:pPr marL="702900" lvl="1" indent="-342900">
              <a:spcAft>
                <a:spcPts val="600"/>
              </a:spcAft>
              <a:buFont typeface="+mj-lt"/>
              <a:buAutoNum type="alphaLcParenR"/>
            </a:pPr>
            <a:r>
              <a:rPr lang="cs-CZ" b="0" dirty="0" smtClean="0"/>
              <a:t>nouzové převzetí </a:t>
            </a:r>
            <a:r>
              <a:rPr lang="cs-CZ" b="0" dirty="0"/>
              <a:t>dopravny na </a:t>
            </a:r>
            <a:r>
              <a:rPr lang="cs-CZ" b="0" dirty="0" smtClean="0"/>
              <a:t>dálkové ovládání</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68</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217867883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Souhlas D3</a:t>
            </a:r>
          </a:p>
          <a:p>
            <a:pPr>
              <a:spcAft>
                <a:spcPts val="600"/>
              </a:spcAft>
            </a:pPr>
            <a:r>
              <a:rPr lang="cs-CZ" dirty="0" smtClean="0"/>
              <a:t>nejedná se </a:t>
            </a:r>
            <a:r>
              <a:rPr lang="cs-CZ" smtClean="0"/>
              <a:t>o traťový </a:t>
            </a:r>
            <a:r>
              <a:rPr lang="cs-CZ" dirty="0" smtClean="0"/>
              <a:t>souhlas dle DAP, ale pouze nahrazuje PDÚ pro odjezd vlaku na trať D3</a:t>
            </a:r>
          </a:p>
          <a:p>
            <a:pPr>
              <a:spcAft>
                <a:spcPts val="600"/>
              </a:spcAft>
            </a:pPr>
            <a:r>
              <a:rPr lang="cs-CZ" dirty="0" smtClean="0"/>
              <a:t>může být v provedení jako:</a:t>
            </a:r>
          </a:p>
          <a:p>
            <a:pPr lvl="1">
              <a:spcAft>
                <a:spcPts val="600"/>
              </a:spcAft>
            </a:pPr>
            <a:r>
              <a:rPr lang="cs-CZ" b="0" dirty="0" smtClean="0"/>
              <a:t>ovládací a indikační prvky neovládané z JOP (např. ovládací skříňka)</a:t>
            </a:r>
          </a:p>
          <a:p>
            <a:pPr lvl="1">
              <a:spcAft>
                <a:spcPts val="600"/>
              </a:spcAft>
            </a:pPr>
            <a:r>
              <a:rPr lang="cs-CZ" b="0" dirty="0" smtClean="0"/>
              <a:t>funkcionalita v JOP (povely „SD3&gt;“, „SD3&lt;„ apod.)</a:t>
            </a:r>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69</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2473134416"/>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Traťový souhlas D3</a:t>
            </a:r>
          </a:p>
          <a:p>
            <a:pPr>
              <a:spcAft>
                <a:spcPts val="600"/>
              </a:spcAft>
            </a:pPr>
            <a:r>
              <a:rPr lang="cs-CZ" dirty="0" smtClean="0"/>
              <a:t>popis a obsluha traťového souhlasu D3 budou doplněny po vydání technických specifikací tohoto zařízení</a:t>
            </a:r>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70</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334332784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Vazba JOP a ETCS</a:t>
            </a:r>
          </a:p>
          <a:p>
            <a:pPr>
              <a:spcAft>
                <a:spcPts val="600"/>
              </a:spcAft>
            </a:pPr>
            <a:r>
              <a:rPr lang="cs-CZ" dirty="0" smtClean="0"/>
              <a:t>doplňuje standardní obsluhu JOP o vazbu na ETCS</a:t>
            </a:r>
          </a:p>
          <a:p>
            <a:pPr>
              <a:spcAft>
                <a:spcPts val="600"/>
              </a:spcAft>
            </a:pPr>
            <a:r>
              <a:rPr lang="cs-CZ" dirty="0" smtClean="0"/>
              <a:t>vybrané základní pojmy</a:t>
            </a:r>
          </a:p>
          <a:p>
            <a:pPr lvl="1">
              <a:spcAft>
                <a:spcPts val="600"/>
              </a:spcAft>
            </a:pPr>
            <a:r>
              <a:rPr lang="cs-CZ" dirty="0" smtClean="0"/>
              <a:t>zásobník nespárovaných vlaků</a:t>
            </a:r>
          </a:p>
          <a:p>
            <a:pPr lvl="1">
              <a:spcAft>
                <a:spcPts val="600"/>
              </a:spcAft>
            </a:pPr>
            <a:r>
              <a:rPr lang="cs-CZ" dirty="0" smtClean="0"/>
              <a:t>zásobník nelokalizovaných vlaků</a:t>
            </a:r>
          </a:p>
          <a:p>
            <a:pPr lvl="1">
              <a:spcAft>
                <a:spcPts val="600"/>
              </a:spcAft>
            </a:pPr>
            <a:r>
              <a:rPr lang="cs-CZ" dirty="0" smtClean="0"/>
              <a:t>komunikující vlak</a:t>
            </a:r>
          </a:p>
          <a:p>
            <a:pPr lvl="1">
              <a:spcAft>
                <a:spcPts val="600"/>
              </a:spcAft>
            </a:pPr>
            <a:r>
              <a:rPr lang="cs-CZ" dirty="0" smtClean="0"/>
              <a:t>předběžná výluka ETCS</a:t>
            </a:r>
          </a:p>
          <a:p>
            <a:pPr lvl="1">
              <a:spcAft>
                <a:spcPts val="600"/>
              </a:spcAft>
            </a:pPr>
            <a:r>
              <a:rPr lang="cs-CZ" dirty="0" smtClean="0"/>
              <a:t>definitivní výluka ETCS</a:t>
            </a:r>
          </a:p>
          <a:p>
            <a:pPr lvl="1">
              <a:spcAft>
                <a:spcPts val="600"/>
              </a:spcAft>
            </a:pPr>
            <a:r>
              <a:rPr lang="cs-CZ" dirty="0" smtClean="0"/>
              <a:t>krátkodobá pomalá jízda</a:t>
            </a:r>
          </a:p>
          <a:p>
            <a:pPr lvl="1">
              <a:spcAft>
                <a:spcPts val="600"/>
              </a:spcAft>
            </a:pPr>
            <a:r>
              <a:rPr lang="cs-CZ" dirty="0" smtClean="0"/>
              <a:t>dlouhodobá pomalá jízda</a:t>
            </a:r>
          </a:p>
          <a:p>
            <a:pPr lvl="1">
              <a:spcAft>
                <a:spcPts val="600"/>
              </a:spcAft>
            </a:pPr>
            <a:r>
              <a:rPr lang="cs-CZ" dirty="0" smtClean="0"/>
              <a:t>sloučený reliéf</a:t>
            </a:r>
          </a:p>
          <a:p>
            <a:pPr lvl="1">
              <a:spcAft>
                <a:spcPts val="600"/>
              </a:spcAft>
            </a:pPr>
            <a:r>
              <a:rPr lang="cs-CZ" dirty="0" smtClean="0"/>
              <a:t>reliéf HMI</a:t>
            </a:r>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71</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57426652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Vazba JOP a ETCS</a:t>
            </a:r>
          </a:p>
          <a:p>
            <a:pPr>
              <a:spcAft>
                <a:spcPts val="600"/>
              </a:spcAft>
            </a:pPr>
            <a:r>
              <a:rPr lang="cs-CZ" dirty="0" smtClean="0"/>
              <a:t>doplňuje standardní obsluhu JOP o vazbu na ETCS</a:t>
            </a:r>
          </a:p>
          <a:p>
            <a:pPr>
              <a:spcAft>
                <a:spcPts val="600"/>
              </a:spcAft>
            </a:pPr>
            <a:r>
              <a:rPr lang="cs-CZ" dirty="0" smtClean="0"/>
              <a:t>nový stupeň oprávnění</a:t>
            </a:r>
          </a:p>
          <a:p>
            <a:pPr lvl="1">
              <a:spcAft>
                <a:spcPts val="600"/>
              </a:spcAft>
            </a:pPr>
            <a:r>
              <a:rPr lang="cs-CZ" dirty="0" smtClean="0"/>
              <a:t>„G“ – „správce systému“</a:t>
            </a:r>
            <a:r>
              <a:rPr lang="cs-CZ" b="0" dirty="0" smtClean="0"/>
              <a:t>, oprávnění ke změně dat v RBC</a:t>
            </a:r>
          </a:p>
          <a:p>
            <a:pPr lvl="1">
              <a:spcAft>
                <a:spcPts val="600"/>
              </a:spcAft>
            </a:pPr>
            <a:r>
              <a:rPr lang="cs-CZ" b="0" dirty="0" smtClean="0"/>
              <a:t>oprávnění může být i v kombinaci „G+D“</a:t>
            </a:r>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72</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353422088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Vazba JOP a ETCS</a:t>
            </a:r>
          </a:p>
          <a:p>
            <a:pPr>
              <a:spcAft>
                <a:spcPts val="600"/>
              </a:spcAft>
            </a:pPr>
            <a:r>
              <a:rPr lang="cs-CZ" dirty="0" smtClean="0"/>
              <a:t>symboly ETCS</a:t>
            </a:r>
          </a:p>
          <a:p>
            <a:pPr lvl="1">
              <a:spcAft>
                <a:spcPts val="600"/>
              </a:spcAft>
            </a:pPr>
            <a:r>
              <a:rPr lang="cs-CZ" b="0" dirty="0" smtClean="0"/>
              <a:t>komunikující vlak</a:t>
            </a:r>
          </a:p>
          <a:p>
            <a:pPr lvl="1">
              <a:spcAft>
                <a:spcPts val="600"/>
              </a:spcAft>
            </a:pPr>
            <a:r>
              <a:rPr lang="cs-CZ" b="0" dirty="0" smtClean="0"/>
              <a:t>stav traťové koleje</a:t>
            </a:r>
          </a:p>
          <a:p>
            <a:pPr lvl="1">
              <a:spcAft>
                <a:spcPts val="600"/>
              </a:spcAft>
            </a:pPr>
            <a:r>
              <a:rPr lang="cs-CZ" b="0" dirty="0" smtClean="0"/>
              <a:t>lokalizační značka</a:t>
            </a:r>
          </a:p>
          <a:p>
            <a:pPr lvl="1">
              <a:spcAft>
                <a:spcPts val="600"/>
              </a:spcAft>
            </a:pPr>
            <a:r>
              <a:rPr lang="cs-CZ" b="0" dirty="0" smtClean="0"/>
              <a:t>hraniční návěstidlo</a:t>
            </a:r>
          </a:p>
          <a:p>
            <a:pPr lvl="1">
              <a:spcAft>
                <a:spcPts val="600"/>
              </a:spcAft>
            </a:pPr>
            <a:r>
              <a:rPr lang="cs-CZ" b="0" dirty="0" err="1" smtClean="0"/>
              <a:t>balíza</a:t>
            </a:r>
            <a:r>
              <a:rPr lang="cs-CZ" b="0" dirty="0" smtClean="0"/>
              <a:t> ETCS</a:t>
            </a:r>
          </a:p>
          <a:p>
            <a:pPr lvl="1">
              <a:spcAft>
                <a:spcPts val="600"/>
              </a:spcAft>
            </a:pPr>
            <a:r>
              <a:rPr lang="cs-CZ" b="0" dirty="0" smtClean="0"/>
              <a:t>stanoviště obsluhy pro reliéf HMI</a:t>
            </a:r>
          </a:p>
          <a:p>
            <a:pPr lvl="1">
              <a:spcAft>
                <a:spcPts val="600"/>
              </a:spcAft>
            </a:pPr>
            <a:r>
              <a:rPr lang="cs-CZ" b="0" dirty="0" err="1" smtClean="0"/>
              <a:t>radiobloková</a:t>
            </a:r>
            <a:r>
              <a:rPr lang="cs-CZ" b="0" dirty="0" smtClean="0"/>
              <a:t> centrála</a:t>
            </a:r>
          </a:p>
          <a:p>
            <a:pPr lvl="1">
              <a:spcAft>
                <a:spcPts val="600"/>
              </a:spcAft>
            </a:pPr>
            <a:r>
              <a:rPr lang="cs-CZ" b="0" dirty="0" smtClean="0"/>
              <a:t>STOP RBC</a:t>
            </a:r>
          </a:p>
          <a:p>
            <a:pPr lvl="1">
              <a:spcAft>
                <a:spcPts val="600"/>
              </a:spcAft>
            </a:pPr>
            <a:endParaRPr lang="cs-CZ" b="0" dirty="0" smtClean="0"/>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73</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312791199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Vazba JOP a ETCS</a:t>
            </a:r>
          </a:p>
          <a:p>
            <a:pPr>
              <a:spcAft>
                <a:spcPts val="600"/>
              </a:spcAft>
            </a:pPr>
            <a:r>
              <a:rPr lang="cs-CZ" dirty="0" smtClean="0"/>
              <a:t>obsluha</a:t>
            </a:r>
          </a:p>
          <a:p>
            <a:pPr lvl="1">
              <a:spcAft>
                <a:spcPts val="600"/>
              </a:spcAft>
            </a:pPr>
            <a:r>
              <a:rPr lang="cs-CZ" b="0" dirty="0" smtClean="0"/>
              <a:t>přepínání reliéfů</a:t>
            </a:r>
          </a:p>
          <a:p>
            <a:pPr lvl="1">
              <a:spcAft>
                <a:spcPts val="600"/>
              </a:spcAft>
            </a:pPr>
            <a:r>
              <a:rPr lang="cs-CZ" b="0" dirty="0" smtClean="0"/>
              <a:t>zadání pomalé jízdy</a:t>
            </a:r>
          </a:p>
          <a:p>
            <a:pPr lvl="1">
              <a:spcAft>
                <a:spcPts val="600"/>
              </a:spcAft>
            </a:pPr>
            <a:r>
              <a:rPr lang="cs-CZ" b="0" dirty="0" smtClean="0"/>
              <a:t>aktivace, deaktivace a zrušení zavedené pomalé jízdy</a:t>
            </a:r>
          </a:p>
          <a:p>
            <a:pPr lvl="1">
              <a:spcAft>
                <a:spcPts val="600"/>
              </a:spcAft>
            </a:pPr>
            <a:r>
              <a:rPr lang="cs-CZ" b="0" dirty="0" smtClean="0"/>
              <a:t>výluka ETCS</a:t>
            </a:r>
          </a:p>
          <a:p>
            <a:pPr lvl="1">
              <a:spcAft>
                <a:spcPts val="600"/>
              </a:spcAft>
            </a:pPr>
            <a:r>
              <a:rPr lang="cs-CZ" b="0" dirty="0" smtClean="0"/>
              <a:t>adresný STOP</a:t>
            </a:r>
          </a:p>
          <a:p>
            <a:pPr lvl="1">
              <a:spcAft>
                <a:spcPts val="600"/>
              </a:spcAft>
            </a:pPr>
            <a:r>
              <a:rPr lang="cs-CZ" b="0" dirty="0" smtClean="0"/>
              <a:t>generální STOP</a:t>
            </a:r>
          </a:p>
          <a:p>
            <a:pPr lvl="1">
              <a:spcAft>
                <a:spcPts val="600"/>
              </a:spcAft>
            </a:pPr>
            <a:r>
              <a:rPr lang="cs-CZ" b="0" dirty="0" smtClean="0"/>
              <a:t>vznik vlaku jedoucího pod ETCS</a:t>
            </a:r>
          </a:p>
          <a:p>
            <a:pPr lvl="1">
              <a:spcAft>
                <a:spcPts val="600"/>
              </a:spcAft>
            </a:pPr>
            <a:r>
              <a:rPr lang="cs-CZ" b="0" dirty="0" smtClean="0"/>
              <a:t>zavedení pomalé jízdy se zvýšenou opatrností přes přejezd</a:t>
            </a:r>
          </a:p>
          <a:p>
            <a:pPr lvl="1">
              <a:spcAft>
                <a:spcPts val="600"/>
              </a:spcAft>
            </a:pPr>
            <a:endParaRPr lang="cs-CZ" b="0" dirty="0" smtClean="0"/>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74</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377862622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Vazba JOP a ETCS</a:t>
            </a:r>
          </a:p>
          <a:p>
            <a:pPr>
              <a:spcAft>
                <a:spcPts val="600"/>
              </a:spcAft>
            </a:pPr>
            <a:r>
              <a:rPr lang="cs-CZ" dirty="0" smtClean="0"/>
              <a:t>poruchy</a:t>
            </a:r>
          </a:p>
          <a:p>
            <a:pPr lvl="1">
              <a:spcAft>
                <a:spcPts val="600"/>
              </a:spcAft>
            </a:pPr>
            <a:r>
              <a:rPr lang="cs-CZ" b="0" dirty="0" smtClean="0"/>
              <a:t>chyba čtení </a:t>
            </a:r>
            <a:r>
              <a:rPr lang="cs-CZ" b="0" dirty="0" err="1" smtClean="0"/>
              <a:t>balízové</a:t>
            </a:r>
            <a:r>
              <a:rPr lang="cs-CZ" b="0" dirty="0" smtClean="0"/>
              <a:t> skupiny</a:t>
            </a:r>
          </a:p>
          <a:p>
            <a:pPr lvl="1">
              <a:spcAft>
                <a:spcPts val="600"/>
              </a:spcAft>
            </a:pPr>
            <a:r>
              <a:rPr lang="cs-CZ" b="0" dirty="0" smtClean="0"/>
              <a:t>porucha </a:t>
            </a:r>
            <a:r>
              <a:rPr lang="cs-CZ" b="0" dirty="0" err="1" smtClean="0"/>
              <a:t>radioblokové</a:t>
            </a:r>
            <a:r>
              <a:rPr lang="cs-CZ" b="0" dirty="0" smtClean="0"/>
              <a:t> centrály</a:t>
            </a:r>
          </a:p>
          <a:p>
            <a:pPr lvl="1">
              <a:spcAft>
                <a:spcPts val="600"/>
              </a:spcAft>
            </a:pPr>
            <a:endParaRPr lang="cs-CZ" b="0" dirty="0" smtClean="0"/>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75</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163644621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Automatické stavění vlakových cest</a:t>
            </a:r>
          </a:p>
          <a:p>
            <a:pPr>
              <a:spcAft>
                <a:spcPts val="600"/>
              </a:spcAft>
            </a:pPr>
            <a:r>
              <a:rPr lang="cs-CZ" dirty="0" smtClean="0"/>
              <a:t>indikuje a zajišťuje stavění vlakových cest a použití vybraných funkcí, které nevyžadují PDÚ</a:t>
            </a:r>
          </a:p>
          <a:p>
            <a:pPr marL="360000" lvl="1" indent="0">
              <a:spcAft>
                <a:spcPts val="600"/>
              </a:spcAft>
              <a:buNone/>
            </a:pPr>
            <a:endParaRPr lang="cs-CZ" b="0" dirty="0" smtClean="0"/>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76</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pic>
        <p:nvPicPr>
          <p:cNvPr id="8" name="Obrázek 7"/>
          <p:cNvPicPr/>
          <p:nvPr/>
        </p:nvPicPr>
        <p:blipFill>
          <a:blip r:embed="rId2" cstate="print">
            <a:extLst>
              <a:ext uri="{28A0092B-C50C-407E-A947-70E740481C1C}">
                <a14:useLocalDpi xmlns:a14="http://schemas.microsoft.com/office/drawing/2010/main" val="0"/>
              </a:ext>
            </a:extLst>
          </a:blip>
          <a:stretch>
            <a:fillRect/>
          </a:stretch>
        </p:blipFill>
        <p:spPr>
          <a:xfrm>
            <a:off x="799549" y="3068052"/>
            <a:ext cx="3059430" cy="944880"/>
          </a:xfrm>
          <a:prstGeom prst="rect">
            <a:avLst/>
          </a:prstGeom>
        </p:spPr>
      </p:pic>
      <p:pic>
        <p:nvPicPr>
          <p:cNvPr id="9" name="Obrázek 8"/>
          <p:cNvPicPr/>
          <p:nvPr/>
        </p:nvPicPr>
        <p:blipFill>
          <a:blip r:embed="rId3" cstate="print">
            <a:extLst>
              <a:ext uri="{28A0092B-C50C-407E-A947-70E740481C1C}">
                <a14:useLocalDpi xmlns:a14="http://schemas.microsoft.com/office/drawing/2010/main" val="0"/>
              </a:ext>
            </a:extLst>
          </a:blip>
          <a:stretch>
            <a:fillRect/>
          </a:stretch>
        </p:blipFill>
        <p:spPr>
          <a:xfrm>
            <a:off x="4555511" y="3068052"/>
            <a:ext cx="3059430" cy="944880"/>
          </a:xfrm>
          <a:prstGeom prst="rect">
            <a:avLst/>
          </a:prstGeom>
        </p:spPr>
      </p:pic>
    </p:spTree>
    <p:extLst>
      <p:ext uri="{BB962C8B-B14F-4D97-AF65-F5344CB8AC3E}">
        <p14:creationId xmlns:p14="http://schemas.microsoft.com/office/powerpoint/2010/main" val="335460403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Adresná specifika jednotlivých výrobců</a:t>
            </a:r>
          </a:p>
          <a:p>
            <a:pPr>
              <a:spcAft>
                <a:spcPts val="600"/>
              </a:spcAft>
            </a:pPr>
            <a:r>
              <a:rPr lang="cs-CZ" dirty="0" smtClean="0"/>
              <a:t>adresná specifika jednotlivých výrobců jsou uvedena </a:t>
            </a:r>
            <a:br>
              <a:rPr lang="cs-CZ" dirty="0" smtClean="0"/>
            </a:br>
            <a:r>
              <a:rPr lang="cs-CZ" dirty="0" smtClean="0"/>
              <a:t>v samostatných kapitolách:</a:t>
            </a:r>
          </a:p>
          <a:p>
            <a:pPr lvl="1">
              <a:spcAft>
                <a:spcPts val="600"/>
              </a:spcAft>
            </a:pPr>
            <a:r>
              <a:rPr lang="cs-CZ" b="0" dirty="0" smtClean="0"/>
              <a:t>kapitola 11 – výrobce AŽD Praha, s.r.o.</a:t>
            </a:r>
          </a:p>
          <a:p>
            <a:pPr lvl="1">
              <a:spcAft>
                <a:spcPts val="600"/>
              </a:spcAft>
            </a:pPr>
            <a:r>
              <a:rPr lang="cs-CZ" b="0" dirty="0" smtClean="0"/>
              <a:t>kapitola 12 – výrobce STARMON, s.r.o.</a:t>
            </a:r>
          </a:p>
          <a:p>
            <a:pPr lvl="1">
              <a:spcAft>
                <a:spcPts val="600"/>
              </a:spcAft>
            </a:pPr>
            <a:r>
              <a:rPr lang="cs-CZ" b="0" dirty="0" smtClean="0"/>
              <a:t>kapitola 13 – výrobce AK </a:t>
            </a:r>
            <a:r>
              <a:rPr lang="cs-CZ" b="0" dirty="0" err="1" smtClean="0"/>
              <a:t>signal</a:t>
            </a:r>
            <a:r>
              <a:rPr lang="cs-CZ" b="0" dirty="0" smtClean="0"/>
              <a:t> Brno, a.s.</a:t>
            </a:r>
          </a:p>
          <a:p>
            <a:pPr marL="360000" lvl="1" indent="0">
              <a:spcAft>
                <a:spcPts val="600"/>
              </a:spcAft>
              <a:buNone/>
            </a:pPr>
            <a:r>
              <a:rPr lang="cs-CZ" b="0" dirty="0" smtClean="0"/>
              <a:t>další úpravy a doplnění se předpokládají po vydání novelizovaných TS JOP</a:t>
            </a:r>
          </a:p>
          <a:p>
            <a:pPr marL="360000" lvl="1" indent="0">
              <a:spcAft>
                <a:spcPts val="600"/>
              </a:spcAft>
              <a:buNone/>
            </a:pPr>
            <a:endParaRPr lang="cs-CZ" b="0" dirty="0" smtClean="0"/>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77</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351955648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Přechodná ustanovení</a:t>
            </a:r>
          </a:p>
          <a:p>
            <a:pPr>
              <a:spcAft>
                <a:spcPts val="600"/>
              </a:spcAft>
            </a:pPr>
            <a:r>
              <a:rPr lang="cs-CZ" dirty="0" smtClean="0"/>
              <a:t>uvedeny podmínky pro stanovení doby svícení PN </a:t>
            </a:r>
            <a:br>
              <a:rPr lang="cs-CZ" dirty="0" smtClean="0"/>
            </a:br>
            <a:r>
              <a:rPr lang="cs-CZ" dirty="0" smtClean="0"/>
              <a:t>v závěrové tabulce (převzato ze SŽDC PPD č. 1/2015)</a:t>
            </a:r>
          </a:p>
          <a:p>
            <a:pPr>
              <a:spcAft>
                <a:spcPts val="600"/>
              </a:spcAft>
            </a:pPr>
            <a:r>
              <a:rPr lang="cs-CZ" b="0" dirty="0" smtClean="0"/>
              <a:t>ustanovení bude následně zapracováno (přesunuto) do novelizovaných TS JOP</a:t>
            </a:r>
          </a:p>
          <a:p>
            <a:pPr marL="360000" lvl="1" indent="0">
              <a:spcAft>
                <a:spcPts val="600"/>
              </a:spcAft>
              <a:buNone/>
            </a:pPr>
            <a:endParaRPr lang="cs-CZ" b="0" dirty="0" smtClean="0"/>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78</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339788453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224" y="1509713"/>
            <a:ext cx="8156575" cy="4061559"/>
          </a:xfrm>
        </p:spPr>
        <p:txBody>
          <a:bodyPr/>
          <a:lstStyle/>
          <a:p>
            <a:pPr marL="0" indent="0">
              <a:buNone/>
            </a:pPr>
            <a:r>
              <a:rPr lang="cs-CZ" b="1" dirty="0"/>
              <a:t>Obsah nového předpisu SŽ </a:t>
            </a:r>
            <a:r>
              <a:rPr lang="cs-CZ" b="1" dirty="0" smtClean="0"/>
              <a:t>Z3</a:t>
            </a:r>
            <a:endParaRPr lang="cs-CZ" b="1" dirty="0"/>
          </a:p>
          <a:p>
            <a:pPr marL="0" indent="0">
              <a:spcAft>
                <a:spcPts val="600"/>
              </a:spcAft>
              <a:buNone/>
            </a:pPr>
            <a:r>
              <a:rPr lang="cs-CZ" dirty="0" smtClean="0"/>
              <a:t>Přílohy předpisu</a:t>
            </a:r>
          </a:p>
          <a:p>
            <a:pPr>
              <a:spcAft>
                <a:spcPts val="600"/>
              </a:spcAft>
            </a:pPr>
            <a:r>
              <a:rPr lang="cs-CZ" dirty="0" smtClean="0"/>
              <a:t>součástí předpisu jsou tyto přílohy (všechny informativní):</a:t>
            </a:r>
          </a:p>
          <a:p>
            <a:pPr lvl="1">
              <a:spcAft>
                <a:spcPts val="600"/>
              </a:spcAft>
            </a:pPr>
            <a:r>
              <a:rPr lang="cs-CZ" b="0" dirty="0" smtClean="0"/>
              <a:t>příloha A – příklady standardních symbolů (nejčastější možné kombinace)</a:t>
            </a:r>
          </a:p>
          <a:p>
            <a:pPr lvl="1">
              <a:spcAft>
                <a:spcPts val="600"/>
              </a:spcAft>
            </a:pPr>
            <a:r>
              <a:rPr lang="cs-CZ" b="0" dirty="0" smtClean="0"/>
              <a:t>příloha B – příklady symbolů ETCS (nejčastější </a:t>
            </a:r>
            <a:r>
              <a:rPr lang="cs-CZ" b="0" dirty="0"/>
              <a:t>možné kombinace</a:t>
            </a:r>
            <a:r>
              <a:rPr lang="cs-CZ" b="0" dirty="0" smtClean="0"/>
              <a:t>)</a:t>
            </a:r>
          </a:p>
          <a:p>
            <a:pPr lvl="1">
              <a:spcAft>
                <a:spcPts val="600"/>
              </a:spcAft>
            </a:pPr>
            <a:r>
              <a:rPr lang="cs-CZ" b="0" dirty="0" smtClean="0"/>
              <a:t>příloha C – použití volby JOP v závěrové tabulce</a:t>
            </a:r>
          </a:p>
          <a:p>
            <a:pPr marL="360000" lvl="1" indent="0">
              <a:spcAft>
                <a:spcPts val="600"/>
              </a:spcAft>
              <a:buNone/>
            </a:pPr>
            <a:endParaRPr lang="cs-CZ" b="0" dirty="0" smtClean="0"/>
          </a:p>
          <a:p>
            <a:pPr lvl="1">
              <a:spcAft>
                <a:spcPts val="600"/>
              </a:spcAft>
            </a:pP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Z3</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79</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Z3</a:t>
            </a:r>
            <a:endParaRPr lang="cs-CZ" dirty="0"/>
          </a:p>
        </p:txBody>
      </p:sp>
    </p:spTree>
    <p:extLst>
      <p:ext uri="{BB962C8B-B14F-4D97-AF65-F5344CB8AC3E}">
        <p14:creationId xmlns:p14="http://schemas.microsoft.com/office/powerpoint/2010/main" val="912836900"/>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pPr marL="0" indent="0">
              <a:buNone/>
            </a:pPr>
            <a:r>
              <a:rPr lang="cs-CZ" dirty="0" smtClean="0"/>
              <a:t>Předpis SŽ Z3</a:t>
            </a:r>
            <a:endParaRPr lang="cs-CZ" dirty="0"/>
          </a:p>
          <a:p>
            <a:pPr marL="0" indent="0">
              <a:buNone/>
            </a:pPr>
            <a:endParaRPr lang="cs-CZ" dirty="0"/>
          </a:p>
          <a:p>
            <a:pPr marL="252000" lvl="1" indent="0">
              <a:buNone/>
            </a:pPr>
            <a:r>
              <a:rPr lang="cs-CZ" dirty="0" smtClean="0"/>
              <a:t>David Spisar</a:t>
            </a:r>
            <a:endParaRPr lang="cs-CZ" dirty="0"/>
          </a:p>
          <a:p>
            <a:pPr marL="504000" lvl="2" indent="0">
              <a:buNone/>
            </a:pPr>
            <a:r>
              <a:rPr lang="cs-CZ" dirty="0" smtClean="0"/>
              <a:t>systémový specialista</a:t>
            </a:r>
            <a:endParaRPr lang="cs-CZ" dirty="0"/>
          </a:p>
          <a:p>
            <a:pPr marL="504000" lvl="2" indent="0">
              <a:buNone/>
            </a:pPr>
            <a:endParaRPr lang="cs-CZ" dirty="0"/>
          </a:p>
          <a:p>
            <a:pPr marL="504000" lvl="2" indent="0">
              <a:buNone/>
            </a:pPr>
            <a:r>
              <a:rPr lang="cs-CZ" dirty="0" smtClean="0"/>
              <a:t>spisar@spravazeleznic.cz</a:t>
            </a:r>
            <a:endParaRPr lang="cs-CZ" dirty="0"/>
          </a:p>
        </p:txBody>
      </p:sp>
      <p:sp>
        <p:nvSpPr>
          <p:cNvPr id="3" name="Text Placeholder 2"/>
          <p:cNvSpPr>
            <a:spLocks noGrp="1"/>
          </p:cNvSpPr>
          <p:nvPr>
            <p:ph type="body" sz="quarter" idx="13"/>
          </p:nvPr>
        </p:nvSpPr>
        <p:spPr/>
        <p:txBody>
          <a:bodyPr/>
          <a:lstStyle/>
          <a:p>
            <a:pPr marL="0" indent="0">
              <a:buNone/>
            </a:pPr>
            <a:r>
              <a:rPr lang="cs-CZ" dirty="0" smtClean="0"/>
              <a:t>spravazeleznic.cz</a:t>
            </a:r>
            <a:endParaRPr lang="cs-CZ" dirty="0"/>
          </a:p>
        </p:txBody>
      </p:sp>
      <p:sp>
        <p:nvSpPr>
          <p:cNvPr id="4" name="Title 3"/>
          <p:cNvSpPr>
            <a:spLocks noGrp="1"/>
          </p:cNvSpPr>
          <p:nvPr>
            <p:ph type="title"/>
          </p:nvPr>
        </p:nvSpPr>
        <p:spPr/>
        <p:txBody>
          <a:bodyPr/>
          <a:lstStyle/>
          <a:p>
            <a:r>
              <a:rPr lang="cs-CZ"/>
              <a:t>Děkuji za pozornost</a:t>
            </a:r>
            <a:endParaRPr lang="cs-CZ" dirty="0"/>
          </a:p>
        </p:txBody>
      </p:sp>
      <p:sp>
        <p:nvSpPr>
          <p:cNvPr id="5" name="Text Placeholder 4"/>
          <p:cNvSpPr>
            <a:spLocks noGrp="1"/>
          </p:cNvSpPr>
          <p:nvPr>
            <p:ph type="body" sz="quarter" idx="15"/>
          </p:nvPr>
        </p:nvSpPr>
        <p:spPr/>
        <p:txBody>
          <a:bodyPr/>
          <a:lstStyle/>
          <a:p>
            <a:pPr marL="0" indent="0">
              <a:buNone/>
            </a:pPr>
            <a:r>
              <a:rPr lang="cs-CZ" dirty="0"/>
              <a:t>© Správa železnic, státní organizace </a:t>
            </a:r>
          </a:p>
          <a:p>
            <a:pPr marL="0" indent="0">
              <a:buNone/>
            </a:pPr>
            <a:r>
              <a:rPr lang="cs-CZ" dirty="0"/>
              <a:t>Dlážděná 1003/7, 110 00 Praha 1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SZDC">
      <a:dk1>
        <a:srgbClr val="002B59"/>
      </a:dk1>
      <a:lt1>
        <a:srgbClr val="FFFFFF"/>
      </a:lt1>
      <a:dk2>
        <a:srgbClr val="FF5200"/>
      </a:dk2>
      <a:lt2>
        <a:srgbClr val="FFFFFF"/>
      </a:lt2>
      <a:accent1>
        <a:srgbClr val="002B59"/>
      </a:accent1>
      <a:accent2>
        <a:srgbClr val="FF5200"/>
      </a:accent2>
      <a:accent3>
        <a:srgbClr val="00A1E0"/>
      </a:accent3>
      <a:accent4>
        <a:srgbClr val="737373"/>
      </a:accent4>
      <a:accent5>
        <a:srgbClr val="82BC00"/>
      </a:accent5>
      <a:accent6>
        <a:srgbClr val="34A49A"/>
      </a:accent6>
      <a:hlink>
        <a:srgbClr val="002B59"/>
      </a:hlink>
      <a:folHlink>
        <a:srgbClr val="737373"/>
      </a:folHlink>
    </a:clrScheme>
    <a:fontScheme name="SZDC">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3">
            <a:lumMod val="20000"/>
            <a:lumOff val="80000"/>
          </a:schemeClr>
        </a:solidFill>
        <a:ln w="12700">
          <a:solidFill>
            <a:schemeClr val="accent3"/>
          </a:solidFill>
        </a:ln>
      </a:spPr>
      <a:bodyPr lIns="72000" tIns="54000" rIns="72000" bIns="72000" rtlCol="0" anchor="t" anchorCtr="0"/>
      <a:lstStyle>
        <a:defPPr algn="l">
          <a:defRPr sz="1500" dirty="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3"/>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ln w="12700">
          <a:noFill/>
        </a:ln>
      </a:spPr>
      <a:bodyPr wrap="square" lIns="0" tIns="0" rIns="0" bIns="0" rtlCol="0">
        <a:spAutoFit/>
      </a:bodyPr>
      <a:lstStyle>
        <a:defPPr>
          <a:defRPr sz="1500" dirty="0" smtClean="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D68DDC52BD08C74A84BD722897D47355" ma:contentTypeVersion="7" ma:contentTypeDescription="Vytvořit nový dokument" ma:contentTypeScope="" ma:versionID="0091792794118dfa8380e63db8c156dc">
  <xsd:schema xmlns:xsd="http://www.w3.org/2001/XMLSchema" xmlns:p="http://schemas.microsoft.com/office/2006/metadata/properties" xmlns:ns1="http://schemas.microsoft.com/sharepoint/v3" xmlns:ns2="http://schemas.microsoft.com/sharepoint/v3/fields" targetNamespace="http://schemas.microsoft.com/office/2006/metadata/properties" ma:root="true" ma:fieldsID="e50c54431dbdc2c5f53f82dc5678a903" ns1:_="" ns2:_="">
    <xsd:import namespace="http://schemas.microsoft.com/sharepoint/v3"/>
    <xsd:import namespace="http://schemas.microsoft.com/sharepoint/v3/fields"/>
    <xsd:element name="properties">
      <xsd:complexType>
        <xsd:sequence>
          <xsd:element name="documentManagement">
            <xsd:complexType>
              <xsd:all>
                <xsd:element ref="ns1:URL" minOccurs="0"/>
                <xsd:element ref="ns2:_Source" minOccurs="0"/>
                <xsd:element ref="ns2:_RightsManagement" minOccurs="0"/>
                <xsd:element ref="ns2:_Coverage" minOccurs="0"/>
              </xsd:all>
            </xsd:complexType>
          </xsd:element>
        </xsd:sequence>
      </xsd:complexType>
    </xsd:element>
  </xsd:schema>
  <xsd:schema xmlns:xsd="http://www.w3.org/2001/XMLSchema" xmlns:dms="http://schemas.microsoft.com/office/2006/documentManagement/types" targetNamespace="http://schemas.microsoft.com/sharepoint/v3" elementFormDefault="qualified">
    <xsd:import namespace="http://schemas.microsoft.com/office/2006/documentManagement/types"/>
    <xsd:element name="URL" ma:index="8" nillable="true" ma:displayName="Adresa URL" ma:internalName="URL">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dms="http://schemas.microsoft.com/office/2006/documentManagement/types" targetNamespace="http://schemas.microsoft.com/sharepoint/v3/fields" elementFormDefault="qualified">
    <xsd:import namespace="http://schemas.microsoft.com/office/2006/documentManagement/types"/>
    <xsd:element name="_Source" ma:index="9" nillable="true" ma:displayName="Zdroj" ma:description="Odkazy na prostředky, z nichž byl tento prostředek odvozen" ma:internalName="_Source">
      <xsd:simpleType>
        <xsd:restriction base="dms:Note"/>
      </xsd:simpleType>
    </xsd:element>
    <xsd:element name="_RightsManagement" ma:index="10" nillable="true" ma:displayName="Správa práv" ma:description="Informace o právech souvisejících s tímto prostředkem" ma:internalName="_RightsManagement">
      <xsd:simpleType>
        <xsd:restriction base="dms:Note"/>
      </xsd:simpleType>
    </xsd:element>
    <xsd:element name="_Coverage" ma:index="11" nillable="true" ma:displayName="Pokrytí" ma:description="Rozsah" ma:internalName="_Coverag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ma:readOnly="true"/>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ma:index="12" ma:displayName="Kategorie"/>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_Source xmlns="http://schemas.microsoft.com/sharepoint/v3/fields" xsi:nil="true"/>
    <URL xmlns="http://schemas.microsoft.com/sharepoint/v3">
      <Url xsi:nil="true"/>
      <Description xsi:nil="true"/>
    </URL>
    <_Coverage xmlns="http://schemas.microsoft.com/sharepoint/v3/fields" xsi:nil="true"/>
    <_RightsManagement xmlns="http://schemas.microsoft.com/sharepoint/v3/fields" xsi:nil="true"/>
  </documentManagement>
</p:properties>
</file>

<file path=customXml/itemProps1.xml><?xml version="1.0" encoding="utf-8"?>
<ds:datastoreItem xmlns:ds="http://schemas.openxmlformats.org/officeDocument/2006/customXml" ds:itemID="{D4959A55-E3B2-4E0A-BA1F-AAA071C6E5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sharepoint/v3/fields"/>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BEFF8EA7-1263-4087-AF0F-9F8B60680C1C}">
  <ds:schemaRefs>
    <ds:schemaRef ds:uri="http://schemas.microsoft.com/sharepoint/v3/contenttype/forms"/>
  </ds:schemaRefs>
</ds:datastoreItem>
</file>

<file path=customXml/itemProps3.xml><?xml version="1.0" encoding="utf-8"?>
<ds:datastoreItem xmlns:ds="http://schemas.openxmlformats.org/officeDocument/2006/customXml" ds:itemID="{4A5EC983-CFE7-448C-B742-EDD42B46D1A8}">
  <ds:schemaRefs>
    <ds:schemaRef ds:uri="http://purl.org/dc/terms/"/>
    <ds:schemaRef ds:uri="http://schemas.openxmlformats.org/package/2006/metadata/core-properties"/>
    <ds:schemaRef ds:uri="http://schemas.microsoft.com/office/2006/documentManagement/types"/>
    <ds:schemaRef ds:uri="http://purl.org/dc/dcmitype/"/>
    <ds:schemaRef ds:uri="http://purl.org/dc/elements/1.1/"/>
    <ds:schemaRef ds:uri="http://schemas.microsoft.com/office/2006/metadata/properties"/>
    <ds:schemaRef ds:uri="http://schemas.microsoft.com/sharepoint/v3"/>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9646</TotalTime>
  <Words>5237</Words>
  <Application>Microsoft Office PowerPoint</Application>
  <PresentationFormat>Předvádění na obrazovce (4:3)</PresentationFormat>
  <Paragraphs>790</Paragraphs>
  <Slides>80</Slides>
  <Notes>0</Notes>
  <HiddenSlides>0</HiddenSlides>
  <MMClips>0</MMClips>
  <ScaleCrop>false</ScaleCrop>
  <HeadingPairs>
    <vt:vector size="6" baseType="variant">
      <vt:variant>
        <vt:lpstr>Použitá písma</vt:lpstr>
      </vt:variant>
      <vt:variant>
        <vt:i4>2</vt:i4>
      </vt:variant>
      <vt:variant>
        <vt:lpstr>Motiv</vt:lpstr>
      </vt:variant>
      <vt:variant>
        <vt:i4>1</vt:i4>
      </vt:variant>
      <vt:variant>
        <vt:lpstr>Nadpisy snímků</vt:lpstr>
      </vt:variant>
      <vt:variant>
        <vt:i4>80</vt:i4>
      </vt:variant>
    </vt:vector>
  </HeadingPairs>
  <TitlesOfParts>
    <vt:vector size="83" baseType="lpstr">
      <vt:lpstr>Calibri</vt:lpstr>
      <vt:lpstr>Verdana</vt:lpstr>
      <vt:lpstr>Office Theme</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Předpis SŽ Z3</vt:lpstr>
      <vt:lpstr>Děkuji za pozornost</vt:lpstr>
    </vt:vector>
  </TitlesOfParts>
  <Company>Správa železnic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Dlouhý název  příslušné prezentace</dc:title>
  <dc:creator>Bérová Šárka</dc:creator>
  <cp:lastModifiedBy>Spisar David</cp:lastModifiedBy>
  <cp:revision>574</cp:revision>
  <cp:lastPrinted>2021-03-22T07:13:15Z</cp:lastPrinted>
  <dcterms:created xsi:type="dcterms:W3CDTF">2018-05-24T14:44:43Z</dcterms:created>
  <dcterms:modified xsi:type="dcterms:W3CDTF">2024-04-19T04:37:43Z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0x010100D68DDC52BD08C74A84BD722897D47355</vt:lpwstr>
  </property>
</Properties>
</file>