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9"/>
  </p:notesMasterIdLst>
  <p:sldIdLst>
    <p:sldId id="260" r:id="rId2"/>
    <p:sldId id="261" r:id="rId3"/>
    <p:sldId id="262" r:id="rId4"/>
    <p:sldId id="266" r:id="rId5"/>
    <p:sldId id="263" r:id="rId6"/>
    <p:sldId id="264" r:id="rId7"/>
    <p:sldId id="265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F27"/>
    <a:srgbClr val="09355F"/>
    <a:srgbClr val="EFB529"/>
    <a:srgbClr val="9EC73C"/>
    <a:srgbClr val="29B5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662"/>
    <p:restoredTop sz="89014"/>
  </p:normalViewPr>
  <p:slideViewPr>
    <p:cSldViewPr snapToGrid="0" snapToObjects="1">
      <p:cViewPr varScale="1">
        <p:scale>
          <a:sx n="105" d="100"/>
          <a:sy n="105" d="100"/>
        </p:scale>
        <p:origin x="103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80E6E5-781F-7D4C-BD72-F436EE997E1F}" type="datetimeFigureOut">
              <a:rPr lang="en-CZ" smtClean="0"/>
              <a:t>21.09.2022</a:t>
            </a:fld>
            <a:endParaRPr lang="en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66A20F-7CF4-4043-936A-D305064D9537}" type="slidenum">
              <a:rPr lang="en-CZ" smtClean="0"/>
              <a:t>‹#›</a:t>
            </a:fld>
            <a:endParaRPr lang="en-CZ"/>
          </a:p>
        </p:txBody>
      </p:sp>
    </p:spTree>
    <p:extLst>
      <p:ext uri="{BB962C8B-B14F-4D97-AF65-F5344CB8AC3E}">
        <p14:creationId xmlns:p14="http://schemas.microsoft.com/office/powerpoint/2010/main" val="369176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  <a:noFill/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noFill/>
        </p:spPr>
        <p:txBody>
          <a:bodyPr/>
          <a:lstStyle>
            <a:lvl1pPr marL="0" indent="0" algn="ctr">
              <a:buNone/>
              <a:defRPr sz="2400">
                <a:solidFill>
                  <a:srgbClr val="9EC73C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878F5-2E26-1F42-A992-0EBDE8C0B1EF}" type="datetimeFigureOut">
              <a:rPr lang="en-CZ" smtClean="0"/>
              <a:t>21.09.2022</a:t>
            </a:fld>
            <a:endParaRPr lang="en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2B6CE-2105-D94D-95A3-EF1FE200BBBC}" type="slidenum">
              <a:rPr lang="en-CZ" smtClean="0"/>
              <a:t>‹#›</a:t>
            </a:fld>
            <a:endParaRPr lang="en-CZ"/>
          </a:p>
        </p:txBody>
      </p:sp>
    </p:spTree>
    <p:extLst>
      <p:ext uri="{BB962C8B-B14F-4D97-AF65-F5344CB8AC3E}">
        <p14:creationId xmlns:p14="http://schemas.microsoft.com/office/powerpoint/2010/main" val="3141567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9800" y="231706"/>
            <a:ext cx="9144000" cy="545024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73888"/>
            <a:ext cx="10515600" cy="5103075"/>
          </a:xfrm>
        </p:spPr>
        <p:txBody>
          <a:bodyPr/>
          <a:lstStyle>
            <a:lvl2pPr>
              <a:defRPr>
                <a:solidFill>
                  <a:srgbClr val="EFB529"/>
                </a:solidFill>
              </a:defRPr>
            </a:lvl2pPr>
            <a:lvl3pPr>
              <a:defRPr>
                <a:solidFill>
                  <a:srgbClr val="9EC73C"/>
                </a:solidFill>
              </a:defRPr>
            </a:lvl3pPr>
            <a:lvl4pPr>
              <a:defRPr>
                <a:solidFill>
                  <a:schemeClr val="bg1">
                    <a:lumMod val="50000"/>
                  </a:schemeClr>
                </a:solidFill>
              </a:defRPr>
            </a:lvl4pPr>
            <a:lvl5pPr>
              <a:defRPr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878F5-2E26-1F42-A992-0EBDE8C0B1EF}" type="datetimeFigureOut">
              <a:rPr lang="en-CZ" smtClean="0"/>
              <a:t>21.09.2022</a:t>
            </a:fld>
            <a:endParaRPr lang="en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2B6CE-2105-D94D-95A3-EF1FE200BBBC}" type="slidenum">
              <a:rPr lang="en-CZ" smtClean="0"/>
              <a:t>‹#›</a:t>
            </a:fld>
            <a:endParaRPr lang="en-CZ"/>
          </a:p>
        </p:txBody>
      </p:sp>
    </p:spTree>
    <p:extLst>
      <p:ext uri="{BB962C8B-B14F-4D97-AF65-F5344CB8AC3E}">
        <p14:creationId xmlns:p14="http://schemas.microsoft.com/office/powerpoint/2010/main" val="4074030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4"/>
            <a:ext cx="10515600" cy="2852737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9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9EC73C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878F5-2E26-1F42-A992-0EBDE8C0B1EF}" type="datetimeFigureOut">
              <a:rPr lang="en-CZ" smtClean="0"/>
              <a:t>21.09.2022</a:t>
            </a:fld>
            <a:endParaRPr lang="en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2B6CE-2105-D94D-95A3-EF1FE200BBBC}" type="slidenum">
              <a:rPr lang="en-CZ" smtClean="0"/>
              <a:t>‹#›</a:t>
            </a:fld>
            <a:endParaRPr lang="en-CZ"/>
          </a:p>
        </p:txBody>
      </p:sp>
    </p:spTree>
    <p:extLst>
      <p:ext uri="{BB962C8B-B14F-4D97-AF65-F5344CB8AC3E}">
        <p14:creationId xmlns:p14="http://schemas.microsoft.com/office/powerpoint/2010/main" val="20385011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878F5-2E26-1F42-A992-0EBDE8C0B1EF}" type="datetimeFigureOut">
              <a:rPr lang="en-CZ" smtClean="0"/>
              <a:t>21.09.2022</a:t>
            </a:fld>
            <a:endParaRPr lang="en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2B6CE-2105-D94D-95A3-EF1FE200BBBC}" type="slidenum">
              <a:rPr lang="en-CZ" smtClean="0"/>
              <a:t>‹#›</a:t>
            </a:fld>
            <a:endParaRPr lang="en-CZ"/>
          </a:p>
        </p:txBody>
      </p:sp>
    </p:spTree>
    <p:extLst>
      <p:ext uri="{BB962C8B-B14F-4D97-AF65-F5344CB8AC3E}">
        <p14:creationId xmlns:p14="http://schemas.microsoft.com/office/powerpoint/2010/main" val="20248022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6777"/>
            <a:ext cx="10515600" cy="82391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878F5-2E26-1F42-A992-0EBDE8C0B1EF}" type="datetimeFigureOut">
              <a:rPr lang="en-CZ" smtClean="0"/>
              <a:t>21.09.2022</a:t>
            </a:fld>
            <a:endParaRPr lang="en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2B6CE-2105-D94D-95A3-EF1FE200BBBC}" type="slidenum">
              <a:rPr lang="en-CZ" smtClean="0"/>
              <a:t>‹#›</a:t>
            </a:fld>
            <a:endParaRPr lang="en-CZ"/>
          </a:p>
        </p:txBody>
      </p:sp>
    </p:spTree>
    <p:extLst>
      <p:ext uri="{BB962C8B-B14F-4D97-AF65-F5344CB8AC3E}">
        <p14:creationId xmlns:p14="http://schemas.microsoft.com/office/powerpoint/2010/main" val="33622037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878F5-2E26-1F42-A992-0EBDE8C0B1EF}" type="datetimeFigureOut">
              <a:rPr lang="en-CZ" smtClean="0"/>
              <a:t>21.09.2022</a:t>
            </a:fld>
            <a:endParaRPr lang="en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2B6CE-2105-D94D-95A3-EF1FE200BBBC}" type="slidenum">
              <a:rPr lang="en-CZ" smtClean="0"/>
              <a:t>‹#›</a:t>
            </a:fld>
            <a:endParaRPr lang="en-CZ"/>
          </a:p>
        </p:txBody>
      </p:sp>
    </p:spTree>
    <p:extLst>
      <p:ext uri="{BB962C8B-B14F-4D97-AF65-F5344CB8AC3E}">
        <p14:creationId xmlns:p14="http://schemas.microsoft.com/office/powerpoint/2010/main" val="40182451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878F5-2E26-1F42-A992-0EBDE8C0B1EF}" type="datetimeFigureOut">
              <a:rPr lang="en-CZ" smtClean="0"/>
              <a:t>21.09.2022</a:t>
            </a:fld>
            <a:endParaRPr lang="en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2B6CE-2105-D94D-95A3-EF1FE200BBBC}" type="slidenum">
              <a:rPr lang="en-CZ" smtClean="0"/>
              <a:t>‹#›</a:t>
            </a:fld>
            <a:endParaRPr lang="en-CZ"/>
          </a:p>
        </p:txBody>
      </p:sp>
    </p:spTree>
    <p:extLst>
      <p:ext uri="{BB962C8B-B14F-4D97-AF65-F5344CB8AC3E}">
        <p14:creationId xmlns:p14="http://schemas.microsoft.com/office/powerpoint/2010/main" val="1559628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987426"/>
            <a:ext cx="3932237" cy="106997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31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878F5-2E26-1F42-A992-0EBDE8C0B1EF}" type="datetimeFigureOut">
              <a:rPr lang="en-CZ" smtClean="0"/>
              <a:t>21.09.2022</a:t>
            </a:fld>
            <a:endParaRPr lang="en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2B6CE-2105-D94D-95A3-EF1FE200BBBC}" type="slidenum">
              <a:rPr lang="en-CZ" smtClean="0"/>
              <a:t>‹#›</a:t>
            </a:fld>
            <a:endParaRPr lang="en-CZ"/>
          </a:p>
        </p:txBody>
      </p:sp>
    </p:spTree>
    <p:extLst>
      <p:ext uri="{BB962C8B-B14F-4D97-AF65-F5344CB8AC3E}">
        <p14:creationId xmlns:p14="http://schemas.microsoft.com/office/powerpoint/2010/main" val="2968128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903514"/>
            <a:ext cx="3932237" cy="1153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31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878F5-2E26-1F42-A992-0EBDE8C0B1EF}" type="datetimeFigureOut">
              <a:rPr lang="en-CZ" smtClean="0"/>
              <a:t>21.09.2022</a:t>
            </a:fld>
            <a:endParaRPr lang="en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2B6CE-2105-D94D-95A3-EF1FE200BBBC}" type="slidenum">
              <a:rPr lang="en-CZ" smtClean="0"/>
              <a:t>‹#›</a:t>
            </a:fld>
            <a:endParaRPr lang="en-CZ"/>
          </a:p>
        </p:txBody>
      </p:sp>
    </p:spTree>
    <p:extLst>
      <p:ext uri="{BB962C8B-B14F-4D97-AF65-F5344CB8AC3E}">
        <p14:creationId xmlns:p14="http://schemas.microsoft.com/office/powerpoint/2010/main" val="36696778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878F5-2E26-1F42-A992-0EBDE8C0B1EF}" type="datetimeFigureOut">
              <a:rPr lang="en-CZ" smtClean="0"/>
              <a:t>21.09.2022</a:t>
            </a:fld>
            <a:endParaRPr lang="en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2B6CE-2105-D94D-95A3-EF1FE200BBBC}" type="slidenum">
              <a:rPr lang="en-CZ" smtClean="0"/>
              <a:t>‹#›</a:t>
            </a:fld>
            <a:endParaRPr lang="en-CZ"/>
          </a:p>
        </p:txBody>
      </p:sp>
    </p:spTree>
    <p:extLst>
      <p:ext uri="{BB962C8B-B14F-4D97-AF65-F5344CB8AC3E}">
        <p14:creationId xmlns:p14="http://schemas.microsoft.com/office/powerpoint/2010/main" val="17827051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957943"/>
            <a:ext cx="2628900" cy="5219020"/>
          </a:xfrm>
        </p:spPr>
        <p:txBody>
          <a:bodyPr vert="eaVert">
            <a:normAutofit/>
          </a:bodyPr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3" y="957943"/>
            <a:ext cx="7734300" cy="521902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878F5-2E26-1F42-A992-0EBDE8C0B1EF}" type="datetimeFigureOut">
              <a:rPr lang="en-CZ" smtClean="0"/>
              <a:t>21.09.2022</a:t>
            </a:fld>
            <a:endParaRPr lang="en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2B6CE-2105-D94D-95A3-EF1FE200BBBC}" type="slidenum">
              <a:rPr lang="en-CZ" smtClean="0"/>
              <a:t>‹#›</a:t>
            </a:fld>
            <a:endParaRPr lang="en-CZ"/>
          </a:p>
        </p:txBody>
      </p:sp>
    </p:spTree>
    <p:extLst>
      <p:ext uri="{BB962C8B-B14F-4D97-AF65-F5344CB8AC3E}">
        <p14:creationId xmlns:p14="http://schemas.microsoft.com/office/powerpoint/2010/main" val="707381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92629"/>
            <a:ext cx="10515600" cy="79806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B878F5-2E26-1F42-A992-0EBDE8C0B1EF}" type="datetimeFigureOut">
              <a:rPr lang="en-CZ" smtClean="0"/>
              <a:t>21.09.2022</a:t>
            </a:fld>
            <a:endParaRPr lang="en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72B6CE-2105-D94D-95A3-EF1FE200BBBC}" type="slidenum">
              <a:rPr lang="en-CZ" smtClean="0"/>
              <a:t>‹#›</a:t>
            </a:fld>
            <a:endParaRPr lang="en-CZ"/>
          </a:p>
        </p:txBody>
      </p:sp>
      <p:pic>
        <p:nvPicPr>
          <p:cNvPr id="9" name="Picture 8" descr="Logo, company name&#10;&#10;Description automatically generated">
            <a:extLst>
              <a:ext uri="{FF2B5EF4-FFF2-40B4-BE49-F238E27FC236}">
                <a16:creationId xmlns:a16="http://schemas.microsoft.com/office/drawing/2014/main" id="{3D2A8365-3745-FBB5-F16C-111FB2ADCB62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628651" y="136524"/>
            <a:ext cx="1439636" cy="607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977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9355F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9B5BD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9EC73C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EFB529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B89DE29F-FC86-6795-FF11-AEDD20A296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66010" y="1293813"/>
            <a:ext cx="7772400" cy="2387600"/>
          </a:xfrm>
        </p:spPr>
        <p:txBody>
          <a:bodyPr bIns="324000"/>
          <a:lstStyle/>
          <a:p>
            <a:r>
              <a:rPr lang="en-CZ" dirty="0"/>
              <a:t>TTR Day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7941472-847B-CAA1-B88D-76080FC5C240}"/>
              </a:ext>
            </a:extLst>
          </p:cNvPr>
          <p:cNvSpPr txBox="1"/>
          <p:nvPr/>
        </p:nvSpPr>
        <p:spPr>
          <a:xfrm>
            <a:off x="4771099" y="5119531"/>
            <a:ext cx="29622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CZ" dirty="0">
                <a:solidFill>
                  <a:srgbClr val="002060"/>
                </a:solidFill>
              </a:rPr>
              <a:t>Petr Moravec, SVOD Bohemia</a:t>
            </a:r>
          </a:p>
          <a:p>
            <a:pPr algn="ctr"/>
            <a:r>
              <a:rPr lang="en-CZ" dirty="0">
                <a:solidFill>
                  <a:srgbClr val="002060"/>
                </a:solidFill>
              </a:rPr>
              <a:t>23. září 2022</a:t>
            </a:r>
          </a:p>
        </p:txBody>
      </p:sp>
    </p:spTree>
    <p:extLst>
      <p:ext uri="{BB962C8B-B14F-4D97-AF65-F5344CB8AC3E}">
        <p14:creationId xmlns:p14="http://schemas.microsoft.com/office/powerpoint/2010/main" val="12814678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46DE71-00D7-B894-37F4-AC32A47F20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6228" y="264494"/>
            <a:ext cx="9602320" cy="545024"/>
          </a:xfrm>
        </p:spPr>
        <p:txBody>
          <a:bodyPr>
            <a:normAutofit fontScale="90000"/>
          </a:bodyPr>
          <a:lstStyle/>
          <a:p>
            <a:r>
              <a:rPr lang="en-CZ" dirty="0"/>
              <a:t>Přeshraniční přeprava po železnici v CE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CFBE8EB1-E0A6-03AB-3F09-0E622233DD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8317" t="4709" r="4398" b="5319"/>
          <a:stretch/>
        </p:blipFill>
        <p:spPr>
          <a:xfrm>
            <a:off x="5928852" y="943150"/>
            <a:ext cx="5883268" cy="5454544"/>
          </a:xfrm>
        </p:spPr>
      </p:pic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7DCCBE9E-D76F-97B4-0ADE-BCAB82210F6B}"/>
              </a:ext>
            </a:extLst>
          </p:cNvPr>
          <p:cNvCxnSpPr>
            <a:cxnSpLocks/>
          </p:cNvCxnSpPr>
          <p:nvPr/>
        </p:nvCxnSpPr>
        <p:spPr>
          <a:xfrm>
            <a:off x="7194176" y="3415553"/>
            <a:ext cx="766482" cy="443753"/>
          </a:xfrm>
          <a:prstGeom prst="straightConnector1">
            <a:avLst/>
          </a:prstGeom>
          <a:ln w="76200">
            <a:solidFill>
              <a:srgbClr val="FFC000"/>
            </a:solidFill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BCDFCE95-E507-473A-16F9-E18720749C72}"/>
              </a:ext>
            </a:extLst>
          </p:cNvPr>
          <p:cNvCxnSpPr>
            <a:cxnSpLocks/>
          </p:cNvCxnSpPr>
          <p:nvPr/>
        </p:nvCxnSpPr>
        <p:spPr>
          <a:xfrm>
            <a:off x="9064761" y="4158323"/>
            <a:ext cx="1420905" cy="519953"/>
          </a:xfrm>
          <a:prstGeom prst="straightConnector1">
            <a:avLst/>
          </a:prstGeom>
          <a:ln w="203200">
            <a:solidFill>
              <a:schemeClr val="accent6"/>
            </a:solidFill>
            <a:headEnd type="non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B049D00D-F450-F635-5A7C-F24C3EF723BB}"/>
              </a:ext>
            </a:extLst>
          </p:cNvPr>
          <p:cNvCxnSpPr>
            <a:cxnSpLocks/>
          </p:cNvCxnSpPr>
          <p:nvPr/>
        </p:nvCxnSpPr>
        <p:spPr>
          <a:xfrm>
            <a:off x="7812741" y="2344270"/>
            <a:ext cx="887506" cy="0"/>
          </a:xfrm>
          <a:prstGeom prst="straightConnector1">
            <a:avLst/>
          </a:prstGeom>
          <a:ln w="38100">
            <a:solidFill>
              <a:srgbClr val="FF0000"/>
            </a:solidFill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0ADD342D-6C14-35EA-351E-579FE9A5A71F}"/>
              </a:ext>
            </a:extLst>
          </p:cNvPr>
          <p:cNvCxnSpPr>
            <a:cxnSpLocks/>
          </p:cNvCxnSpPr>
          <p:nvPr/>
        </p:nvCxnSpPr>
        <p:spPr>
          <a:xfrm>
            <a:off x="6891618" y="4816674"/>
            <a:ext cx="1420905" cy="519953"/>
          </a:xfrm>
          <a:prstGeom prst="straightConnector1">
            <a:avLst/>
          </a:prstGeom>
          <a:ln w="203200">
            <a:solidFill>
              <a:schemeClr val="accent6"/>
            </a:solidFill>
            <a:headEnd type="non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66D7F09B-9112-01D9-8814-8DDE4FD1AE63}"/>
              </a:ext>
            </a:extLst>
          </p:cNvPr>
          <p:cNvCxnSpPr>
            <a:cxnSpLocks/>
          </p:cNvCxnSpPr>
          <p:nvPr/>
        </p:nvCxnSpPr>
        <p:spPr>
          <a:xfrm flipV="1">
            <a:off x="9343465" y="3441875"/>
            <a:ext cx="277906" cy="551329"/>
          </a:xfrm>
          <a:prstGeom prst="straightConnector1">
            <a:avLst/>
          </a:prstGeom>
          <a:ln w="38100">
            <a:solidFill>
              <a:srgbClr val="FF0000"/>
            </a:solidFill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280687E6-8E61-C514-E0D3-9C5F8541B73D}"/>
              </a:ext>
            </a:extLst>
          </p:cNvPr>
          <p:cNvCxnSpPr>
            <a:cxnSpLocks/>
          </p:cNvCxnSpPr>
          <p:nvPr/>
        </p:nvCxnSpPr>
        <p:spPr>
          <a:xfrm flipH="1">
            <a:off x="8784203" y="4933282"/>
            <a:ext cx="837168" cy="47503"/>
          </a:xfrm>
          <a:prstGeom prst="straightConnector1">
            <a:avLst/>
          </a:prstGeom>
          <a:ln w="101600">
            <a:solidFill>
              <a:srgbClr val="FFC000"/>
            </a:solidFill>
            <a:headEnd type="non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8E2B3BA6-0CF0-DDE1-5767-BC1E657D7BD0}"/>
              </a:ext>
            </a:extLst>
          </p:cNvPr>
          <p:cNvCxnSpPr>
            <a:cxnSpLocks/>
          </p:cNvCxnSpPr>
          <p:nvPr/>
        </p:nvCxnSpPr>
        <p:spPr>
          <a:xfrm>
            <a:off x="9775213" y="5076650"/>
            <a:ext cx="62058" cy="273515"/>
          </a:xfrm>
          <a:prstGeom prst="straightConnector1">
            <a:avLst/>
          </a:prstGeom>
          <a:ln w="25400">
            <a:solidFill>
              <a:srgbClr val="FF0000"/>
            </a:solidFill>
            <a:headEnd type="non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0A081AF3-9964-7638-DC3E-E454EC698177}"/>
              </a:ext>
            </a:extLst>
          </p:cNvPr>
          <p:cNvCxnSpPr>
            <a:cxnSpLocks/>
          </p:cNvCxnSpPr>
          <p:nvPr/>
        </p:nvCxnSpPr>
        <p:spPr>
          <a:xfrm flipV="1">
            <a:off x="10975602" y="3993204"/>
            <a:ext cx="0" cy="439843"/>
          </a:xfrm>
          <a:prstGeom prst="straightConnector1">
            <a:avLst/>
          </a:prstGeom>
          <a:ln w="6350">
            <a:solidFill>
              <a:srgbClr val="FF0000"/>
            </a:solidFill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FAE5DC58-3635-F669-770F-82DF9BDC4D3A}"/>
              </a:ext>
            </a:extLst>
          </p:cNvPr>
          <p:cNvCxnSpPr>
            <a:cxnSpLocks/>
          </p:cNvCxnSpPr>
          <p:nvPr/>
        </p:nvCxnSpPr>
        <p:spPr>
          <a:xfrm>
            <a:off x="751582" y="6016694"/>
            <a:ext cx="582705" cy="0"/>
          </a:xfrm>
          <a:prstGeom prst="straightConnector1">
            <a:avLst/>
          </a:prstGeom>
          <a:ln w="203200">
            <a:solidFill>
              <a:schemeClr val="accent6"/>
            </a:solidFill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F539CE53-7B00-8E56-5063-9028697ABAE2}"/>
              </a:ext>
            </a:extLst>
          </p:cNvPr>
          <p:cNvCxnSpPr>
            <a:cxnSpLocks/>
          </p:cNvCxnSpPr>
          <p:nvPr/>
        </p:nvCxnSpPr>
        <p:spPr>
          <a:xfrm>
            <a:off x="751582" y="6318437"/>
            <a:ext cx="582705" cy="0"/>
          </a:xfrm>
          <a:prstGeom prst="straightConnector1">
            <a:avLst/>
          </a:prstGeom>
          <a:ln w="76200">
            <a:solidFill>
              <a:srgbClr val="FFC000"/>
            </a:solidFill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4CDAC1AD-F771-0AD8-B830-821E9A326841}"/>
              </a:ext>
            </a:extLst>
          </p:cNvPr>
          <p:cNvCxnSpPr>
            <a:cxnSpLocks/>
          </p:cNvCxnSpPr>
          <p:nvPr/>
        </p:nvCxnSpPr>
        <p:spPr>
          <a:xfrm>
            <a:off x="751582" y="6541869"/>
            <a:ext cx="582705" cy="0"/>
          </a:xfrm>
          <a:prstGeom prst="straightConnector1">
            <a:avLst/>
          </a:prstGeom>
          <a:ln w="38100">
            <a:solidFill>
              <a:srgbClr val="FF0000"/>
            </a:solidFill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8BFD43AA-8C2A-13AA-EC71-D22E044548B2}"/>
              </a:ext>
            </a:extLst>
          </p:cNvPr>
          <p:cNvSpPr txBox="1"/>
          <p:nvPr/>
        </p:nvSpPr>
        <p:spPr>
          <a:xfrm>
            <a:off x="1406005" y="5835719"/>
            <a:ext cx="9877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Z" dirty="0"/>
              <a:t>&gt; 1,0 mil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9237FA39-7F8B-5722-1471-E508A7079631}"/>
              </a:ext>
            </a:extLst>
          </p:cNvPr>
          <p:cNvSpPr txBox="1"/>
          <p:nvPr/>
        </p:nvSpPr>
        <p:spPr>
          <a:xfrm>
            <a:off x="1406004" y="6096461"/>
            <a:ext cx="9877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Z" dirty="0"/>
              <a:t>&gt; 0,5 mil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F4B47042-810A-E897-E74E-DC02D7592F62}"/>
              </a:ext>
            </a:extLst>
          </p:cNvPr>
          <p:cNvSpPr txBox="1"/>
          <p:nvPr/>
        </p:nvSpPr>
        <p:spPr>
          <a:xfrm>
            <a:off x="1406003" y="6357203"/>
            <a:ext cx="9877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Z" dirty="0"/>
              <a:t>&lt; 0,5 mil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66C97BA-947D-C476-D8C7-4B604C69D9D4}"/>
              </a:ext>
            </a:extLst>
          </p:cNvPr>
          <p:cNvSpPr txBox="1"/>
          <p:nvPr/>
        </p:nvSpPr>
        <p:spPr>
          <a:xfrm>
            <a:off x="719085" y="5437167"/>
            <a:ext cx="10371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Z" u="sng" dirty="0"/>
              <a:t>Legenda:</a:t>
            </a:r>
          </a:p>
        </p:txBody>
      </p: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D9A66AE8-C864-57A3-5EC7-D0482B95A1F8}"/>
              </a:ext>
            </a:extLst>
          </p:cNvPr>
          <p:cNvCxnSpPr>
            <a:cxnSpLocks/>
          </p:cNvCxnSpPr>
          <p:nvPr/>
        </p:nvCxnSpPr>
        <p:spPr>
          <a:xfrm flipH="1" flipV="1">
            <a:off x="8937523" y="4390238"/>
            <a:ext cx="946065" cy="376624"/>
          </a:xfrm>
          <a:prstGeom prst="straightConnector1">
            <a:avLst/>
          </a:prstGeom>
          <a:ln w="101600">
            <a:solidFill>
              <a:srgbClr val="FFC000"/>
            </a:solidFill>
            <a:headEnd type="non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>
            <a:extLst>
              <a:ext uri="{FF2B5EF4-FFF2-40B4-BE49-F238E27FC236}">
                <a16:creationId xmlns:a16="http://schemas.microsoft.com/office/drawing/2014/main" id="{828F80C5-39B7-46F3-5401-432C6A679D75}"/>
              </a:ext>
            </a:extLst>
          </p:cNvPr>
          <p:cNvSpPr txBox="1"/>
          <p:nvPr/>
        </p:nvSpPr>
        <p:spPr>
          <a:xfrm>
            <a:off x="9775213" y="2344270"/>
            <a:ext cx="5533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Z" dirty="0"/>
              <a:t>POL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7D1B4D25-6CA7-537E-846C-C1F948BD8715}"/>
              </a:ext>
            </a:extLst>
          </p:cNvPr>
          <p:cNvSpPr txBox="1"/>
          <p:nvPr/>
        </p:nvSpPr>
        <p:spPr>
          <a:xfrm>
            <a:off x="6430297" y="2528936"/>
            <a:ext cx="5677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Z" dirty="0"/>
              <a:t>GER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4E5E891C-79A7-10A2-9FE8-43B9102EF33D}"/>
              </a:ext>
            </a:extLst>
          </p:cNvPr>
          <p:cNvSpPr txBox="1"/>
          <p:nvPr/>
        </p:nvSpPr>
        <p:spPr>
          <a:xfrm>
            <a:off x="8256494" y="3993204"/>
            <a:ext cx="5277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Z" dirty="0"/>
              <a:t>CZE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EC2E33B1-7450-1B54-69B0-18D84075D433}"/>
              </a:ext>
            </a:extLst>
          </p:cNvPr>
          <p:cNvSpPr txBox="1"/>
          <p:nvPr/>
        </p:nvSpPr>
        <p:spPr>
          <a:xfrm>
            <a:off x="8388207" y="5147205"/>
            <a:ext cx="573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Z" dirty="0"/>
              <a:t>AUT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891A3C34-DA6E-1F2D-0D8A-EFE28398DE94}"/>
              </a:ext>
            </a:extLst>
          </p:cNvPr>
          <p:cNvSpPr txBox="1"/>
          <p:nvPr/>
        </p:nvSpPr>
        <p:spPr>
          <a:xfrm>
            <a:off x="10328570" y="5516537"/>
            <a:ext cx="6254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Z" dirty="0"/>
              <a:t>HUN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B476D62-815D-38A3-16B6-7A05EA1CAA88}"/>
              </a:ext>
            </a:extLst>
          </p:cNvPr>
          <p:cNvSpPr txBox="1"/>
          <p:nvPr/>
        </p:nvSpPr>
        <p:spPr>
          <a:xfrm>
            <a:off x="10641316" y="4362536"/>
            <a:ext cx="5084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Z" dirty="0"/>
              <a:t>SLK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0AC87C3F-E9B9-B652-61C3-E92CFA6BA402}"/>
              </a:ext>
            </a:extLst>
          </p:cNvPr>
          <p:cNvSpPr txBox="1"/>
          <p:nvPr/>
        </p:nvSpPr>
        <p:spPr>
          <a:xfrm>
            <a:off x="2679325" y="5437167"/>
            <a:ext cx="7271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Z" u="sng" dirty="0"/>
              <a:t>Zdroj:</a:t>
            </a:r>
          </a:p>
        </p:txBody>
      </p:sp>
      <p:pic>
        <p:nvPicPr>
          <p:cNvPr id="1026" name="Picture 2" descr="Home - Eurostat">
            <a:extLst>
              <a:ext uri="{FF2B5EF4-FFF2-40B4-BE49-F238E27FC236}">
                <a16:creationId xmlns:a16="http://schemas.microsoft.com/office/drawing/2014/main" id="{BFECA25A-3754-8763-36E8-6865F9DD08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688" y="5854662"/>
            <a:ext cx="1994953" cy="771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1031">
            <a:extLst>
              <a:ext uri="{FF2B5EF4-FFF2-40B4-BE49-F238E27FC236}">
                <a16:creationId xmlns:a16="http://schemas.microsoft.com/office/drawing/2014/main" id="{FEEB919D-6D6E-60E0-3507-78765AF9D3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680" y="930772"/>
            <a:ext cx="4676315" cy="2925026"/>
          </a:xfrm>
          <a:prstGeom prst="rect">
            <a:avLst/>
          </a:prstGeom>
        </p:spPr>
      </p:pic>
      <p:sp>
        <p:nvSpPr>
          <p:cNvPr id="1034" name="TextBox 1033">
            <a:extLst>
              <a:ext uri="{FF2B5EF4-FFF2-40B4-BE49-F238E27FC236}">
                <a16:creationId xmlns:a16="http://schemas.microsoft.com/office/drawing/2014/main" id="{00D8A936-9520-830A-7649-8195CDC35700}"/>
              </a:ext>
            </a:extLst>
          </p:cNvPr>
          <p:cNvSpPr txBox="1"/>
          <p:nvPr/>
        </p:nvSpPr>
        <p:spPr>
          <a:xfrm>
            <a:off x="1344014" y="3950573"/>
            <a:ext cx="3334695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Z" sz="13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Počet výjezdů cestujících do zemí CE (tis./rok)</a:t>
            </a:r>
          </a:p>
        </p:txBody>
      </p:sp>
      <p:cxnSp>
        <p:nvCxnSpPr>
          <p:cNvPr id="1038" name="Straight Arrow Connector 1037">
            <a:extLst>
              <a:ext uri="{FF2B5EF4-FFF2-40B4-BE49-F238E27FC236}">
                <a16:creationId xmlns:a16="http://schemas.microsoft.com/office/drawing/2014/main" id="{C5201C3C-F3C0-1AD1-C630-BF4A4A4F800E}"/>
              </a:ext>
            </a:extLst>
          </p:cNvPr>
          <p:cNvCxnSpPr>
            <a:cxnSpLocks/>
          </p:cNvCxnSpPr>
          <p:nvPr/>
        </p:nvCxnSpPr>
        <p:spPr>
          <a:xfrm>
            <a:off x="8227593" y="4418299"/>
            <a:ext cx="160614" cy="658351"/>
          </a:xfrm>
          <a:prstGeom prst="straightConnector1">
            <a:avLst/>
          </a:prstGeom>
          <a:ln w="101600">
            <a:solidFill>
              <a:srgbClr val="FFC000"/>
            </a:solidFill>
            <a:headEnd type="non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1" name="TextBox 1040">
            <a:extLst>
              <a:ext uri="{FF2B5EF4-FFF2-40B4-BE49-F238E27FC236}">
                <a16:creationId xmlns:a16="http://schemas.microsoft.com/office/drawing/2014/main" id="{19D9949A-BC5F-CD0D-1A3A-7AD3DF44090F}"/>
              </a:ext>
            </a:extLst>
          </p:cNvPr>
          <p:cNvSpPr txBox="1"/>
          <p:nvPr/>
        </p:nvSpPr>
        <p:spPr>
          <a:xfrm>
            <a:off x="633042" y="4264060"/>
            <a:ext cx="83869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Z" sz="1200" dirty="0"/>
              <a:t>Z ↓ DO →</a:t>
            </a:r>
          </a:p>
        </p:txBody>
      </p:sp>
      <p:pic>
        <p:nvPicPr>
          <p:cNvPr id="1042" name="Picture 1041">
            <a:extLst>
              <a:ext uri="{FF2B5EF4-FFF2-40B4-BE49-F238E27FC236}">
                <a16:creationId xmlns:a16="http://schemas.microsoft.com/office/drawing/2014/main" id="{826C486B-1B45-7DF5-A3DA-C7F0F0533C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7149" y="4291124"/>
            <a:ext cx="4572000" cy="1028700"/>
          </a:xfrm>
          <a:prstGeom prst="rect">
            <a:avLst/>
          </a:prstGeom>
        </p:spPr>
      </p:pic>
      <p:sp>
        <p:nvSpPr>
          <p:cNvPr id="1043" name="TextBox 1042">
            <a:extLst>
              <a:ext uri="{FF2B5EF4-FFF2-40B4-BE49-F238E27FC236}">
                <a16:creationId xmlns:a16="http://schemas.microsoft.com/office/drawing/2014/main" id="{57F7446B-8AB3-7192-0E34-207E07C135B7}"/>
              </a:ext>
            </a:extLst>
          </p:cNvPr>
          <p:cNvSpPr txBox="1"/>
          <p:nvPr/>
        </p:nvSpPr>
        <p:spPr>
          <a:xfrm>
            <a:off x="3343228" y="5764509"/>
            <a:ext cx="2220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Z" sz="1400" i="1" u="sng" dirty="0"/>
              <a:t>Pozn.:</a:t>
            </a:r>
            <a:r>
              <a:rPr lang="en-CZ" sz="1400" i="1" dirty="0"/>
              <a:t> data výjezdů z AUT a HUN nejsou k dispozici</a:t>
            </a:r>
          </a:p>
        </p:txBody>
      </p:sp>
    </p:spTree>
    <p:extLst>
      <p:ext uri="{BB962C8B-B14F-4D97-AF65-F5344CB8AC3E}">
        <p14:creationId xmlns:p14="http://schemas.microsoft.com/office/powerpoint/2010/main" val="1280256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1" name="Picture 1050">
            <a:extLst>
              <a:ext uri="{FF2B5EF4-FFF2-40B4-BE49-F238E27FC236}">
                <a16:creationId xmlns:a16="http://schemas.microsoft.com/office/drawing/2014/main" id="{460060B6-0BCB-76E3-9CB6-4D88DB2AC1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623" y="972839"/>
            <a:ext cx="5839851" cy="383878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146DE71-00D7-B894-37F4-AC32A47F20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2368" y="276394"/>
            <a:ext cx="8714792" cy="545024"/>
          </a:xfrm>
        </p:spPr>
        <p:txBody>
          <a:bodyPr>
            <a:normAutofit fontScale="90000"/>
          </a:bodyPr>
          <a:lstStyle/>
          <a:p>
            <a:r>
              <a:rPr lang="en-CZ" dirty="0"/>
              <a:t>Podíl železnice na přepravě z a do ČR</a:t>
            </a:r>
          </a:p>
        </p:txBody>
      </p:sp>
      <p:pic>
        <p:nvPicPr>
          <p:cNvPr id="10" name="Content Placeholder 8">
            <a:extLst>
              <a:ext uri="{FF2B5EF4-FFF2-40B4-BE49-F238E27FC236}">
                <a16:creationId xmlns:a16="http://schemas.microsoft.com/office/drawing/2014/main" id="{05BF748C-A535-A79E-920E-F4924FAFAD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42173" t="37284" r="21687" b="27892"/>
          <a:stretch/>
        </p:blipFill>
        <p:spPr>
          <a:xfrm>
            <a:off x="6096000" y="967722"/>
            <a:ext cx="5555961" cy="3711854"/>
          </a:xfrm>
        </p:spPr>
      </p:pic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61FF3BF4-1591-9AA7-2888-8F311D10902F}"/>
              </a:ext>
            </a:extLst>
          </p:cNvPr>
          <p:cNvCxnSpPr>
            <a:cxnSpLocks/>
          </p:cNvCxnSpPr>
          <p:nvPr/>
        </p:nvCxnSpPr>
        <p:spPr>
          <a:xfrm>
            <a:off x="10514398" y="5405407"/>
            <a:ext cx="582705" cy="0"/>
          </a:xfrm>
          <a:prstGeom prst="straightConnector1">
            <a:avLst/>
          </a:prstGeom>
          <a:ln w="203200">
            <a:solidFill>
              <a:schemeClr val="accent6"/>
            </a:solidFill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9658AF6D-7C58-E0B7-C403-582A39426854}"/>
              </a:ext>
            </a:extLst>
          </p:cNvPr>
          <p:cNvCxnSpPr>
            <a:cxnSpLocks/>
          </p:cNvCxnSpPr>
          <p:nvPr/>
        </p:nvCxnSpPr>
        <p:spPr>
          <a:xfrm>
            <a:off x="10514398" y="5707150"/>
            <a:ext cx="582705" cy="0"/>
          </a:xfrm>
          <a:prstGeom prst="straightConnector1">
            <a:avLst/>
          </a:prstGeom>
          <a:ln w="76200">
            <a:solidFill>
              <a:srgbClr val="FFC000"/>
            </a:solidFill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0426E91D-CE0A-620C-AA13-838E6188E924}"/>
              </a:ext>
            </a:extLst>
          </p:cNvPr>
          <p:cNvCxnSpPr>
            <a:cxnSpLocks/>
          </p:cNvCxnSpPr>
          <p:nvPr/>
        </p:nvCxnSpPr>
        <p:spPr>
          <a:xfrm>
            <a:off x="10514398" y="5930582"/>
            <a:ext cx="582705" cy="0"/>
          </a:xfrm>
          <a:prstGeom prst="straightConnector1">
            <a:avLst/>
          </a:prstGeom>
          <a:ln w="38100">
            <a:solidFill>
              <a:srgbClr val="FF0000"/>
            </a:solidFill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0B5965DC-6F8A-058C-586F-74CA62921DAF}"/>
              </a:ext>
            </a:extLst>
          </p:cNvPr>
          <p:cNvSpPr txBox="1"/>
          <p:nvPr/>
        </p:nvSpPr>
        <p:spPr>
          <a:xfrm>
            <a:off x="11168821" y="5224432"/>
            <a:ext cx="5870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Z" dirty="0"/>
              <a:t>&gt; 30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CEE2165-8F63-CDD0-2785-58E1B798FD69}"/>
              </a:ext>
            </a:extLst>
          </p:cNvPr>
          <p:cNvSpPr txBox="1"/>
          <p:nvPr/>
        </p:nvSpPr>
        <p:spPr>
          <a:xfrm>
            <a:off x="11168820" y="5485174"/>
            <a:ext cx="5870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Z" dirty="0"/>
              <a:t>&gt; 20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14C3956-4F2C-CE50-0113-F04E47D28DD7}"/>
              </a:ext>
            </a:extLst>
          </p:cNvPr>
          <p:cNvSpPr txBox="1"/>
          <p:nvPr/>
        </p:nvSpPr>
        <p:spPr>
          <a:xfrm>
            <a:off x="11168819" y="5745916"/>
            <a:ext cx="5870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Z" dirty="0"/>
              <a:t>&lt; 20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F03D244-B405-FDA6-26E1-F99514935771}"/>
              </a:ext>
            </a:extLst>
          </p:cNvPr>
          <p:cNvSpPr txBox="1"/>
          <p:nvPr/>
        </p:nvSpPr>
        <p:spPr>
          <a:xfrm>
            <a:off x="10378587" y="4811622"/>
            <a:ext cx="10371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Z" u="sng" dirty="0"/>
              <a:t>Legenda:</a:t>
            </a: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58604280-3586-3DED-EDD3-73E3236D1ADE}"/>
              </a:ext>
            </a:extLst>
          </p:cNvPr>
          <p:cNvCxnSpPr>
            <a:cxnSpLocks/>
          </p:cNvCxnSpPr>
          <p:nvPr/>
        </p:nvCxnSpPr>
        <p:spPr>
          <a:xfrm flipH="1">
            <a:off x="9427096" y="3774309"/>
            <a:ext cx="250474" cy="886301"/>
          </a:xfrm>
          <a:prstGeom prst="straightConnector1">
            <a:avLst/>
          </a:prstGeom>
          <a:ln w="152400">
            <a:solidFill>
              <a:schemeClr val="accent6"/>
            </a:solidFill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CB4CE2D7-146A-378B-E6AC-67E8C858657A}"/>
              </a:ext>
            </a:extLst>
          </p:cNvPr>
          <p:cNvCxnSpPr>
            <a:cxnSpLocks/>
          </p:cNvCxnSpPr>
          <p:nvPr/>
        </p:nvCxnSpPr>
        <p:spPr>
          <a:xfrm>
            <a:off x="9736565" y="3821375"/>
            <a:ext cx="387695" cy="360662"/>
          </a:xfrm>
          <a:prstGeom prst="straightConnector1">
            <a:avLst/>
          </a:prstGeom>
          <a:ln w="76200">
            <a:solidFill>
              <a:srgbClr val="FFC000"/>
            </a:solidFill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E9199BC1-D491-F6C4-4408-0C7F63769592}"/>
              </a:ext>
            </a:extLst>
          </p:cNvPr>
          <p:cNvCxnSpPr>
            <a:cxnSpLocks/>
          </p:cNvCxnSpPr>
          <p:nvPr/>
        </p:nvCxnSpPr>
        <p:spPr>
          <a:xfrm>
            <a:off x="10703312" y="3068338"/>
            <a:ext cx="387695" cy="360662"/>
          </a:xfrm>
          <a:prstGeom prst="straightConnector1">
            <a:avLst/>
          </a:prstGeom>
          <a:ln w="76200">
            <a:solidFill>
              <a:srgbClr val="FFC000"/>
            </a:solidFill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1C4AC190-D966-BA9B-4BD2-240A6685DA4E}"/>
              </a:ext>
            </a:extLst>
          </p:cNvPr>
          <p:cNvCxnSpPr>
            <a:cxnSpLocks/>
          </p:cNvCxnSpPr>
          <p:nvPr/>
        </p:nvCxnSpPr>
        <p:spPr>
          <a:xfrm>
            <a:off x="10335651" y="3607796"/>
            <a:ext cx="281828" cy="333025"/>
          </a:xfrm>
          <a:prstGeom prst="straightConnector1">
            <a:avLst/>
          </a:prstGeom>
          <a:ln w="38100">
            <a:solidFill>
              <a:srgbClr val="FF0000"/>
            </a:solidFill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6332F37A-E070-848A-6250-83ABEDAC5D77}"/>
              </a:ext>
            </a:extLst>
          </p:cNvPr>
          <p:cNvCxnSpPr>
            <a:cxnSpLocks/>
          </p:cNvCxnSpPr>
          <p:nvPr/>
        </p:nvCxnSpPr>
        <p:spPr>
          <a:xfrm flipV="1">
            <a:off x="10735247" y="2613495"/>
            <a:ext cx="387695" cy="420307"/>
          </a:xfrm>
          <a:prstGeom prst="straightConnector1">
            <a:avLst/>
          </a:prstGeom>
          <a:ln w="76200">
            <a:solidFill>
              <a:srgbClr val="FFC000"/>
            </a:solidFill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FAFE1FCB-E69E-EC7C-546F-0F3AB69F9DE3}"/>
              </a:ext>
            </a:extLst>
          </p:cNvPr>
          <p:cNvCxnSpPr>
            <a:cxnSpLocks/>
          </p:cNvCxnSpPr>
          <p:nvPr/>
        </p:nvCxnSpPr>
        <p:spPr>
          <a:xfrm>
            <a:off x="7744851" y="1649008"/>
            <a:ext cx="281828" cy="333025"/>
          </a:xfrm>
          <a:prstGeom prst="straightConnector1">
            <a:avLst/>
          </a:prstGeom>
          <a:ln w="38100">
            <a:solidFill>
              <a:srgbClr val="FF0000"/>
            </a:solidFill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C0A21B3D-AA67-FA74-8A09-6A3C8CB925F8}"/>
              </a:ext>
            </a:extLst>
          </p:cNvPr>
          <p:cNvCxnSpPr>
            <a:cxnSpLocks/>
          </p:cNvCxnSpPr>
          <p:nvPr/>
        </p:nvCxnSpPr>
        <p:spPr>
          <a:xfrm flipV="1">
            <a:off x="6523141" y="3033802"/>
            <a:ext cx="415541" cy="206735"/>
          </a:xfrm>
          <a:prstGeom prst="straightConnector1">
            <a:avLst/>
          </a:prstGeom>
          <a:ln w="38100">
            <a:solidFill>
              <a:srgbClr val="FF0000"/>
            </a:solidFill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61E1D4FD-44CB-0639-672F-7977EAC7B188}"/>
              </a:ext>
            </a:extLst>
          </p:cNvPr>
          <p:cNvCxnSpPr>
            <a:cxnSpLocks/>
          </p:cNvCxnSpPr>
          <p:nvPr/>
        </p:nvCxnSpPr>
        <p:spPr>
          <a:xfrm flipV="1">
            <a:off x="7919103" y="3943448"/>
            <a:ext cx="0" cy="399952"/>
          </a:xfrm>
          <a:prstGeom prst="straightConnector1">
            <a:avLst/>
          </a:prstGeom>
          <a:ln w="38100">
            <a:solidFill>
              <a:srgbClr val="FF0000"/>
            </a:solidFill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>
            <a:extLst>
              <a:ext uri="{FF2B5EF4-FFF2-40B4-BE49-F238E27FC236}">
                <a16:creationId xmlns:a16="http://schemas.microsoft.com/office/drawing/2014/main" id="{BB61E478-7320-FFB7-0465-167B9AC924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5995" y="2697581"/>
            <a:ext cx="677985" cy="252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" name="Picture 2" descr="Český statistický úřad s novým logem | E15.cz">
            <a:extLst>
              <a:ext uri="{FF2B5EF4-FFF2-40B4-BE49-F238E27FC236}">
                <a16:creationId xmlns:a16="http://schemas.microsoft.com/office/drawing/2014/main" id="{84F5FD9E-7472-34A9-C28F-5C32630963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2064" y="2439231"/>
            <a:ext cx="843355" cy="498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5" name="TextBox 1024">
            <a:extLst>
              <a:ext uri="{FF2B5EF4-FFF2-40B4-BE49-F238E27FC236}">
                <a16:creationId xmlns:a16="http://schemas.microsoft.com/office/drawing/2014/main" id="{CDDCEFCB-4DBF-18CC-E103-91927ACB4CB8}"/>
              </a:ext>
            </a:extLst>
          </p:cNvPr>
          <p:cNvSpPr txBox="1"/>
          <p:nvPr/>
        </p:nvSpPr>
        <p:spPr>
          <a:xfrm>
            <a:off x="1272746" y="2226508"/>
            <a:ext cx="5463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Z" sz="1200" u="sng" dirty="0"/>
              <a:t>Zdroj:</a:t>
            </a:r>
          </a:p>
        </p:txBody>
      </p:sp>
      <p:sp>
        <p:nvSpPr>
          <p:cNvPr id="1027" name="TextBox 1026">
            <a:extLst>
              <a:ext uri="{FF2B5EF4-FFF2-40B4-BE49-F238E27FC236}">
                <a16:creationId xmlns:a16="http://schemas.microsoft.com/office/drawing/2014/main" id="{2B06DED4-89F7-97AE-8A03-E20C61A6CD50}"/>
              </a:ext>
            </a:extLst>
          </p:cNvPr>
          <p:cNvSpPr txBox="1"/>
          <p:nvPr/>
        </p:nvSpPr>
        <p:spPr>
          <a:xfrm>
            <a:off x="8039610" y="2342212"/>
            <a:ext cx="5463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Z" sz="1200" u="sng" dirty="0"/>
              <a:t>Zdroj:</a:t>
            </a:r>
          </a:p>
        </p:txBody>
      </p:sp>
      <p:sp>
        <p:nvSpPr>
          <p:cNvPr id="1029" name="TextBox 1028">
            <a:extLst>
              <a:ext uri="{FF2B5EF4-FFF2-40B4-BE49-F238E27FC236}">
                <a16:creationId xmlns:a16="http://schemas.microsoft.com/office/drawing/2014/main" id="{9CD32635-F747-F384-C1FD-04614F3F6E68}"/>
              </a:ext>
            </a:extLst>
          </p:cNvPr>
          <p:cNvSpPr txBox="1"/>
          <p:nvPr/>
        </p:nvSpPr>
        <p:spPr>
          <a:xfrm>
            <a:off x="6212339" y="986939"/>
            <a:ext cx="540250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Z" sz="1600" dirty="0"/>
              <a:t>Počty vlaků dálkové dopravy v 37. nejsilnější den platnosti GVD</a:t>
            </a:r>
          </a:p>
        </p:txBody>
      </p:sp>
      <p:sp>
        <p:nvSpPr>
          <p:cNvPr id="1030" name="TextBox 1029">
            <a:extLst>
              <a:ext uri="{FF2B5EF4-FFF2-40B4-BE49-F238E27FC236}">
                <a16:creationId xmlns:a16="http://schemas.microsoft.com/office/drawing/2014/main" id="{6C8A50FD-C610-2E6E-5A2E-F769C9A6F0ED}"/>
              </a:ext>
            </a:extLst>
          </p:cNvPr>
          <p:cNvSpPr txBox="1"/>
          <p:nvPr/>
        </p:nvSpPr>
        <p:spPr>
          <a:xfrm>
            <a:off x="7361302" y="1539257"/>
            <a:ext cx="3930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Z" sz="1600" dirty="0"/>
              <a:t>16</a:t>
            </a:r>
          </a:p>
        </p:txBody>
      </p:sp>
      <p:sp>
        <p:nvSpPr>
          <p:cNvPr id="1031" name="TextBox 1030">
            <a:extLst>
              <a:ext uri="{FF2B5EF4-FFF2-40B4-BE49-F238E27FC236}">
                <a16:creationId xmlns:a16="http://schemas.microsoft.com/office/drawing/2014/main" id="{7ED1A5C7-A2C8-9865-BC29-149088AB91FF}"/>
              </a:ext>
            </a:extLst>
          </p:cNvPr>
          <p:cNvSpPr txBox="1"/>
          <p:nvPr/>
        </p:nvSpPr>
        <p:spPr>
          <a:xfrm>
            <a:off x="6271916" y="2901983"/>
            <a:ext cx="3930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Z" sz="1600" dirty="0"/>
              <a:t>14</a:t>
            </a:r>
          </a:p>
        </p:txBody>
      </p:sp>
      <p:sp>
        <p:nvSpPr>
          <p:cNvPr id="1033" name="TextBox 1032">
            <a:extLst>
              <a:ext uri="{FF2B5EF4-FFF2-40B4-BE49-F238E27FC236}">
                <a16:creationId xmlns:a16="http://schemas.microsoft.com/office/drawing/2014/main" id="{56A28FFB-EF0C-9152-C7B8-AC6EB36B0AC2}"/>
              </a:ext>
            </a:extLst>
          </p:cNvPr>
          <p:cNvSpPr txBox="1"/>
          <p:nvPr/>
        </p:nvSpPr>
        <p:spPr>
          <a:xfrm>
            <a:off x="7606729" y="4151150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Z" sz="1600" dirty="0"/>
              <a:t>6</a:t>
            </a:r>
          </a:p>
        </p:txBody>
      </p:sp>
      <p:sp>
        <p:nvSpPr>
          <p:cNvPr id="1035" name="TextBox 1034">
            <a:extLst>
              <a:ext uri="{FF2B5EF4-FFF2-40B4-BE49-F238E27FC236}">
                <a16:creationId xmlns:a16="http://schemas.microsoft.com/office/drawing/2014/main" id="{246BF122-7835-DC6C-3CED-4411C9A677D5}"/>
              </a:ext>
            </a:extLst>
          </p:cNvPr>
          <p:cNvSpPr txBox="1"/>
          <p:nvPr/>
        </p:nvSpPr>
        <p:spPr>
          <a:xfrm>
            <a:off x="9093617" y="3999006"/>
            <a:ext cx="3930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Z" sz="1600" dirty="0"/>
              <a:t>34</a:t>
            </a:r>
          </a:p>
        </p:txBody>
      </p:sp>
      <p:sp>
        <p:nvSpPr>
          <p:cNvPr id="1037" name="TextBox 1036">
            <a:extLst>
              <a:ext uri="{FF2B5EF4-FFF2-40B4-BE49-F238E27FC236}">
                <a16:creationId xmlns:a16="http://schemas.microsoft.com/office/drawing/2014/main" id="{94F8CB31-A192-EE39-0F2C-DB2D57BCA1E1}"/>
              </a:ext>
            </a:extLst>
          </p:cNvPr>
          <p:cNvSpPr txBox="1"/>
          <p:nvPr/>
        </p:nvSpPr>
        <p:spPr>
          <a:xfrm>
            <a:off x="10028293" y="3885961"/>
            <a:ext cx="3930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Z" sz="1600" dirty="0"/>
              <a:t>22</a:t>
            </a:r>
          </a:p>
        </p:txBody>
      </p:sp>
      <p:sp>
        <p:nvSpPr>
          <p:cNvPr id="1039" name="TextBox 1038">
            <a:extLst>
              <a:ext uri="{FF2B5EF4-FFF2-40B4-BE49-F238E27FC236}">
                <a16:creationId xmlns:a16="http://schemas.microsoft.com/office/drawing/2014/main" id="{E3162B66-24C4-5FA5-B7ED-A8341C48928B}"/>
              </a:ext>
            </a:extLst>
          </p:cNvPr>
          <p:cNvSpPr txBox="1"/>
          <p:nvPr/>
        </p:nvSpPr>
        <p:spPr>
          <a:xfrm>
            <a:off x="10504103" y="3615469"/>
            <a:ext cx="3930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Z" sz="1600" dirty="0"/>
              <a:t>12</a:t>
            </a:r>
          </a:p>
        </p:txBody>
      </p:sp>
      <p:sp>
        <p:nvSpPr>
          <p:cNvPr id="1040" name="TextBox 1039">
            <a:extLst>
              <a:ext uri="{FF2B5EF4-FFF2-40B4-BE49-F238E27FC236}">
                <a16:creationId xmlns:a16="http://schemas.microsoft.com/office/drawing/2014/main" id="{ECF7B0B7-1B50-BDBA-B196-14D9BAC7CEBB}"/>
              </a:ext>
            </a:extLst>
          </p:cNvPr>
          <p:cNvSpPr txBox="1"/>
          <p:nvPr/>
        </p:nvSpPr>
        <p:spPr>
          <a:xfrm>
            <a:off x="11000473" y="3348858"/>
            <a:ext cx="3930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Z" sz="1600" dirty="0"/>
              <a:t>24</a:t>
            </a:r>
          </a:p>
        </p:txBody>
      </p:sp>
      <p:sp>
        <p:nvSpPr>
          <p:cNvPr id="1044" name="TextBox 1043">
            <a:extLst>
              <a:ext uri="{FF2B5EF4-FFF2-40B4-BE49-F238E27FC236}">
                <a16:creationId xmlns:a16="http://schemas.microsoft.com/office/drawing/2014/main" id="{30116365-3F7A-CBBB-3620-BC89F55A9507}"/>
              </a:ext>
            </a:extLst>
          </p:cNvPr>
          <p:cNvSpPr txBox="1"/>
          <p:nvPr/>
        </p:nvSpPr>
        <p:spPr>
          <a:xfrm>
            <a:off x="11037904" y="2654370"/>
            <a:ext cx="3930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Z" sz="1600" dirty="0"/>
              <a:t>26</a:t>
            </a:r>
          </a:p>
        </p:txBody>
      </p:sp>
      <p:cxnSp>
        <p:nvCxnSpPr>
          <p:cNvPr id="1045" name="Straight Arrow Connector 1044">
            <a:extLst>
              <a:ext uri="{FF2B5EF4-FFF2-40B4-BE49-F238E27FC236}">
                <a16:creationId xmlns:a16="http://schemas.microsoft.com/office/drawing/2014/main" id="{39353F63-636D-15E5-1EA1-7CC583632A85}"/>
              </a:ext>
            </a:extLst>
          </p:cNvPr>
          <p:cNvCxnSpPr>
            <a:cxnSpLocks/>
          </p:cNvCxnSpPr>
          <p:nvPr/>
        </p:nvCxnSpPr>
        <p:spPr>
          <a:xfrm>
            <a:off x="6384862" y="2595539"/>
            <a:ext cx="337565" cy="14431"/>
          </a:xfrm>
          <a:prstGeom prst="straightConnector1">
            <a:avLst/>
          </a:prstGeom>
          <a:ln w="38100">
            <a:solidFill>
              <a:srgbClr val="FF0000"/>
            </a:solidFill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6" name="TextBox 1045">
            <a:extLst>
              <a:ext uri="{FF2B5EF4-FFF2-40B4-BE49-F238E27FC236}">
                <a16:creationId xmlns:a16="http://schemas.microsoft.com/office/drawing/2014/main" id="{2216268C-D142-1CA9-8FE5-70A3490DDD55}"/>
              </a:ext>
            </a:extLst>
          </p:cNvPr>
          <p:cNvSpPr txBox="1"/>
          <p:nvPr/>
        </p:nvSpPr>
        <p:spPr>
          <a:xfrm>
            <a:off x="6136341" y="2474516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Z" sz="1600" dirty="0"/>
              <a:t>6</a:t>
            </a:r>
          </a:p>
        </p:txBody>
      </p:sp>
      <p:sp>
        <p:nvSpPr>
          <p:cNvPr id="1050" name="Content Placeholder 2">
            <a:extLst>
              <a:ext uri="{FF2B5EF4-FFF2-40B4-BE49-F238E27FC236}">
                <a16:creationId xmlns:a16="http://schemas.microsoft.com/office/drawing/2014/main" id="{E923243E-8819-0684-9747-249E79663D3C}"/>
              </a:ext>
            </a:extLst>
          </p:cNvPr>
          <p:cNvSpPr txBox="1">
            <a:spLocks/>
          </p:cNvSpPr>
          <p:nvPr/>
        </p:nvSpPr>
        <p:spPr>
          <a:xfrm>
            <a:off x="838200" y="4822820"/>
            <a:ext cx="9286060" cy="1354143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9B5BD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EFB529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9EC73C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CZ" dirty="0"/>
              <a:t>Státy EU vypraví denně cca 1 200 mezinárodních vlaků</a:t>
            </a:r>
          </a:p>
          <a:p>
            <a:r>
              <a:rPr lang="en-CZ" dirty="0"/>
              <a:t>Podíl mezinárodní železniční přepravy v rámci EU je cca 10% </a:t>
            </a:r>
          </a:p>
          <a:p>
            <a:r>
              <a:rPr lang="en-CZ" dirty="0"/>
              <a:t>TTR má zvýšit podíl železnice na mezistátní přepravě zboží a osob</a:t>
            </a:r>
          </a:p>
        </p:txBody>
      </p:sp>
    </p:spTree>
    <p:extLst>
      <p:ext uri="{BB962C8B-B14F-4D97-AF65-F5344CB8AC3E}">
        <p14:creationId xmlns:p14="http://schemas.microsoft.com/office/powerpoint/2010/main" val="40422876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E75586-AA7D-AB56-D4CB-6E88062638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Z" dirty="0"/>
              <a:t>Na výstupech TTR závisí další plány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3311D5-B753-1C90-AC21-EAE6C29F2B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Z" dirty="0"/>
              <a:t>Dopravní politika České republiky</a:t>
            </a:r>
          </a:p>
          <a:p>
            <a:r>
              <a:rPr lang="en-CZ" dirty="0"/>
              <a:t>Dopravní sektorové strategie</a:t>
            </a:r>
          </a:p>
          <a:p>
            <a:r>
              <a:rPr lang="en-CZ" dirty="0"/>
              <a:t>Koncepce veřejné dopravy</a:t>
            </a:r>
          </a:p>
          <a:p>
            <a:r>
              <a:rPr lang="en-CZ" dirty="0"/>
              <a:t>Implementační plány (ENE, ERTMS, konverze)</a:t>
            </a:r>
          </a:p>
          <a:p>
            <a:r>
              <a:rPr lang="en-CZ" dirty="0"/>
              <a:t>Plán dopravní obslužnosti vlaky dálkové dopravy</a:t>
            </a:r>
          </a:p>
          <a:p>
            <a:r>
              <a:rPr lang="en-CZ" dirty="0"/>
              <a:t>Dopravní koncepty a regionální plány dopravní obslužnosti</a:t>
            </a:r>
          </a:p>
          <a:p>
            <a:r>
              <a:rPr lang="en-CZ" dirty="0"/>
              <a:t>Nabídková řízení na výběr provozovatele drážní dopravy</a:t>
            </a:r>
          </a:p>
          <a:p>
            <a:r>
              <a:rPr lang="en-CZ" dirty="0"/>
              <a:t>Uzavírání nových smluv o veřejných službách v přepravě cestujících</a:t>
            </a:r>
          </a:p>
          <a:p>
            <a:r>
              <a:rPr lang="en-CZ" dirty="0"/>
              <a:t>Investiční plány dopravců</a:t>
            </a:r>
          </a:p>
          <a:p>
            <a:r>
              <a:rPr lang="en-CZ" dirty="0"/>
              <a:t>Dopravní opatření</a:t>
            </a:r>
          </a:p>
          <a:p>
            <a:pPr lvl="1"/>
            <a:endParaRPr lang="en-CZ" dirty="0"/>
          </a:p>
        </p:txBody>
      </p:sp>
    </p:spTree>
    <p:extLst>
      <p:ext uri="{BB962C8B-B14F-4D97-AF65-F5344CB8AC3E}">
        <p14:creationId xmlns:p14="http://schemas.microsoft.com/office/powerpoint/2010/main" val="26666426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C24E4-8972-6152-31C6-DF3ADFD728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Z" dirty="0"/>
              <a:t>Informační požadavky TCR (DOK)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D25FD30-42EF-2EBB-32C0-7828964D76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55" y="1010420"/>
            <a:ext cx="4195889" cy="121131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1B31D58-858F-C2F5-F598-EF83C4174B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854" y="2347848"/>
            <a:ext cx="4201953" cy="1854727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29774D7E-9A68-CCD0-CC25-1F9087C05C80}"/>
              </a:ext>
            </a:extLst>
          </p:cNvPr>
          <p:cNvSpPr txBox="1">
            <a:spLocks/>
          </p:cNvSpPr>
          <p:nvPr/>
        </p:nvSpPr>
        <p:spPr>
          <a:xfrm>
            <a:off x="111854" y="4328690"/>
            <a:ext cx="4372768" cy="2099004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9B5BD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EFB529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9EC73C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CZ" dirty="0"/>
              <a:t>Počty vlaků dotčených DOK</a:t>
            </a:r>
          </a:p>
          <a:p>
            <a:pPr lvl="1"/>
            <a:r>
              <a:rPr lang="en-CZ" dirty="0"/>
              <a:t>Mezinárodní doprava osobní </a:t>
            </a:r>
          </a:p>
          <a:p>
            <a:pPr lvl="1"/>
            <a:r>
              <a:rPr lang="en-CZ" dirty="0"/>
              <a:t>Regionální doprava osobní</a:t>
            </a:r>
          </a:p>
          <a:p>
            <a:pPr lvl="1"/>
            <a:r>
              <a:rPr lang="en-CZ" dirty="0"/>
              <a:t>Mezinárodní doprava nákladní</a:t>
            </a:r>
          </a:p>
          <a:p>
            <a:pPr lvl="1"/>
            <a:r>
              <a:rPr lang="en-CZ" dirty="0"/>
              <a:t>Vnitrozemská doprava nákladní</a:t>
            </a:r>
          </a:p>
          <a:p>
            <a:pPr lvl="1"/>
            <a:r>
              <a:rPr lang="en-CZ" dirty="0"/>
              <a:t>Ad hoc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AB523C39-B732-5A3C-A28E-DBC186AE49DB}"/>
              </a:ext>
            </a:extLst>
          </p:cNvPr>
          <p:cNvSpPr txBox="1">
            <a:spLocks/>
          </p:cNvSpPr>
          <p:nvPr/>
        </p:nvSpPr>
        <p:spPr>
          <a:xfrm>
            <a:off x="4484620" y="4318462"/>
            <a:ext cx="7472081" cy="2099004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9B5BD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EFB529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9EC73C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CZ" dirty="0"/>
              <a:t>Status DOK</a:t>
            </a:r>
          </a:p>
          <a:p>
            <a:pPr lvl="1"/>
            <a:r>
              <a:rPr lang="en-CZ" dirty="0"/>
              <a:t>Návrh předkladatele</a:t>
            </a:r>
          </a:p>
          <a:p>
            <a:pPr lvl="1"/>
            <a:r>
              <a:rPr lang="en-CZ" dirty="0"/>
              <a:t>Schváleno vedením provozovatele dráhy (+CKMD u staveb)</a:t>
            </a:r>
          </a:p>
          <a:p>
            <a:pPr lvl="1"/>
            <a:r>
              <a:rPr lang="en-CZ" dirty="0"/>
              <a:t>Územní rozhodnutí zajištěno</a:t>
            </a:r>
          </a:p>
          <a:p>
            <a:pPr lvl="1"/>
            <a:r>
              <a:rPr lang="en-CZ" dirty="0"/>
              <a:t>Financování zajištěno</a:t>
            </a:r>
          </a:p>
          <a:p>
            <a:pPr lvl="1"/>
            <a:r>
              <a:rPr lang="en-CZ" dirty="0"/>
              <a:t>Stavební povolení zajištěno</a:t>
            </a:r>
          </a:p>
          <a:p>
            <a:pPr lvl="1"/>
            <a:r>
              <a:rPr lang="en-CZ" dirty="0"/>
              <a:t>Zhotovitel zasmluvněn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4618939-30EB-3FA8-BD26-402CAFF0706D}"/>
              </a:ext>
            </a:extLst>
          </p:cNvPr>
          <p:cNvSpPr txBox="1"/>
          <p:nvPr/>
        </p:nvSpPr>
        <p:spPr>
          <a:xfrm>
            <a:off x="322729" y="6427694"/>
            <a:ext cx="42425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Z" u="sng" dirty="0"/>
              <a:t>Zdroj</a:t>
            </a:r>
            <a:r>
              <a:rPr lang="en-CZ" dirty="0"/>
              <a:t>: </a:t>
            </a:r>
            <a:r>
              <a:rPr lang="en-GB" dirty="0" err="1"/>
              <a:t>Příloha</a:t>
            </a:r>
            <a:r>
              <a:rPr lang="en-GB" dirty="0"/>
              <a:t> VII 2012/34/EU, SŽ DOK 2024</a:t>
            </a:r>
            <a:endParaRPr lang="en-CZ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3E60BD8-C537-8590-41E1-7BE9836CDD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4620" y="1040462"/>
            <a:ext cx="7317515" cy="3162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335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C24E4-8972-6152-31C6-DF3ADFD728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9800" y="231706"/>
            <a:ext cx="9273988" cy="545024"/>
          </a:xfrm>
        </p:spPr>
        <p:txBody>
          <a:bodyPr>
            <a:normAutofit fontScale="90000"/>
          </a:bodyPr>
          <a:lstStyle/>
          <a:p>
            <a:r>
              <a:rPr lang="en-CZ" dirty="0"/>
              <a:t>Informační požadavky TCR (RVP)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CB6418E-B2B7-C56C-EFF6-D069249E65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999" y="1022197"/>
            <a:ext cx="5122959" cy="3047758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66B9B95-6DD3-6141-3151-B2E621F506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73888"/>
            <a:ext cx="5099304" cy="5389272"/>
          </a:xfrm>
        </p:spPr>
        <p:txBody>
          <a:bodyPr>
            <a:normAutofit lnSpcReduction="10000"/>
          </a:bodyPr>
          <a:lstStyle/>
          <a:p>
            <a:r>
              <a:rPr lang="en-CZ" dirty="0"/>
              <a:t>Jednoznačná identifikace,</a:t>
            </a:r>
          </a:p>
          <a:p>
            <a:r>
              <a:rPr lang="en-CZ" dirty="0"/>
              <a:t>Verzování, vyhledávání</a:t>
            </a:r>
          </a:p>
          <a:p>
            <a:r>
              <a:rPr lang="en-CZ" dirty="0"/>
              <a:t>Detail a rozsah omezení</a:t>
            </a:r>
          </a:p>
          <a:p>
            <a:r>
              <a:rPr lang="en-CZ" dirty="0"/>
              <a:t>Důvod, stav, % rozpracovanost</a:t>
            </a:r>
          </a:p>
          <a:p>
            <a:r>
              <a:rPr lang="en-CZ" dirty="0"/>
              <a:t>Termín, očekávání, skutečnost</a:t>
            </a:r>
          </a:p>
          <a:p>
            <a:r>
              <a:rPr lang="en-CZ" dirty="0"/>
              <a:t>% dopad, klasifikace dle př. VII</a:t>
            </a:r>
          </a:p>
          <a:p>
            <a:r>
              <a:rPr lang="en-CZ" dirty="0"/>
              <a:t>Vazba k jiným DOK</a:t>
            </a:r>
          </a:p>
          <a:p>
            <a:r>
              <a:rPr lang="en-CZ" dirty="0"/>
              <a:t>Dopad na sousední ŽS (OŘ)</a:t>
            </a:r>
          </a:p>
          <a:p>
            <a:r>
              <a:rPr lang="en-CZ" dirty="0"/>
              <a:t>Seznam, mapa, Ganttův graf</a:t>
            </a:r>
          </a:p>
          <a:p>
            <a:r>
              <a:rPr lang="en-CZ" dirty="0"/>
              <a:t>Překlad klíčových slov</a:t>
            </a:r>
          </a:p>
          <a:p>
            <a:r>
              <a:rPr lang="en-CZ" dirty="0"/>
              <a:t>Vazba na dotčené subjekty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C77D097-9274-DB4C-5868-E6E881A37E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4102180"/>
            <a:ext cx="5122959" cy="2360980"/>
          </a:xfrm>
          <a:prstGeom prst="rect">
            <a:avLst/>
          </a:prstGeom>
        </p:spPr>
      </p:pic>
      <p:sp>
        <p:nvSpPr>
          <p:cNvPr id="5" name="Freeform 4">
            <a:extLst>
              <a:ext uri="{FF2B5EF4-FFF2-40B4-BE49-F238E27FC236}">
                <a16:creationId xmlns:a16="http://schemas.microsoft.com/office/drawing/2014/main" id="{A4D96571-20BC-ACFC-123A-88BA5BCCAB19}"/>
              </a:ext>
            </a:extLst>
          </p:cNvPr>
          <p:cNvSpPr/>
          <p:nvPr/>
        </p:nvSpPr>
        <p:spPr>
          <a:xfrm>
            <a:off x="8266176" y="3291840"/>
            <a:ext cx="219456" cy="243840"/>
          </a:xfrm>
          <a:custGeom>
            <a:avLst/>
            <a:gdLst>
              <a:gd name="connsiteX0" fmla="*/ 0 w 219456"/>
              <a:gd name="connsiteY0" fmla="*/ 0 h 243840"/>
              <a:gd name="connsiteX1" fmla="*/ 219456 w 219456"/>
              <a:gd name="connsiteY1" fmla="*/ 243840 h 243840"/>
              <a:gd name="connsiteX2" fmla="*/ 219456 w 219456"/>
              <a:gd name="connsiteY2" fmla="*/ 243840 h 243840"/>
              <a:gd name="connsiteX3" fmla="*/ 219456 w 219456"/>
              <a:gd name="connsiteY3" fmla="*/ 243840 h 243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9456" h="243840">
                <a:moveTo>
                  <a:pt x="0" y="0"/>
                </a:moveTo>
                <a:lnTo>
                  <a:pt x="219456" y="243840"/>
                </a:lnTo>
                <a:lnTo>
                  <a:pt x="219456" y="243840"/>
                </a:lnTo>
                <a:lnTo>
                  <a:pt x="219456" y="243840"/>
                </a:lnTo>
              </a:path>
            </a:pathLst>
          </a:custGeom>
          <a:noFill/>
          <a:ln w="76200" cmpd="sng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Z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B670792D-FA45-B3DF-0C89-114A983FAFBA}"/>
              </a:ext>
            </a:extLst>
          </p:cNvPr>
          <p:cNvSpPr/>
          <p:nvPr/>
        </p:nvSpPr>
        <p:spPr>
          <a:xfrm>
            <a:off x="7718612" y="2837329"/>
            <a:ext cx="1250576" cy="1116106"/>
          </a:xfrm>
          <a:prstGeom prst="ellipse">
            <a:avLst/>
          </a:prstGeom>
          <a:noFill/>
          <a:ln w="28575" cmpd="sng">
            <a:solidFill>
              <a:schemeClr val="accent1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Z"/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40FE0AAF-8186-384D-1037-447EC032CBA0}"/>
              </a:ext>
            </a:extLst>
          </p:cNvPr>
          <p:cNvCxnSpPr>
            <a:cxnSpLocks/>
          </p:cNvCxnSpPr>
          <p:nvPr/>
        </p:nvCxnSpPr>
        <p:spPr>
          <a:xfrm flipH="1" flipV="1">
            <a:off x="8266176" y="2062937"/>
            <a:ext cx="109728" cy="774392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84484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D62E8B-0A05-CCC0-5C9C-9E8228F9B2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9800" y="231706"/>
            <a:ext cx="7888941" cy="545024"/>
          </a:xfrm>
        </p:spPr>
        <p:txBody>
          <a:bodyPr>
            <a:normAutofit fontScale="90000"/>
          </a:bodyPr>
          <a:lstStyle/>
          <a:p>
            <a:r>
              <a:rPr lang="en-CZ" dirty="0"/>
              <a:t>TCR Tool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8182270-598D-CF2A-0840-2FE1E673FD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179" y="1109451"/>
            <a:ext cx="3635562" cy="231954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8C65B92-A289-9031-A96E-3F9F417B0B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8179" y="3615058"/>
            <a:ext cx="7772400" cy="301123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5B6D33B-249C-B612-3B40-D0B9B6BDD6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5800" y="1166998"/>
            <a:ext cx="3886200" cy="220445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084E43E-F911-E681-5C0C-A18244A51C8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32639" y="1109452"/>
            <a:ext cx="2777356" cy="311292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ECD92B4-FC9F-FDD9-0611-14761E37859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32638" y="4365369"/>
            <a:ext cx="2721161" cy="1954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4923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76200" cmpd="dbl">
          <a:solidFill>
            <a:srgbClr val="0070C0"/>
          </a:solidFill>
        </a:ln>
      </a:spPr>
      <a:bodyPr rtlCol="0" anchor="ctr"/>
      <a:lstStyle>
        <a:defPPr algn="ctr">
          <a:defRPr/>
        </a:defPPr>
      </a:lstStyle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17E70D6A-DAA5-7241-A178-839A5940DD30}" vid="{95F3A1FA-1528-714F-A7A8-781BE0A98E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5415</TotalTime>
  <Words>311</Words>
  <Application>Microsoft Macintosh PowerPoint</Application>
  <PresentationFormat>Widescreen</PresentationFormat>
  <Paragraphs>77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TTR Day</vt:lpstr>
      <vt:lpstr>Přeshraniční přeprava po železnici v CE</vt:lpstr>
      <vt:lpstr>Podíl železnice na přepravě z a do ČR</vt:lpstr>
      <vt:lpstr>Na výstupech TTR závisí další plány</vt:lpstr>
      <vt:lpstr>Informační požadavky TCR (DOK)</vt:lpstr>
      <vt:lpstr>Informační požadavky TCR (RVP)</vt:lpstr>
      <vt:lpstr>TCR Tool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Petr Moravec</dc:creator>
  <cp:lastModifiedBy>Petr Moravec</cp:lastModifiedBy>
  <cp:revision>390</cp:revision>
  <dcterms:created xsi:type="dcterms:W3CDTF">2022-05-25T05:29:25Z</dcterms:created>
  <dcterms:modified xsi:type="dcterms:W3CDTF">2022-09-21T05:39:02Z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9d258917-277f-42cd-a3cd-14c4e9ee58bc_Enabled">
    <vt:lpwstr>true</vt:lpwstr>
  </property>
  <property fmtid="{D5CDD505-2E9C-101B-9397-08002B2CF9AE}" pid="3" name="MSIP_Label_9d258917-277f-42cd-a3cd-14c4e9ee58bc_SetDate">
    <vt:lpwstr>2022-08-19T16:58:14Z</vt:lpwstr>
  </property>
  <property fmtid="{D5CDD505-2E9C-101B-9397-08002B2CF9AE}" pid="4" name="MSIP_Label_9d258917-277f-42cd-a3cd-14c4e9ee58bc_Method">
    <vt:lpwstr>Standard</vt:lpwstr>
  </property>
  <property fmtid="{D5CDD505-2E9C-101B-9397-08002B2CF9AE}" pid="5" name="MSIP_Label_9d258917-277f-42cd-a3cd-14c4e9ee58bc_Name">
    <vt:lpwstr>restricted</vt:lpwstr>
  </property>
  <property fmtid="{D5CDD505-2E9C-101B-9397-08002B2CF9AE}" pid="6" name="MSIP_Label_9d258917-277f-42cd-a3cd-14c4e9ee58bc_SiteId">
    <vt:lpwstr>38ae3bcd-9579-4fd4-adda-b42e1495d55a</vt:lpwstr>
  </property>
  <property fmtid="{D5CDD505-2E9C-101B-9397-08002B2CF9AE}" pid="7" name="MSIP_Label_9d258917-277f-42cd-a3cd-14c4e9ee58bc_ActionId">
    <vt:lpwstr>77cb8f53-6224-4d15-853e-b35d35d2dad6</vt:lpwstr>
  </property>
  <property fmtid="{D5CDD505-2E9C-101B-9397-08002B2CF9AE}" pid="8" name="MSIP_Label_9d258917-277f-42cd-a3cd-14c4e9ee58bc_ContentBits">
    <vt:lpwstr>0</vt:lpwstr>
  </property>
  <property fmtid="{D5CDD505-2E9C-101B-9397-08002B2CF9AE}" pid="9" name="Document_Confidentiality">
    <vt:lpwstr>Restricted</vt:lpwstr>
  </property>
</Properties>
</file>