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84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82" r:id="rId11"/>
    <p:sldId id="287" r:id="rId12"/>
    <p:sldId id="265" r:id="rId13"/>
    <p:sldId id="266" r:id="rId14"/>
    <p:sldId id="283" r:id="rId15"/>
    <p:sldId id="267" r:id="rId16"/>
    <p:sldId id="268" r:id="rId17"/>
    <p:sldId id="269" r:id="rId18"/>
    <p:sldId id="270" r:id="rId19"/>
    <p:sldId id="271" r:id="rId20"/>
    <p:sldId id="285" r:id="rId21"/>
    <p:sldId id="286" r:id="rId22"/>
    <p:sldId id="272" r:id="rId23"/>
    <p:sldId id="273" r:id="rId24"/>
    <p:sldId id="274" r:id="rId25"/>
    <p:sldId id="281" r:id="rId26"/>
    <p:sldId id="280" r:id="rId27"/>
    <p:sldId id="277" r:id="rId28"/>
    <p:sldId id="278" r:id="rId29"/>
    <p:sldId id="279" r:id="rId30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19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667D30-7ED8-4BC4-B370-B084A308C5C5}" type="datetimeFigureOut">
              <a:rPr lang="pl-PL" smtClean="0"/>
              <a:t>19.04.2024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AF1068-93D4-4753-B229-A57241A33A4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357543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533223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5042955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01D82-871A-4A63-8523-B1F9C8980C09}" type="datetimeFigureOut">
              <a:rPr lang="pl-PL" smtClean="0"/>
              <a:t>19.04.2024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4AB9-A962-4C8F-AA43-575861CC268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172029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01D82-871A-4A63-8523-B1F9C8980C09}" type="datetimeFigureOut">
              <a:rPr lang="pl-PL" smtClean="0"/>
              <a:t>19.04.2024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4AB9-A962-4C8F-AA43-575861CC268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603524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01D82-871A-4A63-8523-B1F9C8980C09}" type="datetimeFigureOut">
              <a:rPr lang="pl-PL" smtClean="0"/>
              <a:t>19.04.2024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4AB9-A962-4C8F-AA43-575861CC268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121116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01D82-871A-4A63-8523-B1F9C8980C09}" type="datetimeFigureOut">
              <a:rPr lang="pl-PL" smtClean="0"/>
              <a:t>19.04.2024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4AB9-A962-4C8F-AA43-575861CC268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06546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01D82-871A-4A63-8523-B1F9C8980C09}" type="datetimeFigureOut">
              <a:rPr lang="pl-PL" smtClean="0"/>
              <a:t>19.04.2024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4AB9-A962-4C8F-AA43-575861CC268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532568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01D82-871A-4A63-8523-B1F9C8980C09}" type="datetimeFigureOut">
              <a:rPr lang="pl-PL" smtClean="0"/>
              <a:t>19.04.2024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4AB9-A962-4C8F-AA43-575861CC268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26919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01D82-871A-4A63-8523-B1F9C8980C09}" type="datetimeFigureOut">
              <a:rPr lang="pl-PL" smtClean="0"/>
              <a:t>19.04.2024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4AB9-A962-4C8F-AA43-575861CC268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542734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01D82-871A-4A63-8523-B1F9C8980C09}" type="datetimeFigureOut">
              <a:rPr lang="pl-PL" smtClean="0"/>
              <a:t>19.04.2024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4AB9-A962-4C8F-AA43-575861CC268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603325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01D82-871A-4A63-8523-B1F9C8980C09}" type="datetimeFigureOut">
              <a:rPr lang="pl-PL" smtClean="0"/>
              <a:t>19.04.2024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4AB9-A962-4C8F-AA43-575861CC268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891902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01D82-871A-4A63-8523-B1F9C8980C09}" type="datetimeFigureOut">
              <a:rPr lang="pl-PL" smtClean="0"/>
              <a:t>19.04.2024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4AB9-A962-4C8F-AA43-575861CC268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780989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01D82-871A-4A63-8523-B1F9C8980C09}" type="datetimeFigureOut">
              <a:rPr lang="pl-PL" smtClean="0"/>
              <a:t>19.04.2024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4AB9-A962-4C8F-AA43-575861CC268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543253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ytuł i zawartoś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ole tekstowe 2"/>
          <p:cNvSpPr txBox="1">
            <a:spLocks noChangeArrowheads="1"/>
          </p:cNvSpPr>
          <p:nvPr/>
        </p:nvSpPr>
        <p:spPr bwMode="auto">
          <a:xfrm>
            <a:off x="10896601" y="6381751"/>
            <a:ext cx="960967" cy="276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defRPr/>
            </a:pPr>
            <a:fld id="{FEB388BB-5E9F-46CC-8901-CBDB27C88BB0}" type="slidenum">
              <a:rPr lang="pl-PL" altLang="pl-PL" sz="1200" smtClean="0">
                <a:latin typeface="Arial" panose="020B0604020202020204" pitchFamily="34" charset="0"/>
              </a:rPr>
              <a:pPr algn="r" eaLnBrk="1" hangingPunct="1">
                <a:defRPr/>
              </a:pPr>
              <a:t>‹#›</a:t>
            </a:fld>
            <a:endParaRPr lang="pl-PL" altLang="pl-PL" sz="1200">
              <a:latin typeface="Arial" panose="020B0604020202020204" pitchFamily="34" charset="0"/>
            </a:endParaRPr>
          </a:p>
        </p:txBody>
      </p:sp>
      <p:pic>
        <p:nvPicPr>
          <p:cNvPr id="4" name="Obraz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333" y="260350"/>
            <a:ext cx="2015067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041746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1 ze stopką i st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>
              <a:solidFill>
                <a:prstClr val="black"/>
              </a:solidFill>
              <a:latin typeface="Arial"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64F9A-9AFB-4B93-B85F-E8B5113543BD}" type="slidenum">
              <a:rPr lang="en-GB" smtClean="0">
                <a:solidFill>
                  <a:prstClr val="black"/>
                </a:solidFill>
              </a:rPr>
              <a:pPr/>
              <a:t>‹#›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12" name="Tytuł 1"/>
          <p:cNvSpPr>
            <a:spLocks noGrp="1"/>
          </p:cNvSpPr>
          <p:nvPr>
            <p:ph type="title" hasCustomPrompt="1"/>
          </p:nvPr>
        </p:nvSpPr>
        <p:spPr>
          <a:xfrm>
            <a:off x="2927650" y="12170"/>
            <a:ext cx="9179839" cy="687921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24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Tytuł slajdu możesz zmniejszyć do 16pp</a:t>
            </a:r>
          </a:p>
        </p:txBody>
      </p:sp>
    </p:spTree>
    <p:extLst>
      <p:ext uri="{BB962C8B-B14F-4D97-AF65-F5344CB8AC3E}">
        <p14:creationId xmlns:p14="http://schemas.microsoft.com/office/powerpoint/2010/main" val="41998558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F01D82-871A-4A63-8523-B1F9C8980C09}" type="datetimeFigureOut">
              <a:rPr lang="pl-PL" smtClean="0"/>
              <a:t>19.04.2024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434AB9-A962-4C8F-AA43-575861CC268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00799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5.png"/><Relationship Id="rId4" Type="http://schemas.openxmlformats.org/officeDocument/2006/relationships/image" Target="../media/image4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52" b="8279"/>
          <a:stretch>
            <a:fillRect/>
          </a:stretch>
        </p:blipFill>
        <p:spPr bwMode="auto">
          <a:xfrm>
            <a:off x="0" y="1171852"/>
            <a:ext cx="12192000" cy="57847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Prostokąt 4"/>
          <p:cNvSpPr/>
          <p:nvPr/>
        </p:nvSpPr>
        <p:spPr>
          <a:xfrm>
            <a:off x="0" y="2619633"/>
            <a:ext cx="9490229" cy="2164034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pl-PL" b="1" dirty="0">
                <a:solidFill>
                  <a:schemeClr val="tx1"/>
                </a:solidFill>
              </a:rPr>
              <a:t>Prace na podstawowych ciągach pasażerskich (E 30 i E 65) na obszarze Śląska, etap I: linia E 65 na odcinku Będzin – Katowice – Tychy – Czechowice Dziedzice </a:t>
            </a:r>
            <a:r>
              <a:rPr lang="pl-PL" b="1" dirty="0" smtClean="0">
                <a:solidFill>
                  <a:schemeClr val="tx1"/>
                </a:solidFill>
              </a:rPr>
              <a:t>– Zebrzydowice (etap realizacji)</a:t>
            </a:r>
            <a:endParaRPr lang="pl-PL" b="1" dirty="0">
              <a:solidFill>
                <a:schemeClr val="tx1"/>
              </a:solidFill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5353235" y="4429956"/>
            <a:ext cx="335575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b="1" dirty="0" err="1" smtClean="0"/>
              <a:t>Malenovice</a:t>
            </a:r>
            <a:r>
              <a:rPr lang="pl-PL" sz="1400" b="1" dirty="0" smtClean="0"/>
              <a:t> 24-26.04.2024</a:t>
            </a:r>
            <a:endParaRPr lang="pl-PL" sz="1400" b="1" dirty="0"/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95155" y="6210301"/>
            <a:ext cx="1774090" cy="390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8418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88680" y="6194314"/>
            <a:ext cx="1774090" cy="390178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4093" y="990590"/>
            <a:ext cx="4403885" cy="5867411"/>
          </a:xfrm>
          <a:prstGeom prst="rect">
            <a:avLst/>
          </a:prstGeom>
        </p:spPr>
      </p:pic>
      <p:sp>
        <p:nvSpPr>
          <p:cNvPr id="2" name="Prostokąt 1"/>
          <p:cNvSpPr/>
          <p:nvPr/>
        </p:nvSpPr>
        <p:spPr>
          <a:xfrm>
            <a:off x="2867487" y="0"/>
            <a:ext cx="874450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l-PL" sz="14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Prace na podstawowych ciągach pasażerskich (E 30 i E 65) na obszarze Śląska, Etap I: linia E 65 na odcinku </a:t>
            </a:r>
            <a:endParaRPr lang="pl-PL" sz="14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pl-PL" sz="14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Będzin – Katowice – Tychy – Czechowice-Dziedzice – Zebrzydowice (etap realizacji)</a:t>
            </a:r>
            <a:endParaRPr lang="pl-PL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5506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pl-PL" dirty="0" smtClean="0">
                <a:solidFill>
                  <a:prstClr val="black"/>
                </a:solidFill>
              </a:rPr>
              <a:t>3</a:t>
            </a:r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2849732" y="23971"/>
            <a:ext cx="8664606" cy="662849"/>
          </a:xfrm>
        </p:spPr>
        <p:txBody>
          <a:bodyPr>
            <a:noAutofit/>
          </a:bodyPr>
          <a:lstStyle/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pl-PL" sz="1400" b="0" dirty="0">
                <a:solidFill>
                  <a:prstClr val="white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Prace na podstawowych ciągach pasażerskich (E 30 i E 65) na obszarze Śląska, Etap I: linia E 65 na odcinku </a:t>
            </a:r>
            <a:r>
              <a:rPr lang="pl-PL" sz="1400" b="0" dirty="0">
                <a:solidFill>
                  <a:prstClr val="white"/>
                </a:solidFill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/>
            </a:r>
            <a:br>
              <a:rPr lang="pl-PL" sz="1400" b="0" dirty="0">
                <a:solidFill>
                  <a:prstClr val="white"/>
                </a:solidFill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</a:br>
            <a:r>
              <a:rPr lang="pl-PL" sz="1400" b="0" dirty="0">
                <a:solidFill>
                  <a:prstClr val="white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Będzin – Katowice – Tychy – Czechowice-Dziedzice – Zebrzydowice (etap realizacji)</a:t>
            </a:r>
            <a:r>
              <a:rPr lang="pl-PL" sz="1400" b="0" dirty="0">
                <a:solidFill>
                  <a:prstClr val="white"/>
                </a:solidFill>
                <a:latin typeface="Calibri" panose="020F0502020204030204"/>
                <a:ea typeface="+mn-ea"/>
                <a:cs typeface="+mn-cs"/>
              </a:rPr>
              <a:t/>
            </a:r>
            <a:br>
              <a:rPr lang="pl-PL" sz="1400" b="0" dirty="0">
                <a:solidFill>
                  <a:prstClr val="white"/>
                </a:solidFill>
                <a:latin typeface="Calibri" panose="020F0502020204030204"/>
                <a:ea typeface="+mn-ea"/>
                <a:cs typeface="+mn-cs"/>
              </a:rPr>
            </a:br>
            <a:endParaRPr lang="pl-PL" sz="1400" b="0" dirty="0">
              <a:latin typeface="+mn-lt"/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1775520" y="1124745"/>
            <a:ext cx="6606480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600" u="sng" dirty="0">
                <a:solidFill>
                  <a:srgbClr val="002060"/>
                </a:solidFill>
                <a:latin typeface="Arial" panose="020B0604020202020204" pitchFamily="34" charset="0"/>
              </a:rPr>
              <a:t>W ramach inwestycji prowadzone będą prace w zakresie</a:t>
            </a:r>
            <a:r>
              <a:rPr lang="pl-PL" sz="1600" u="sng" dirty="0"/>
              <a:t>:</a:t>
            </a:r>
          </a:p>
          <a:p>
            <a:endParaRPr lang="pl-PL" dirty="0"/>
          </a:p>
        </p:txBody>
      </p:sp>
      <p:pic>
        <p:nvPicPr>
          <p:cNvPr id="9" name="Obraz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0619" y="1558440"/>
            <a:ext cx="518205" cy="518205"/>
          </a:xfrm>
          <a:prstGeom prst="rect">
            <a:avLst/>
          </a:prstGeom>
        </p:spPr>
      </p:pic>
      <p:sp>
        <p:nvSpPr>
          <p:cNvPr id="10" name="Prostokąt 9"/>
          <p:cNvSpPr/>
          <p:nvPr/>
        </p:nvSpPr>
        <p:spPr>
          <a:xfrm>
            <a:off x="2218752" y="1630341"/>
            <a:ext cx="424847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400" b="1" dirty="0">
                <a:solidFill>
                  <a:srgbClr val="002060"/>
                </a:solidFill>
                <a:latin typeface="Arial" panose="020B0604020202020204" pitchFamily="34" charset="0"/>
              </a:rPr>
              <a:t>Podniesienia prędkości pociągów pasażerskich</a:t>
            </a:r>
          </a:p>
        </p:txBody>
      </p:sp>
      <p:pic>
        <p:nvPicPr>
          <p:cNvPr id="11" name="Obraz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843" y="2230000"/>
            <a:ext cx="554784" cy="585267"/>
          </a:xfrm>
          <a:prstGeom prst="rect">
            <a:avLst/>
          </a:prstGeom>
        </p:spPr>
      </p:pic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753727" y="2240538"/>
            <a:ext cx="4805817" cy="630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449580">
              <a:lnSpc>
                <a:spcPts val="1400"/>
              </a:lnSpc>
            </a:pPr>
            <a:r>
              <a:rPr lang="pl-PL" sz="1400" b="1" dirty="0">
                <a:solidFill>
                  <a:srgbClr val="002060"/>
                </a:solidFill>
              </a:rPr>
              <a:t>Przebudowy układów torowych:</a:t>
            </a:r>
          </a:p>
          <a:p>
            <a:pPr lvl="1">
              <a:lnSpc>
                <a:spcPts val="1400"/>
              </a:lnSpc>
            </a:pPr>
            <a:r>
              <a:rPr lang="pl-PL" sz="1200" dirty="0">
                <a:solidFill>
                  <a:srgbClr val="002060"/>
                </a:solidFill>
              </a:rPr>
              <a:t>Tory szlakowe i główne zasadnicze </a:t>
            </a:r>
            <a:r>
              <a:rPr lang="pl-PL" sz="1200" dirty="0">
                <a:solidFill>
                  <a:srgbClr val="002060"/>
                </a:solidFill>
                <a:sym typeface="Wingdings" panose="05000000000000000000" pitchFamily="2" charset="2"/>
              </a:rPr>
              <a:t>-</a:t>
            </a:r>
            <a:r>
              <a:rPr lang="pl-PL" sz="1200" dirty="0">
                <a:solidFill>
                  <a:srgbClr val="002060"/>
                </a:solidFill>
              </a:rPr>
              <a:t> 241,4km</a:t>
            </a:r>
          </a:p>
          <a:p>
            <a:pPr lvl="1">
              <a:lnSpc>
                <a:spcPts val="1400"/>
              </a:lnSpc>
              <a:spcAft>
                <a:spcPts val="800"/>
              </a:spcAft>
            </a:pPr>
            <a:r>
              <a:rPr lang="pl-PL" sz="1200" dirty="0">
                <a:solidFill>
                  <a:srgbClr val="002060"/>
                </a:solidFill>
              </a:rPr>
              <a:t>Tory stacyjne </a:t>
            </a:r>
            <a:r>
              <a:rPr lang="pl-PL" sz="1200" dirty="0">
                <a:solidFill>
                  <a:srgbClr val="002060"/>
                </a:solidFill>
                <a:sym typeface="Wingdings" panose="05000000000000000000" pitchFamily="2" charset="2"/>
              </a:rPr>
              <a:t>-</a:t>
            </a:r>
            <a:r>
              <a:rPr lang="pl-PL" sz="1200" dirty="0">
                <a:solidFill>
                  <a:srgbClr val="002060"/>
                </a:solidFill>
              </a:rPr>
              <a:t> 63,5km</a:t>
            </a:r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1723397" y="3072714"/>
            <a:ext cx="4729536" cy="451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449580">
              <a:lnSpc>
                <a:spcPts val="1400"/>
              </a:lnSpc>
            </a:pPr>
            <a:r>
              <a:rPr lang="pl-PL" sz="1400" b="1" dirty="0">
                <a:solidFill>
                  <a:srgbClr val="002060"/>
                </a:solidFill>
              </a:rPr>
              <a:t>Przebudowy sieci trakcyjnej:</a:t>
            </a:r>
          </a:p>
          <a:p>
            <a:pPr indent="449580">
              <a:lnSpc>
                <a:spcPts val="1400"/>
              </a:lnSpc>
            </a:pPr>
            <a:r>
              <a:rPr lang="pl-PL" sz="1200" dirty="0">
                <a:solidFill>
                  <a:srgbClr val="002060"/>
                </a:solidFill>
              </a:rPr>
              <a:t>Tory szlakowe i główne zasadnicze </a:t>
            </a:r>
            <a:r>
              <a:rPr lang="pl-PL" sz="1200" dirty="0">
                <a:solidFill>
                  <a:srgbClr val="002060"/>
                </a:solidFill>
                <a:sym typeface="Wingdings" panose="05000000000000000000" pitchFamily="2" charset="2"/>
              </a:rPr>
              <a:t>–</a:t>
            </a:r>
            <a:r>
              <a:rPr lang="pl-PL" sz="1200" dirty="0">
                <a:solidFill>
                  <a:srgbClr val="002060"/>
                </a:solidFill>
              </a:rPr>
              <a:t> 365,9km</a:t>
            </a:r>
          </a:p>
        </p:txBody>
      </p:sp>
      <p:pic>
        <p:nvPicPr>
          <p:cNvPr id="16" name="Obraz 15"/>
          <p:cNvPicPr/>
          <p:nvPr/>
        </p:nvPicPr>
        <p:blipFill rotWithShape="1">
          <a:blip r:embed="rId4"/>
          <a:srcRect l="7550" t="23573" r="53086" b="50868"/>
          <a:stretch/>
        </p:blipFill>
        <p:spPr bwMode="auto">
          <a:xfrm>
            <a:off x="1648185" y="2991191"/>
            <a:ext cx="546100" cy="61575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7" name="Rectangle 6"/>
          <p:cNvSpPr>
            <a:spLocks noChangeArrowheads="1"/>
          </p:cNvSpPr>
          <p:nvPr/>
        </p:nvSpPr>
        <p:spPr bwMode="auto">
          <a:xfrm>
            <a:off x="1725856" y="3751782"/>
            <a:ext cx="4490635" cy="8104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449580">
              <a:lnSpc>
                <a:spcPts val="1400"/>
              </a:lnSpc>
            </a:pPr>
            <a:r>
              <a:rPr lang="pl-PL" sz="1400" b="1" dirty="0">
                <a:solidFill>
                  <a:srgbClr val="002060"/>
                </a:solidFill>
              </a:rPr>
              <a:t>Przebudowy obiektów inżynieryjnych:</a:t>
            </a:r>
          </a:p>
          <a:p>
            <a:pPr indent="449580">
              <a:lnSpc>
                <a:spcPts val="1400"/>
              </a:lnSpc>
            </a:pPr>
            <a:r>
              <a:rPr lang="pl-PL" sz="1200" dirty="0">
                <a:solidFill>
                  <a:srgbClr val="002060"/>
                </a:solidFill>
              </a:rPr>
              <a:t>Kolejowych - 95 </a:t>
            </a:r>
            <a:endParaRPr lang="pl-PL" sz="1200" dirty="0">
              <a:solidFill>
                <a:srgbClr val="002060"/>
              </a:solidFill>
              <a:sym typeface="Wingdings" panose="05000000000000000000" pitchFamily="2" charset="2"/>
            </a:endParaRPr>
          </a:p>
          <a:p>
            <a:pPr indent="449580">
              <a:lnSpc>
                <a:spcPts val="1400"/>
              </a:lnSpc>
            </a:pPr>
            <a:r>
              <a:rPr lang="pl-PL" sz="1200" dirty="0">
                <a:solidFill>
                  <a:srgbClr val="002060"/>
                </a:solidFill>
                <a:sym typeface="Wingdings" panose="05000000000000000000" pitchFamily="2" charset="2"/>
              </a:rPr>
              <a:t>Drogowych - 7 </a:t>
            </a:r>
          </a:p>
          <a:p>
            <a:pPr indent="449580">
              <a:lnSpc>
                <a:spcPts val="1400"/>
              </a:lnSpc>
            </a:pPr>
            <a:r>
              <a:rPr lang="pl-PL" sz="1200" dirty="0">
                <a:solidFill>
                  <a:srgbClr val="002060"/>
                </a:solidFill>
                <a:sym typeface="Wingdings" panose="05000000000000000000" pitchFamily="2" charset="2"/>
              </a:rPr>
              <a:t>Przejścia podziemne - 18</a:t>
            </a:r>
          </a:p>
        </p:txBody>
      </p:sp>
      <p:pic>
        <p:nvPicPr>
          <p:cNvPr id="18" name="Obraz 17"/>
          <p:cNvPicPr/>
          <p:nvPr/>
        </p:nvPicPr>
        <p:blipFill rotWithShape="1">
          <a:blip r:embed="rId5"/>
          <a:srcRect l="5000" t="32237" r="51364" b="34539"/>
          <a:stretch/>
        </p:blipFill>
        <p:spPr bwMode="auto">
          <a:xfrm>
            <a:off x="1672018" y="3850726"/>
            <a:ext cx="546735" cy="60117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9" name="Rectangle 6"/>
          <p:cNvSpPr>
            <a:spLocks noChangeArrowheads="1"/>
          </p:cNvSpPr>
          <p:nvPr/>
        </p:nvSpPr>
        <p:spPr bwMode="auto">
          <a:xfrm>
            <a:off x="1760647" y="4741320"/>
            <a:ext cx="3763134" cy="630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449580">
              <a:lnSpc>
                <a:spcPts val="1400"/>
              </a:lnSpc>
            </a:pPr>
            <a:r>
              <a:rPr lang="pl-PL" sz="1400" b="1" dirty="0">
                <a:solidFill>
                  <a:srgbClr val="002060"/>
                </a:solidFill>
              </a:rPr>
              <a:t>Przebudowy peronów:</a:t>
            </a:r>
          </a:p>
          <a:p>
            <a:pPr lvl="1">
              <a:lnSpc>
                <a:spcPts val="1400"/>
              </a:lnSpc>
            </a:pPr>
            <a:r>
              <a:rPr lang="pl-PL" sz="1200" dirty="0">
                <a:solidFill>
                  <a:srgbClr val="002060"/>
                </a:solidFill>
              </a:rPr>
              <a:t>Jednokrawędziowe - 37</a:t>
            </a:r>
            <a:endParaRPr lang="pl-PL" sz="1200" dirty="0">
              <a:solidFill>
                <a:srgbClr val="002060"/>
              </a:solidFill>
              <a:sym typeface="Wingdings" panose="05000000000000000000" pitchFamily="2" charset="2"/>
            </a:endParaRPr>
          </a:p>
          <a:p>
            <a:pPr lvl="1">
              <a:lnSpc>
                <a:spcPts val="1400"/>
              </a:lnSpc>
            </a:pPr>
            <a:r>
              <a:rPr lang="pl-PL" sz="1200" dirty="0">
                <a:solidFill>
                  <a:srgbClr val="002060"/>
                </a:solidFill>
                <a:sym typeface="Wingdings" panose="05000000000000000000" pitchFamily="2" charset="2"/>
              </a:rPr>
              <a:t>Wyspowe - 18</a:t>
            </a:r>
          </a:p>
        </p:txBody>
      </p:sp>
      <p:pic>
        <p:nvPicPr>
          <p:cNvPr id="20" name="Obraz 19"/>
          <p:cNvPicPr/>
          <p:nvPr/>
        </p:nvPicPr>
        <p:blipFill rotWithShape="1">
          <a:blip r:embed="rId5"/>
          <a:srcRect l="4546" r="51363" b="67763"/>
          <a:stretch/>
        </p:blipFill>
        <p:spPr bwMode="auto">
          <a:xfrm>
            <a:off x="1648186" y="4751533"/>
            <a:ext cx="554355" cy="58592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1" name="Rectangle 6"/>
          <p:cNvSpPr>
            <a:spLocks noChangeArrowheads="1"/>
          </p:cNvSpPr>
          <p:nvPr/>
        </p:nvSpPr>
        <p:spPr bwMode="auto">
          <a:xfrm>
            <a:off x="1750851" y="5569654"/>
            <a:ext cx="4611957" cy="922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449580">
              <a:lnSpc>
                <a:spcPts val="1400"/>
              </a:lnSpc>
            </a:pPr>
            <a:r>
              <a:rPr lang="pl-PL" sz="1400" b="1" dirty="0">
                <a:solidFill>
                  <a:srgbClr val="002060"/>
                </a:solidFill>
              </a:rPr>
              <a:t>Przebudowy przejazdów w poziomie szyn</a:t>
            </a:r>
          </a:p>
          <a:p>
            <a:pPr lvl="1">
              <a:lnSpc>
                <a:spcPts val="1400"/>
              </a:lnSpc>
            </a:pPr>
            <a:r>
              <a:rPr lang="pl-PL" sz="1200" dirty="0">
                <a:solidFill>
                  <a:srgbClr val="002060"/>
                </a:solidFill>
                <a:sym typeface="Wingdings" panose="05000000000000000000" pitchFamily="2" charset="2"/>
              </a:rPr>
              <a:t>Likwidacja -</a:t>
            </a:r>
            <a:r>
              <a:rPr lang="pl-PL" sz="1200" dirty="0">
                <a:solidFill>
                  <a:srgbClr val="002060"/>
                </a:solidFill>
              </a:rPr>
              <a:t> 23</a:t>
            </a:r>
          </a:p>
          <a:p>
            <a:pPr lvl="1">
              <a:lnSpc>
                <a:spcPts val="1400"/>
              </a:lnSpc>
              <a:spcAft>
                <a:spcPts val="800"/>
              </a:spcAft>
            </a:pPr>
            <a:r>
              <a:rPr lang="pl-PL" sz="1200" dirty="0">
                <a:solidFill>
                  <a:srgbClr val="002060"/>
                </a:solidFill>
              </a:rPr>
              <a:t>Modernizacja </a:t>
            </a:r>
            <a:r>
              <a:rPr lang="pl-PL" sz="1200" dirty="0">
                <a:solidFill>
                  <a:srgbClr val="002060"/>
                </a:solidFill>
                <a:sym typeface="Wingdings" panose="05000000000000000000" pitchFamily="2" charset="2"/>
              </a:rPr>
              <a:t>-</a:t>
            </a:r>
            <a:r>
              <a:rPr lang="pl-PL" sz="1200" dirty="0">
                <a:solidFill>
                  <a:srgbClr val="002060"/>
                </a:solidFill>
              </a:rPr>
              <a:t> 14</a:t>
            </a:r>
          </a:p>
          <a:p>
            <a:pPr indent="449580">
              <a:lnSpc>
                <a:spcPts val="1400"/>
              </a:lnSpc>
            </a:pPr>
            <a:endParaRPr lang="pl-PL" sz="1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2" name="Obraz 21"/>
          <p:cNvPicPr/>
          <p:nvPr/>
        </p:nvPicPr>
        <p:blipFill rotWithShape="1">
          <a:blip r:embed="rId4"/>
          <a:srcRect l="8642" r="53086" b="75931"/>
          <a:stretch/>
        </p:blipFill>
        <p:spPr bwMode="auto">
          <a:xfrm>
            <a:off x="1669776" y="5620749"/>
            <a:ext cx="532765" cy="57863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1723398" y="6517225"/>
            <a:ext cx="4300595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449580">
              <a:lnSpc>
                <a:spcPts val="1200"/>
              </a:lnSpc>
            </a:pPr>
            <a:r>
              <a:rPr lang="pl-PL" sz="1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l-PL" sz="1400" b="1" dirty="0">
                <a:solidFill>
                  <a:srgbClr val="002060"/>
                </a:solidFill>
              </a:rPr>
              <a:t>Budowy ekranów akustycznych – 13,4 km</a:t>
            </a:r>
          </a:p>
        </p:txBody>
      </p:sp>
      <p:pic>
        <p:nvPicPr>
          <p:cNvPr id="24" name="Obraz 23"/>
          <p:cNvPicPr/>
          <p:nvPr/>
        </p:nvPicPr>
        <p:blipFill rotWithShape="1">
          <a:blip r:embed="rId4"/>
          <a:srcRect l="4116" t="75434" r="53085"/>
          <a:stretch/>
        </p:blipFill>
        <p:spPr bwMode="auto">
          <a:xfrm>
            <a:off x="1608816" y="6292850"/>
            <a:ext cx="593725" cy="5651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5" name="Rectangle 6"/>
          <p:cNvSpPr>
            <a:spLocks noChangeArrowheads="1"/>
          </p:cNvSpPr>
          <p:nvPr/>
        </p:nvSpPr>
        <p:spPr bwMode="auto">
          <a:xfrm>
            <a:off x="5927924" y="1675648"/>
            <a:ext cx="3739653" cy="1349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449580">
              <a:lnSpc>
                <a:spcPts val="1400"/>
              </a:lnSpc>
            </a:pPr>
            <a:r>
              <a:rPr lang="pl-PL" sz="1400" b="1" dirty="0">
                <a:solidFill>
                  <a:srgbClr val="002060"/>
                </a:solidFill>
              </a:rPr>
              <a:t>Modernizacji stacji - 9:</a:t>
            </a:r>
          </a:p>
          <a:p>
            <a:pPr indent="449580">
              <a:lnSpc>
                <a:spcPts val="1400"/>
              </a:lnSpc>
            </a:pPr>
            <a:r>
              <a:rPr lang="pl-PL" sz="1200" dirty="0">
                <a:solidFill>
                  <a:srgbClr val="002060"/>
                </a:solidFill>
              </a:rPr>
              <a:t>Będzin </a:t>
            </a:r>
          </a:p>
          <a:p>
            <a:pPr indent="449580">
              <a:lnSpc>
                <a:spcPts val="1400"/>
              </a:lnSpc>
            </a:pPr>
            <a:r>
              <a:rPr lang="pl-PL" sz="1200" dirty="0">
                <a:solidFill>
                  <a:srgbClr val="002060"/>
                </a:solidFill>
              </a:rPr>
              <a:t>Sosnowiec </a:t>
            </a:r>
          </a:p>
          <a:p>
            <a:pPr indent="449580">
              <a:lnSpc>
                <a:spcPts val="1400"/>
              </a:lnSpc>
            </a:pPr>
            <a:r>
              <a:rPr lang="pl-PL" sz="1200" dirty="0">
                <a:solidFill>
                  <a:srgbClr val="002060"/>
                </a:solidFill>
              </a:rPr>
              <a:t>Katowice Zawodzie </a:t>
            </a:r>
          </a:p>
          <a:p>
            <a:pPr indent="449580">
              <a:lnSpc>
                <a:spcPts val="1400"/>
              </a:lnSpc>
            </a:pPr>
            <a:r>
              <a:rPr lang="pl-PL" sz="1200" dirty="0">
                <a:solidFill>
                  <a:srgbClr val="002060"/>
                </a:solidFill>
              </a:rPr>
              <a:t>Katowice </a:t>
            </a:r>
          </a:p>
          <a:p>
            <a:pPr indent="449580">
              <a:lnSpc>
                <a:spcPts val="1400"/>
              </a:lnSpc>
            </a:pPr>
            <a:r>
              <a:rPr lang="pl-PL" sz="1200" dirty="0">
                <a:solidFill>
                  <a:srgbClr val="002060"/>
                </a:solidFill>
              </a:rPr>
              <a:t>Katowice Ligota </a:t>
            </a:r>
          </a:p>
          <a:p>
            <a:pPr lvl="1" indent="449580">
              <a:lnSpc>
                <a:spcPts val="1400"/>
              </a:lnSpc>
            </a:pPr>
            <a:r>
              <a:rPr lang="pl-PL" sz="1400" b="1" dirty="0">
                <a:solidFill>
                  <a:srgbClr val="002060"/>
                </a:solidFill>
              </a:rPr>
              <a:t> </a:t>
            </a:r>
          </a:p>
        </p:txBody>
      </p:sp>
      <p:sp>
        <p:nvSpPr>
          <p:cNvPr id="26" name="Prostokąt 25"/>
          <p:cNvSpPr/>
          <p:nvPr/>
        </p:nvSpPr>
        <p:spPr>
          <a:xfrm>
            <a:off x="8056606" y="1881465"/>
            <a:ext cx="2677135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>
              <a:lnSpc>
                <a:spcPts val="1400"/>
              </a:lnSpc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</a:rPr>
              <a:t>Pszczyna</a:t>
            </a:r>
            <a:r>
              <a:rPr lang="pl-PL" sz="12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lvl="1">
              <a:lnSpc>
                <a:spcPts val="1400"/>
              </a:lnSpc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</a:rPr>
              <a:t>Czechowice-Dziedzice </a:t>
            </a:r>
          </a:p>
          <a:p>
            <a:pPr lvl="1">
              <a:lnSpc>
                <a:spcPts val="1400"/>
              </a:lnSpc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</a:rPr>
              <a:t>Chybie </a:t>
            </a:r>
          </a:p>
          <a:p>
            <a:pPr lvl="1">
              <a:lnSpc>
                <a:spcPts val="1400"/>
              </a:lnSpc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</a:rPr>
              <a:t>Zebrzydowice</a:t>
            </a:r>
          </a:p>
        </p:txBody>
      </p:sp>
      <p:sp>
        <p:nvSpPr>
          <p:cNvPr id="27" name="Rectangle 6"/>
          <p:cNvSpPr>
            <a:spLocks noChangeArrowheads="1"/>
          </p:cNvSpPr>
          <p:nvPr/>
        </p:nvSpPr>
        <p:spPr bwMode="auto">
          <a:xfrm>
            <a:off x="5966466" y="2904944"/>
            <a:ext cx="3739653" cy="1169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449580">
              <a:lnSpc>
                <a:spcPts val="1400"/>
              </a:lnSpc>
            </a:pPr>
            <a:r>
              <a:rPr lang="pl-PL" sz="1400" b="1" dirty="0">
                <a:solidFill>
                  <a:srgbClr val="002060"/>
                </a:solidFill>
              </a:rPr>
              <a:t>Modernizacji przystanków - 11:</a:t>
            </a:r>
          </a:p>
          <a:p>
            <a:pPr lvl="1">
              <a:lnSpc>
                <a:spcPts val="1400"/>
              </a:lnSpc>
            </a:pPr>
            <a:r>
              <a:rPr lang="pl-PL" sz="1200" dirty="0">
                <a:solidFill>
                  <a:srgbClr val="002060"/>
                </a:solidFill>
              </a:rPr>
              <a:t>Katowice Szopienice Płd. </a:t>
            </a:r>
          </a:p>
          <a:p>
            <a:pPr lvl="1">
              <a:lnSpc>
                <a:spcPts val="1400"/>
              </a:lnSpc>
            </a:pPr>
            <a:r>
              <a:rPr lang="pl-PL" sz="1200" dirty="0">
                <a:solidFill>
                  <a:srgbClr val="002060"/>
                </a:solidFill>
              </a:rPr>
              <a:t>Katowice Brynów </a:t>
            </a:r>
          </a:p>
          <a:p>
            <a:pPr lvl="1">
              <a:lnSpc>
                <a:spcPts val="1400"/>
              </a:lnSpc>
            </a:pPr>
            <a:r>
              <a:rPr lang="pl-PL" sz="1200" dirty="0">
                <a:solidFill>
                  <a:srgbClr val="002060"/>
                </a:solidFill>
              </a:rPr>
              <a:t>Tychy </a:t>
            </a:r>
            <a:r>
              <a:rPr lang="pl-PL" sz="1200" dirty="0" err="1">
                <a:solidFill>
                  <a:srgbClr val="002060"/>
                </a:solidFill>
              </a:rPr>
              <a:t>Żwaków</a:t>
            </a:r>
            <a:r>
              <a:rPr lang="pl-PL" sz="1200" dirty="0">
                <a:solidFill>
                  <a:srgbClr val="002060"/>
                </a:solidFill>
              </a:rPr>
              <a:t> </a:t>
            </a:r>
          </a:p>
          <a:p>
            <a:pPr lvl="1">
              <a:lnSpc>
                <a:spcPts val="1400"/>
              </a:lnSpc>
            </a:pPr>
            <a:r>
              <a:rPr lang="pl-PL" sz="1200" dirty="0">
                <a:solidFill>
                  <a:srgbClr val="002060"/>
                </a:solidFill>
              </a:rPr>
              <a:t>Kobiór </a:t>
            </a:r>
          </a:p>
          <a:p>
            <a:pPr lvl="1">
              <a:lnSpc>
                <a:spcPts val="1400"/>
              </a:lnSpc>
            </a:pPr>
            <a:r>
              <a:rPr lang="pl-PL" sz="1200" dirty="0">
                <a:solidFill>
                  <a:srgbClr val="002060"/>
                </a:solidFill>
              </a:rPr>
              <a:t>Piasek </a:t>
            </a:r>
          </a:p>
        </p:txBody>
      </p:sp>
      <p:sp>
        <p:nvSpPr>
          <p:cNvPr id="28" name="Prostokąt 27"/>
          <p:cNvSpPr/>
          <p:nvPr/>
        </p:nvSpPr>
        <p:spPr>
          <a:xfrm>
            <a:off x="8312689" y="3086441"/>
            <a:ext cx="4572000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lvl="1">
              <a:lnSpc>
                <a:spcPts val="1400"/>
              </a:lnSpc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</a:rPr>
              <a:t>Goczałkowice</a:t>
            </a:r>
          </a:p>
          <a:p>
            <a:pPr marL="285750" lvl="1">
              <a:lnSpc>
                <a:spcPts val="1400"/>
              </a:lnSpc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</a:rPr>
              <a:t>Goczałkowice Zdrój </a:t>
            </a:r>
          </a:p>
          <a:p>
            <a:pPr marL="285750" lvl="1">
              <a:lnSpc>
                <a:spcPts val="1400"/>
              </a:lnSpc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</a:rPr>
              <a:t>Zabrzeg </a:t>
            </a:r>
          </a:p>
          <a:p>
            <a:pPr marL="285750" lvl="1">
              <a:lnSpc>
                <a:spcPts val="1400"/>
              </a:lnSpc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</a:rPr>
              <a:t>Zabrzeg Czarnolesie</a:t>
            </a:r>
          </a:p>
          <a:p>
            <a:pPr marL="285750" lvl="1">
              <a:lnSpc>
                <a:spcPts val="1400"/>
              </a:lnSpc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</a:rPr>
              <a:t>Pruchna </a:t>
            </a:r>
          </a:p>
          <a:p>
            <a:pPr marL="285750" lvl="1">
              <a:lnSpc>
                <a:spcPts val="1400"/>
              </a:lnSpc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</a:rPr>
              <a:t>Drogomyśl </a:t>
            </a:r>
          </a:p>
        </p:txBody>
      </p:sp>
      <p:sp>
        <p:nvSpPr>
          <p:cNvPr id="29" name="Rectangle 6"/>
          <p:cNvSpPr>
            <a:spLocks noChangeArrowheads="1"/>
          </p:cNvSpPr>
          <p:nvPr/>
        </p:nvSpPr>
        <p:spPr bwMode="auto">
          <a:xfrm>
            <a:off x="5966465" y="4302157"/>
            <a:ext cx="4033320" cy="1349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449580">
              <a:lnSpc>
                <a:spcPts val="1400"/>
              </a:lnSpc>
            </a:pPr>
            <a:r>
              <a:rPr lang="pl-PL" sz="1400" b="1" dirty="0">
                <a:solidFill>
                  <a:srgbClr val="002060"/>
                </a:solidFill>
              </a:rPr>
              <a:t>Budowy nowych przystanków - 6:</a:t>
            </a:r>
          </a:p>
          <a:p>
            <a:pPr lvl="1">
              <a:lnSpc>
                <a:spcPts val="1400"/>
              </a:lnSpc>
            </a:pPr>
            <a:r>
              <a:rPr lang="pl-PL" sz="1200" dirty="0">
                <a:solidFill>
                  <a:srgbClr val="002060"/>
                </a:solidFill>
              </a:rPr>
              <a:t>Sosnowiec Środula</a:t>
            </a:r>
          </a:p>
          <a:p>
            <a:pPr lvl="1">
              <a:lnSpc>
                <a:spcPts val="1400"/>
              </a:lnSpc>
            </a:pPr>
            <a:r>
              <a:rPr lang="pl-PL" sz="1200" dirty="0">
                <a:solidFill>
                  <a:srgbClr val="002060"/>
                </a:solidFill>
              </a:rPr>
              <a:t>Katowice Morawa </a:t>
            </a:r>
          </a:p>
          <a:p>
            <a:pPr lvl="1">
              <a:lnSpc>
                <a:spcPts val="1400"/>
              </a:lnSpc>
            </a:pPr>
            <a:r>
              <a:rPr lang="pl-PL" sz="1200" dirty="0">
                <a:solidFill>
                  <a:srgbClr val="002060"/>
                </a:solidFill>
              </a:rPr>
              <a:t>Katowice Uniwersytet</a:t>
            </a:r>
          </a:p>
          <a:p>
            <a:pPr lvl="1">
              <a:lnSpc>
                <a:spcPts val="1400"/>
              </a:lnSpc>
            </a:pPr>
            <a:r>
              <a:rPr lang="pl-PL" sz="1200" dirty="0">
                <a:solidFill>
                  <a:srgbClr val="002060"/>
                </a:solidFill>
              </a:rPr>
              <a:t>Katowice Akademia </a:t>
            </a:r>
          </a:p>
          <a:p>
            <a:pPr lvl="1">
              <a:lnSpc>
                <a:spcPts val="1400"/>
              </a:lnSpc>
            </a:pPr>
            <a:r>
              <a:rPr lang="pl-PL" sz="1200" dirty="0">
                <a:solidFill>
                  <a:srgbClr val="002060"/>
                </a:solidFill>
              </a:rPr>
              <a:t>Katowice Brynów (zmiana lokalizacji)</a:t>
            </a:r>
          </a:p>
          <a:p>
            <a:pPr lvl="1">
              <a:lnSpc>
                <a:spcPts val="1400"/>
              </a:lnSpc>
            </a:pPr>
            <a:r>
              <a:rPr lang="pl-PL" sz="1200" dirty="0">
                <a:solidFill>
                  <a:srgbClr val="002060"/>
                </a:solidFill>
              </a:rPr>
              <a:t>Katowice </a:t>
            </a:r>
            <a:r>
              <a:rPr lang="pl-PL" sz="1200" dirty="0" err="1">
                <a:solidFill>
                  <a:srgbClr val="002060"/>
                </a:solidFill>
              </a:rPr>
              <a:t>Kokociniec</a:t>
            </a:r>
            <a:endParaRPr lang="pl-PL" sz="1200" dirty="0">
              <a:solidFill>
                <a:srgbClr val="002060"/>
              </a:solidFill>
            </a:endParaRPr>
          </a:p>
        </p:txBody>
      </p:sp>
      <p:pic>
        <p:nvPicPr>
          <p:cNvPr id="30" name="Obraz 2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59651" y="6125653"/>
            <a:ext cx="1774090" cy="390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509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pl-PL" dirty="0" smtClean="0">
                <a:solidFill>
                  <a:prstClr val="black"/>
                </a:solidFill>
              </a:rPr>
              <a:t>4</a:t>
            </a:r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2849732" y="-39901"/>
            <a:ext cx="8300621" cy="599194"/>
          </a:xfrm>
        </p:spPr>
        <p:txBody>
          <a:bodyPr>
            <a:noAutofit/>
          </a:bodyPr>
          <a:lstStyle/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pl-PL" sz="1400" b="0" dirty="0">
                <a:solidFill>
                  <a:prstClr val="white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Prace na podstawowych ciągach pasażerskich (E 30 i E 65) na obszarze Śląska, Etap I: linia E 65 na odcinku </a:t>
            </a:r>
            <a:r>
              <a:rPr lang="pl-PL" sz="1400" b="0" dirty="0">
                <a:solidFill>
                  <a:prstClr val="white"/>
                </a:solidFill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/>
            </a:r>
            <a:br>
              <a:rPr lang="pl-PL" sz="1400" b="0" dirty="0">
                <a:solidFill>
                  <a:prstClr val="white"/>
                </a:solidFill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</a:br>
            <a:r>
              <a:rPr lang="pl-PL" sz="1400" b="0" dirty="0">
                <a:solidFill>
                  <a:prstClr val="white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Będzin – Katowice – Tychy – Czechowice-Dziedzice – Zebrzydowice (etap realizacji)</a:t>
            </a:r>
            <a:endParaRPr lang="pl-PL" sz="1400" b="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0" name="Obraz 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5155" y="6210301"/>
            <a:ext cx="1774090" cy="390178"/>
          </a:xfrm>
          <a:prstGeom prst="rect">
            <a:avLst/>
          </a:prstGeom>
        </p:spPr>
      </p:pic>
      <p:sp>
        <p:nvSpPr>
          <p:cNvPr id="31" name="Prostokąt 30"/>
          <p:cNvSpPr/>
          <p:nvPr/>
        </p:nvSpPr>
        <p:spPr>
          <a:xfrm>
            <a:off x="4896375" y="1057013"/>
            <a:ext cx="176191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pl-PL" b="1" kern="0" dirty="0">
                <a:solidFill>
                  <a:srgbClr val="1F497D">
                    <a:lumMod val="75000"/>
                  </a:srgb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Cele </a:t>
            </a:r>
            <a:r>
              <a:rPr lang="pl-PL" b="1" kern="0" dirty="0" smtClean="0">
                <a:solidFill>
                  <a:srgbClr val="1F497D">
                    <a:lumMod val="75000"/>
                  </a:srgb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Projektu</a:t>
            </a:r>
            <a:endParaRPr lang="pl-PL" b="1" i="1" kern="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pole tekstowe 31"/>
          <p:cNvSpPr txBox="1"/>
          <p:nvPr/>
        </p:nvSpPr>
        <p:spPr>
          <a:xfrm>
            <a:off x="1657980" y="1426345"/>
            <a:ext cx="8466947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Głównym celem Projektu jest poprawa jakości połączenia kolejowego na linii E65 na odcinku </a:t>
            </a:r>
            <a: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Będzin – Katowice – Katowice Piotrowice</a:t>
            </a: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w celu spełnienia podstawowych wymagań sieci TEN-T, a tym samym podniesienie jego atrakcyjności i konkurencyjności w stosunku do innych środków transportu.</a:t>
            </a:r>
          </a:p>
          <a:p>
            <a:pPr algn="just"/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Zostanie to zrealizowane poprzez modernizację ponad 56 km linii kolejowych na odcinku Będzin – Katowice – Katowice Piotrowice   wraz z budową/przebudową obiektów inżynieryjnych, budową/modernizacją stacji/przystanków osobowych, likwidacją przejazdów kolejowych itp.</a:t>
            </a:r>
          </a:p>
          <a:p>
            <a:pPr algn="just"/>
            <a:endParaRPr lang="pl-PL" sz="12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/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Projekt jest ważną częścią Globalnego Projektu obejmującego odcinek Będzin - Katowice Szopienice Płd. – Katowice – Czechowice Dziedzice – Zebrzydowice (granica państwa).</a:t>
            </a:r>
          </a:p>
          <a:p>
            <a:pPr algn="just"/>
            <a:endParaRPr lang="pl-PL" sz="1200" dirty="0"/>
          </a:p>
          <a:p>
            <a:pPr algn="just"/>
            <a:r>
              <a:rPr lang="pl-PL" sz="1200" u="sng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Cel główny Projektu zostanie osiągnięty poprzez realizację następujących celów szczegółowych:</a:t>
            </a:r>
          </a:p>
          <a:p>
            <a:pPr algn="just"/>
            <a:endParaRPr lang="pl-PL" sz="12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skrócenie czasu przejazdu;</a:t>
            </a:r>
          </a:p>
          <a:p>
            <a:pPr marL="171450" indent="-17145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poprawa przepustowości;</a:t>
            </a:r>
          </a:p>
          <a:p>
            <a:pPr marL="171450" indent="-17145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przystosowanie stacji do obsługi pociągów towarowych o długości 750 m;</a:t>
            </a:r>
          </a:p>
          <a:p>
            <a:pPr marL="171450" indent="-17145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zwiększenie bezpieczeństwa ruchu kolejowego.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pl-PL" sz="12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1200" u="sng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Cele szczegółowe Projektu zostaną osiągnięte poprzez następujące cele operacyjne: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pl-PL" sz="1200" u="sng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zwiększenie maksymalnej prędkości pociągów towarowych do V= 120 km/h i pasażerskich do V=160 km/h;</a:t>
            </a:r>
          </a:p>
          <a:p>
            <a:pPr marL="171450" indent="-17145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zwiększenie dopuszczalnego nacisku do 221 </a:t>
            </a:r>
            <a:r>
              <a:rPr lang="pl-PL" sz="12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kN</a:t>
            </a: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/oś;</a:t>
            </a:r>
          </a:p>
          <a:p>
            <a:pPr marL="171450" indent="-17145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likwidacja „wąskich gardeł”;</a:t>
            </a:r>
          </a:p>
          <a:p>
            <a:pPr marL="171450" indent="-17145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modernizacja systemu sterowania ruchem kolejowym oraz budowa Centrum Sterowania Ruchem;</a:t>
            </a:r>
          </a:p>
          <a:p>
            <a:pPr marL="171450" indent="-17145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modernizacja sieci trakcyjnej i zasilania sieci trakcyjnej.</a:t>
            </a:r>
          </a:p>
        </p:txBody>
      </p:sp>
    </p:spTree>
    <p:extLst>
      <p:ext uri="{BB962C8B-B14F-4D97-AF65-F5344CB8AC3E}">
        <p14:creationId xmlns:p14="http://schemas.microsoft.com/office/powerpoint/2010/main" val="1738307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10385" y="6247322"/>
            <a:ext cx="1774090" cy="390178"/>
          </a:xfrm>
          <a:prstGeom prst="rect">
            <a:avLst/>
          </a:prstGeom>
        </p:spPr>
      </p:pic>
      <p:graphicFrame>
        <p:nvGraphicFramePr>
          <p:cNvPr id="6" name="Tabela 5"/>
          <p:cNvGraphicFramePr>
            <a:graphicFrameLocks noGrp="1"/>
          </p:cNvGraphicFramePr>
          <p:nvPr>
            <p:extLst/>
          </p:nvPr>
        </p:nvGraphicFramePr>
        <p:xfrm>
          <a:off x="1866900" y="1320801"/>
          <a:ext cx="8610600" cy="477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77778">
                  <a:extLst>
                    <a:ext uri="{9D8B030D-6E8A-4147-A177-3AD203B41FA5}">
                      <a16:colId xmlns:a16="http://schemas.microsoft.com/office/drawing/2014/main" val="1542772835"/>
                    </a:ext>
                  </a:extLst>
                </a:gridCol>
                <a:gridCol w="1526161">
                  <a:extLst>
                    <a:ext uri="{9D8B030D-6E8A-4147-A177-3AD203B41FA5}">
                      <a16:colId xmlns:a16="http://schemas.microsoft.com/office/drawing/2014/main" val="3947098902"/>
                    </a:ext>
                  </a:extLst>
                </a:gridCol>
                <a:gridCol w="1480931">
                  <a:extLst>
                    <a:ext uri="{9D8B030D-6E8A-4147-A177-3AD203B41FA5}">
                      <a16:colId xmlns:a16="http://schemas.microsoft.com/office/drawing/2014/main" val="2001135732"/>
                    </a:ext>
                  </a:extLst>
                </a:gridCol>
                <a:gridCol w="1725730">
                  <a:extLst>
                    <a:ext uri="{9D8B030D-6E8A-4147-A177-3AD203B41FA5}">
                      <a16:colId xmlns:a16="http://schemas.microsoft.com/office/drawing/2014/main" val="4008961956"/>
                    </a:ext>
                  </a:extLst>
                </a:gridCol>
              </a:tblGrid>
              <a:tr h="766075">
                <a:tc>
                  <a:txBody>
                    <a:bodyPr/>
                    <a:lstStyle/>
                    <a:p>
                      <a:pPr algn="ctr"/>
                      <a:r>
                        <a:rPr lang="pl-PL" sz="1400" dirty="0" smtClean="0"/>
                        <a:t>Kontrakt</a:t>
                      </a:r>
                      <a:endParaRPr lang="pl-PL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400" dirty="0" smtClean="0"/>
                        <a:t>Data zawarcia umowy</a:t>
                      </a:r>
                      <a:endParaRPr lang="pl-PL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400" dirty="0" smtClean="0"/>
                        <a:t>Wykonawca</a:t>
                      </a:r>
                      <a:endParaRPr lang="pl-PL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400" dirty="0" smtClean="0"/>
                        <a:t>Wartość kontraktu</a:t>
                      </a:r>
                    </a:p>
                    <a:p>
                      <a:pPr algn="ctr"/>
                      <a:r>
                        <a:rPr lang="pl-PL" sz="1400" dirty="0" smtClean="0"/>
                        <a:t>w PLN Netto</a:t>
                      </a:r>
                      <a:endParaRPr lang="pl-PL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44352962"/>
                  </a:ext>
                </a:extLst>
              </a:tr>
              <a:tr h="1046970">
                <a:tc>
                  <a:txBody>
                    <a:bodyPr/>
                    <a:lstStyle/>
                    <a:p>
                      <a:r>
                        <a:rPr lang="pl-PL" sz="1200" b="1" dirty="0" smtClean="0"/>
                        <a:t>LOT A1 </a:t>
                      </a:r>
                    </a:p>
                    <a:p>
                      <a:r>
                        <a:rPr lang="pl-P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„Prace na podstawowych ciągach pasażerskich (E 30 i E 65) na obszarze Śląska, etap I: linia E 65 na odcinku Będzin - Katowice Szopienice Płd. – Katowice – Katowice Piotrowice” </a:t>
                      </a:r>
                      <a:endParaRPr lang="pl-PL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sz="1200" dirty="0" smtClean="0"/>
                        <a:t>06.10.2023 r.</a:t>
                      </a:r>
                      <a:endParaRPr lang="pl-PL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sz="1200" dirty="0" smtClean="0"/>
                        <a:t>ZUE S.A.</a:t>
                      </a:r>
                      <a:endParaRPr lang="pl-PL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sz="1200" dirty="0" smtClean="0"/>
                        <a:t>785</a:t>
                      </a:r>
                      <a:r>
                        <a:rPr lang="pl-PL" sz="1200" baseline="0" dirty="0" smtClean="0"/>
                        <a:t> 137 398,37</a:t>
                      </a:r>
                      <a:endParaRPr lang="pl-PL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89981282"/>
                  </a:ext>
                </a:extLst>
              </a:tr>
              <a:tr h="1659828">
                <a:tc>
                  <a:txBody>
                    <a:bodyPr/>
                    <a:lstStyle/>
                    <a:p>
                      <a:r>
                        <a:rPr lang="pl-PL" sz="1200" b="1" dirty="0" smtClean="0"/>
                        <a:t>LOT A</a:t>
                      </a:r>
                    </a:p>
                    <a:p>
                      <a:r>
                        <a:rPr lang="pl-PL" sz="1200" dirty="0" smtClean="0"/>
                        <a:t>„</a:t>
                      </a:r>
                      <a:r>
                        <a:rPr lang="pl-P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Prace na podstawowych ciągach pasażerskich (E 30 i E 65) na obszarze Śląska, etap I: linia E 65 na odcinku Będzin - Katowice Szopienice Płd. – Katowice – Katowice Piotrowice</a:t>
                      </a:r>
                      <a:r>
                        <a:rPr lang="pl-PL" sz="1200" dirty="0" smtClean="0"/>
                        <a:t>” </a:t>
                      </a:r>
                    </a:p>
                    <a:p>
                      <a:endParaRPr lang="pl-PL" sz="1200" dirty="0" smtClean="0"/>
                    </a:p>
                    <a:p>
                      <a:endParaRPr lang="pl-PL" sz="1200" dirty="0" smtClean="0"/>
                    </a:p>
                    <a:p>
                      <a:endParaRPr lang="pl-PL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sz="1200" dirty="0" smtClean="0">
                          <a:solidFill>
                            <a:schemeClr val="tx1"/>
                          </a:solidFill>
                        </a:rPr>
                        <a:t>05.04.2024 r.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sz="1200" dirty="0" smtClean="0"/>
                        <a:t>Torpol /Intop Warszawa</a:t>
                      </a:r>
                      <a:endParaRPr lang="pl-PL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sz="1200" dirty="0" smtClean="0"/>
                        <a:t>3 402 276</a:t>
                      </a:r>
                      <a:r>
                        <a:rPr lang="pl-PL" sz="1200" baseline="0" dirty="0" smtClean="0"/>
                        <a:t> 422,76</a:t>
                      </a:r>
                      <a:endParaRPr lang="pl-PL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11782969"/>
                  </a:ext>
                </a:extLst>
              </a:tr>
              <a:tr h="1302327">
                <a:tc>
                  <a:txBody>
                    <a:bodyPr/>
                    <a:lstStyle/>
                    <a:p>
                      <a:r>
                        <a:rPr lang="pl-PL" sz="1200" dirty="0" smtClean="0"/>
                        <a:t>Prace na podstawowych ciągach pasażerskich (E 30 i E 65) na obszarze Śląska, Etap I Linia E 65 na odcinku Katowice Piotrowice - Tychy - prace projektowe </a:t>
                      </a:r>
                    </a:p>
                    <a:p>
                      <a:endParaRPr lang="pl-PL" sz="1200" dirty="0" smtClean="0"/>
                    </a:p>
                    <a:p>
                      <a:endParaRPr lang="pl-PL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sz="1200" dirty="0" smtClean="0">
                          <a:solidFill>
                            <a:schemeClr val="tx1"/>
                          </a:solidFill>
                        </a:rPr>
                        <a:t>Planowane podpisanie umowy IV</a:t>
                      </a:r>
                      <a:r>
                        <a:rPr lang="pl-PL" sz="1200" baseline="0" dirty="0" smtClean="0">
                          <a:solidFill>
                            <a:schemeClr val="tx1"/>
                          </a:solidFill>
                        </a:rPr>
                        <a:t> KW 2024</a:t>
                      </a:r>
                      <a:endParaRPr lang="pl-PL" sz="120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sz="1200" dirty="0" smtClean="0"/>
                        <a:t>Weryfikacja ofert</a:t>
                      </a:r>
                      <a:endParaRPr lang="pl-PL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sz="1200" dirty="0" smtClean="0"/>
                        <a:t>44 860 000,000</a:t>
                      </a:r>
                      <a:r>
                        <a:rPr lang="pl-PL" sz="1200" dirty="0" smtClean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*</a:t>
                      </a:r>
                    </a:p>
                    <a:p>
                      <a:r>
                        <a:rPr lang="pl-PL" sz="1200" dirty="0" smtClean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(szacunkowa wartość)</a:t>
                      </a:r>
                      <a:endParaRPr lang="pl-PL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29338776"/>
                  </a:ext>
                </a:extLst>
              </a:tr>
            </a:tbl>
          </a:graphicData>
        </a:graphic>
      </p:graphicFrame>
      <p:sp>
        <p:nvSpPr>
          <p:cNvPr id="4" name="Prostokąt 3"/>
          <p:cNvSpPr/>
          <p:nvPr/>
        </p:nvSpPr>
        <p:spPr>
          <a:xfrm>
            <a:off x="2938509" y="0"/>
            <a:ext cx="882440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l-PL" sz="1400" dirty="0">
                <a:solidFill>
                  <a:prstClr val="white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Prace na podstawowych ciągach pasażerskich (E 30 i E 65) na obszarze Śląska, Etap I: linia E 65 na odcinku </a:t>
            </a:r>
            <a:endParaRPr lang="pl-PL" sz="1400" dirty="0">
              <a:solidFill>
                <a:prstClr val="white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lvl="0"/>
            <a:r>
              <a:rPr lang="pl-PL" sz="1400" dirty="0">
                <a:solidFill>
                  <a:prstClr val="white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Będzin – Katowice – Tychy – Czechowice-Dziedzice – Zebrzydowice (etap realizacji)</a:t>
            </a:r>
            <a:endParaRPr lang="pl-PL" sz="14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8985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0854036"/>
              </p:ext>
            </p:extLst>
          </p:nvPr>
        </p:nvGraphicFramePr>
        <p:xfrm>
          <a:off x="1993900" y="1323229"/>
          <a:ext cx="8455986" cy="46562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08148">
                  <a:extLst>
                    <a:ext uri="{9D8B030D-6E8A-4147-A177-3AD203B41FA5}">
                      <a16:colId xmlns:a16="http://schemas.microsoft.com/office/drawing/2014/main" val="4232863556"/>
                    </a:ext>
                  </a:extLst>
                </a:gridCol>
                <a:gridCol w="1498756">
                  <a:extLst>
                    <a:ext uri="{9D8B030D-6E8A-4147-A177-3AD203B41FA5}">
                      <a16:colId xmlns:a16="http://schemas.microsoft.com/office/drawing/2014/main" val="4222492693"/>
                    </a:ext>
                  </a:extLst>
                </a:gridCol>
                <a:gridCol w="1597119">
                  <a:extLst>
                    <a:ext uri="{9D8B030D-6E8A-4147-A177-3AD203B41FA5}">
                      <a16:colId xmlns:a16="http://schemas.microsoft.com/office/drawing/2014/main" val="3046675126"/>
                    </a:ext>
                  </a:extLst>
                </a:gridCol>
                <a:gridCol w="1551963">
                  <a:extLst>
                    <a:ext uri="{9D8B030D-6E8A-4147-A177-3AD203B41FA5}">
                      <a16:colId xmlns:a16="http://schemas.microsoft.com/office/drawing/2014/main" val="3160702997"/>
                    </a:ext>
                  </a:extLst>
                </a:gridCol>
              </a:tblGrid>
              <a:tr h="904821">
                <a:tc>
                  <a:txBody>
                    <a:bodyPr/>
                    <a:lstStyle/>
                    <a:p>
                      <a:pPr algn="ctr"/>
                      <a:r>
                        <a:rPr lang="pl-PL" sz="14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Kontrakt</a:t>
                      </a:r>
                    </a:p>
                    <a:p>
                      <a:endParaRPr lang="pl-PL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Data zawarcia umowy</a:t>
                      </a:r>
                      <a:endParaRPr kumimoji="0" lang="pl-PL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0" lang="pl-PL" sz="1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Wykonawca Robót</a:t>
                      </a:r>
                      <a:endParaRPr kumimoji="0" lang="pl-PL" sz="14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sz="1400" dirty="0" smtClean="0"/>
                        <a:t>Wartość kontraktu</a:t>
                      </a:r>
                    </a:p>
                    <a:p>
                      <a:r>
                        <a:rPr lang="pl-PL" sz="1400" dirty="0" smtClean="0"/>
                        <a:t>w PLN Netto</a:t>
                      </a:r>
                    </a:p>
                    <a:p>
                      <a:endParaRPr lang="pl-PL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7601639"/>
                  </a:ext>
                </a:extLst>
              </a:tr>
              <a:tr h="100822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200" b="1" kern="1200" noProof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LOT B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200" kern="1200" noProof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„Prace na podstawowych ciągach pasażerskich (E 30 i E 65) na obszarze Śląska, Etap I: linia E 65 na odcinku Tychy - Most Wisła”</a:t>
                      </a:r>
                    </a:p>
                    <a:p>
                      <a:endParaRPr lang="pl-PL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200" kern="1200" noProof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13.10.2023 r.</a:t>
                      </a:r>
                    </a:p>
                    <a:p>
                      <a:endParaRPr lang="pl-PL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Budimex S.A.</a:t>
                      </a:r>
                    </a:p>
                    <a:p>
                      <a:pPr marL="0" algn="ctr" defTabSz="914400" rtl="0" eaLnBrk="1" latinLnBrk="0" hangingPunct="1"/>
                      <a:endParaRPr lang="pl-P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sz="1200" dirty="0" smtClean="0"/>
                        <a:t>909 518 070,29</a:t>
                      </a:r>
                    </a:p>
                    <a:p>
                      <a:endParaRPr lang="pl-PL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66249095"/>
                  </a:ext>
                </a:extLst>
              </a:tr>
              <a:tr h="1868455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pl-PL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LOT C</a:t>
                      </a:r>
                    </a:p>
                    <a:p>
                      <a:r>
                        <a:rPr lang="pl-P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Prace na podstawowych ciągach pasażerskich (E 30 i E 65) na obszarze Śląska, etap I: linia E 65 na odc. Będzin – Katowice – Tychy – Czechowice-Dziedzice – Zebrzydowice, LOT C odcinek Most Wisła – Czechowice-Dziedzice – Zabrzeg”</a:t>
                      </a:r>
                    </a:p>
                    <a:p>
                      <a:endParaRPr lang="pl-PL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sz="1200" dirty="0" smtClean="0"/>
                        <a:t>10.10.2019 r.</a:t>
                      </a:r>
                      <a:endParaRPr lang="pl-PL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l-PL" sz="1200" dirty="0" smtClean="0"/>
                    </a:p>
                    <a:p>
                      <a:pPr algn="ctr"/>
                      <a:endParaRPr lang="pl-PL" sz="1200" dirty="0" smtClean="0"/>
                    </a:p>
                    <a:p>
                      <a:pPr algn="ctr"/>
                      <a:endParaRPr lang="pl-PL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pl-PL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pl-P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Budimex S.A.</a:t>
                      </a:r>
                    </a:p>
                    <a:p>
                      <a:pPr algn="ctr"/>
                      <a:endParaRPr lang="pl-PL" sz="1200" dirty="0" smtClean="0"/>
                    </a:p>
                    <a:p>
                      <a:pPr algn="ctr"/>
                      <a:endParaRPr lang="pl-PL" sz="1200" dirty="0" smtClean="0"/>
                    </a:p>
                    <a:p>
                      <a:pPr algn="ctr"/>
                      <a:endParaRPr lang="pl-PL" sz="1200" dirty="0" smtClean="0"/>
                    </a:p>
                    <a:p>
                      <a:pPr algn="ctr"/>
                      <a:endParaRPr lang="pl-PL" sz="1200" dirty="0" smtClean="0"/>
                    </a:p>
                    <a:p>
                      <a:pPr algn="ctr"/>
                      <a:endParaRPr lang="pl-PL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pl-PL" sz="1200" dirty="0" smtClean="0"/>
                    </a:p>
                    <a:p>
                      <a:endParaRPr lang="pl-PL" sz="1200" dirty="0" smtClean="0"/>
                    </a:p>
                    <a:p>
                      <a:endParaRPr lang="pl-PL" sz="1200" dirty="0" smtClean="0"/>
                    </a:p>
                    <a:p>
                      <a:endParaRPr lang="pl-PL" sz="1200" dirty="0" smtClean="0"/>
                    </a:p>
                    <a:p>
                      <a:r>
                        <a:rPr lang="pl-PL" sz="1200" dirty="0" smtClean="0"/>
                        <a:t>1 430 046 384,00 </a:t>
                      </a:r>
                    </a:p>
                    <a:p>
                      <a:endParaRPr lang="pl-PL" sz="1200" dirty="0" smtClean="0"/>
                    </a:p>
                    <a:p>
                      <a:endParaRPr lang="pl-PL" sz="1200" dirty="0" smtClean="0"/>
                    </a:p>
                    <a:p>
                      <a:endParaRPr lang="pl-PL" sz="1200" dirty="0" smtClean="0"/>
                    </a:p>
                    <a:p>
                      <a:endParaRPr lang="pl-PL" sz="1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83717037"/>
                  </a:ext>
                </a:extLst>
              </a:tr>
              <a:tr h="80076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pl-PL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LOT D</a:t>
                      </a:r>
                    </a:p>
                    <a:p>
                      <a:r>
                        <a:rPr lang="pl-P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„Prace na podstawowych ciągach pasażerskich (E 30 i E 65) na obszarze Śląska, Etap I: linia E 65 na odcinku Zabrzeg - Zebrzydowice (granica państwa)”</a:t>
                      </a:r>
                      <a:endParaRPr lang="pl-PL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sz="1200" dirty="0" smtClean="0"/>
                        <a:t>05.04.2024 r.</a:t>
                      </a:r>
                    </a:p>
                    <a:p>
                      <a:endParaRPr lang="pl-PL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200" dirty="0" smtClean="0"/>
                        <a:t>Trakcja/PPMT/Alstom</a:t>
                      </a:r>
                    </a:p>
                    <a:p>
                      <a:pPr algn="ctr"/>
                      <a:endParaRPr lang="pl-PL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1 670 062 626,67</a:t>
                      </a:r>
                    </a:p>
                    <a:p>
                      <a:endParaRPr lang="pl-PL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86992119"/>
                  </a:ext>
                </a:extLst>
              </a:tr>
            </a:tbl>
          </a:graphicData>
        </a:graphic>
      </p:graphicFrame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03150" y="6337525"/>
            <a:ext cx="1774090" cy="390178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2947385" y="1"/>
            <a:ext cx="863797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l-PL" sz="1400" dirty="0">
                <a:solidFill>
                  <a:prstClr val="white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Prace na podstawowych ciągach pasażerskich (E 30 i E 65) na obszarze Śląska, Etap I: linia E 65 na odcinku </a:t>
            </a:r>
            <a:endParaRPr lang="pl-PL" sz="1400" dirty="0">
              <a:solidFill>
                <a:prstClr val="white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lvl="0"/>
            <a:r>
              <a:rPr lang="pl-PL" sz="1400" dirty="0">
                <a:solidFill>
                  <a:prstClr val="white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Będzin – Katowice – Tychy – Czechowice-Dziedzice – Zebrzydowice (etap realizacji)</a:t>
            </a:r>
            <a:endParaRPr lang="pl-PL" sz="14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3893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858610" y="0"/>
            <a:ext cx="859358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l-PL" sz="1400" b="1" dirty="0">
                <a:solidFill>
                  <a:schemeClr val="bg1"/>
                </a:solidFill>
              </a:rPr>
              <a:t>LOT </a:t>
            </a:r>
            <a:r>
              <a:rPr lang="pl-PL" sz="1400" b="1" dirty="0" smtClean="0">
                <a:solidFill>
                  <a:schemeClr val="bg1"/>
                </a:solidFill>
              </a:rPr>
              <a:t>A1 </a:t>
            </a:r>
            <a:endParaRPr lang="pl-PL" sz="1400" b="1" dirty="0">
              <a:solidFill>
                <a:schemeClr val="bg1"/>
              </a:solidFill>
            </a:endParaRPr>
          </a:p>
          <a:p>
            <a:pPr lvl="0"/>
            <a:r>
              <a:rPr lang="pl-PL" sz="1400" dirty="0">
                <a:solidFill>
                  <a:schemeClr val="bg1"/>
                </a:solidFill>
              </a:rPr>
              <a:t>„Prace na podstawowych ciągach pasażerskich (E 30 i E 65) na obszarze Śląska, etap I: linia E 65 na odcinku Będzin - Katowice Szopienice Płd. – Katowice – Katowice Piotrowice”</a:t>
            </a: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45396" y="6310711"/>
            <a:ext cx="1774090" cy="390178"/>
          </a:xfrm>
          <a:prstGeom prst="rect">
            <a:avLst/>
          </a:prstGeom>
        </p:spPr>
      </p:pic>
      <p:sp>
        <p:nvSpPr>
          <p:cNvPr id="4" name="Prostokąt 3"/>
          <p:cNvSpPr/>
          <p:nvPr/>
        </p:nvSpPr>
        <p:spPr>
          <a:xfrm>
            <a:off x="6767120" y="1157681"/>
            <a:ext cx="3565321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200" u="sng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Status:</a:t>
            </a: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 2022 roku PKP PLK S.A. ogłosiła postępowania przetargowe na:</a:t>
            </a: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endParaRPr lang="pl-PL" sz="12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 fontAlgn="base">
              <a:lnSpc>
                <a:spcPct val="130000"/>
              </a:lnSpc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wykonanie robót budowlanych na odcinku Będzin – Katowice Szopienice Południowe </a:t>
            </a:r>
            <a:b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pl-PL" sz="1200" dirty="0" smtClean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r>
              <a:rPr lang="pl-PL" sz="12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Podpisanie </a:t>
            </a: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umowy - 6.10.2023 r. </a:t>
            </a: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r>
              <a:rPr lang="pl-PL" sz="12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Termin </a:t>
            </a: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realizacji – 44 m-ce. </a:t>
            </a: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r>
              <a:rPr lang="pl-PL" sz="12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Wykonawca </a:t>
            </a: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– ZUE S.A.</a:t>
            </a: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endParaRPr lang="pl-PL" sz="12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 fontAlgn="base">
              <a:lnSpc>
                <a:spcPct val="130000"/>
              </a:lnSpc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pełnienie nadzoru Inżyniera na odcinku Będzin – Katowice Szopienice Południowe </a:t>
            </a: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endParaRPr lang="pl-PL" sz="12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Podpisanie umowy – 11.10.2023 r.              Wykonawca – TPF sp. z o. o.</a:t>
            </a: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3567" y="1157681"/>
            <a:ext cx="4056952" cy="5217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06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840854" y="-71021"/>
            <a:ext cx="847817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400" b="1" dirty="0">
                <a:solidFill>
                  <a:schemeClr val="bg1"/>
                </a:solidFill>
              </a:rPr>
              <a:t>LOT </a:t>
            </a:r>
            <a:r>
              <a:rPr lang="pl-PL" sz="1400" b="1" dirty="0" smtClean="0">
                <a:solidFill>
                  <a:schemeClr val="bg1"/>
                </a:solidFill>
              </a:rPr>
              <a:t>A1 </a:t>
            </a:r>
            <a:endParaRPr lang="pl-PL" sz="1400" b="1" dirty="0">
              <a:solidFill>
                <a:schemeClr val="bg1"/>
              </a:solidFill>
            </a:endParaRPr>
          </a:p>
          <a:p>
            <a:r>
              <a:rPr lang="pl-PL" sz="1400" dirty="0">
                <a:solidFill>
                  <a:schemeClr val="bg1"/>
                </a:solidFill>
              </a:rPr>
              <a:t>„Prace na podstawowych ciągach pasażerskich (E 30 i E 65) na obszarze Śląska, etap I: linia E 65 na odcinku Będzin - Katowice Szopienice Płd. – Katowice – Katowice Piotrowice”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58470" y="6268113"/>
            <a:ext cx="1774090" cy="390178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7827" y="2327794"/>
            <a:ext cx="4403324" cy="3215196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5632" y="3712789"/>
            <a:ext cx="4853488" cy="3039088"/>
          </a:xfrm>
          <a:prstGeom prst="rect">
            <a:avLst/>
          </a:prstGeom>
        </p:spPr>
      </p:pic>
      <p:sp>
        <p:nvSpPr>
          <p:cNvPr id="8" name="Prostokąt 7"/>
          <p:cNvSpPr/>
          <p:nvPr/>
        </p:nvSpPr>
        <p:spPr>
          <a:xfrm>
            <a:off x="355107" y="1127465"/>
            <a:ext cx="1118586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Aft>
                <a:spcPct val="0"/>
              </a:spcAft>
            </a:pPr>
            <a:r>
              <a:rPr lang="pl-PL" sz="1200" u="sng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Zakres </a:t>
            </a:r>
            <a:r>
              <a:rPr lang="pl-PL" sz="1200" u="sng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do realizacji :</a:t>
            </a:r>
          </a:p>
          <a:p>
            <a:pPr fontAlgn="base">
              <a:spcAft>
                <a:spcPct val="0"/>
              </a:spcAft>
            </a:pPr>
            <a:endParaRPr lang="pl-PL" sz="1200" u="sng" dirty="0" smtClean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 fontAlgn="base"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pl-PL" sz="1200" dirty="0" smtClean="0">
                <a:solidFill>
                  <a:srgbClr val="002060"/>
                </a:solidFill>
              </a:rPr>
              <a:t>   budowa nowych przystanków </a:t>
            </a:r>
            <a:r>
              <a:rPr lang="pl-PL" sz="1200" dirty="0">
                <a:solidFill>
                  <a:srgbClr val="002060"/>
                </a:solidFill>
              </a:rPr>
              <a:t>osobowych</a:t>
            </a:r>
            <a:r>
              <a:rPr lang="pl-PL" sz="1200" dirty="0" smtClean="0">
                <a:solidFill>
                  <a:srgbClr val="002060"/>
                </a:solidFill>
              </a:rPr>
              <a:t>: Sosnowiec Środula; Katowice Morawa; Katowice Uniwersytet; Katowice Akademia; Katowice </a:t>
            </a:r>
            <a:r>
              <a:rPr lang="pl-PL" sz="1200" dirty="0">
                <a:solidFill>
                  <a:srgbClr val="002060"/>
                </a:solidFill>
              </a:rPr>
              <a:t>Brynów </a:t>
            </a:r>
            <a:r>
              <a:rPr lang="pl-PL" sz="1200" dirty="0" smtClean="0">
                <a:solidFill>
                  <a:srgbClr val="002060"/>
                </a:solidFill>
              </a:rPr>
              <a:t>(ASP); Katowice </a:t>
            </a:r>
            <a:r>
              <a:rPr lang="pl-PL" sz="1200" dirty="0" err="1" smtClean="0">
                <a:solidFill>
                  <a:srgbClr val="002060"/>
                </a:solidFill>
              </a:rPr>
              <a:t>Kokociniec</a:t>
            </a:r>
            <a:endParaRPr lang="pl-PL" sz="1200" u="sng" dirty="0" smtClean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pl-PL" sz="1200" dirty="0" smtClean="0">
                <a:solidFill>
                  <a:srgbClr val="002060"/>
                </a:solidFill>
              </a:rPr>
              <a:t>modernizacja </a:t>
            </a:r>
            <a:r>
              <a:rPr lang="pl-PL" sz="1200" dirty="0">
                <a:solidFill>
                  <a:srgbClr val="002060"/>
                </a:solidFill>
              </a:rPr>
              <a:t>2 </a:t>
            </a:r>
            <a:r>
              <a:rPr lang="pl-PL" sz="1200" dirty="0" smtClean="0">
                <a:solidFill>
                  <a:srgbClr val="002060"/>
                </a:solidFill>
              </a:rPr>
              <a:t>stacji </a:t>
            </a:r>
            <a:r>
              <a:rPr lang="pl-PL" sz="1200" dirty="0">
                <a:solidFill>
                  <a:srgbClr val="002060"/>
                </a:solidFill>
              </a:rPr>
              <a:t>kolejowych (</a:t>
            </a:r>
            <a:r>
              <a:rPr lang="pl-PL" sz="1200" dirty="0" smtClean="0">
                <a:solidFill>
                  <a:srgbClr val="002060"/>
                </a:solidFill>
              </a:rPr>
              <a:t>Będzin Główny; Sosnowiec; </a:t>
            </a:r>
            <a:r>
              <a:rPr lang="pl-PL" sz="1200" dirty="0">
                <a:solidFill>
                  <a:srgbClr val="002060"/>
                </a:solidFill>
              </a:rPr>
              <a:t>Katowice </a:t>
            </a:r>
            <a:r>
              <a:rPr lang="pl-PL" sz="1200" dirty="0" smtClean="0">
                <a:solidFill>
                  <a:srgbClr val="002060"/>
                </a:solidFill>
              </a:rPr>
              <a:t>Zawodzie; Katowice; Katowice Ligota) </a:t>
            </a:r>
            <a:endParaRPr lang="pl-PL" sz="1200" dirty="0">
              <a:solidFill>
                <a:srgbClr val="00206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pl-PL" sz="1200" dirty="0" smtClean="0">
                <a:solidFill>
                  <a:srgbClr val="002060"/>
                </a:solidFill>
              </a:rPr>
              <a:t>dobudowa </a:t>
            </a:r>
            <a:r>
              <a:rPr lang="pl-PL" sz="1200" dirty="0">
                <a:solidFill>
                  <a:srgbClr val="002060"/>
                </a:solidFill>
              </a:rPr>
              <a:t>nowych linii kolejowych nr 659 Będzin – Katowice; wydłużenie linii kolejowych 656 Katowice – </a:t>
            </a:r>
            <a:r>
              <a:rPr lang="pl-PL" sz="1200" dirty="0" err="1">
                <a:solidFill>
                  <a:srgbClr val="002060"/>
                </a:solidFill>
              </a:rPr>
              <a:t>podg</a:t>
            </a:r>
            <a:r>
              <a:rPr lang="pl-PL" sz="1200" dirty="0">
                <a:solidFill>
                  <a:srgbClr val="002060"/>
                </a:solidFill>
              </a:rPr>
              <a:t> Brynów z jednotorowej na dwutorową do Tychów</a:t>
            </a:r>
            <a:r>
              <a:rPr lang="pl-PL" sz="1200" dirty="0" smtClean="0">
                <a:solidFill>
                  <a:srgbClr val="002060"/>
                </a:solidFill>
              </a:rPr>
              <a:t>;</a:t>
            </a:r>
          </a:p>
          <a:p>
            <a:r>
              <a:rPr lang="pl-PL" sz="1200" dirty="0" smtClean="0">
                <a:solidFill>
                  <a:srgbClr val="002060"/>
                </a:solidFill>
              </a:rPr>
              <a:t> </a:t>
            </a:r>
            <a:r>
              <a:rPr lang="pl-PL" sz="1200" dirty="0">
                <a:solidFill>
                  <a:srgbClr val="002060"/>
                </a:solidFill>
              </a:rPr>
              <a:t>linii kolejowej 660 z Sosnowca do </a:t>
            </a:r>
            <a:r>
              <a:rPr lang="pl-PL" sz="1200" dirty="0" err="1">
                <a:solidFill>
                  <a:srgbClr val="002060"/>
                </a:solidFill>
              </a:rPr>
              <a:t>podg</a:t>
            </a:r>
            <a:r>
              <a:rPr lang="pl-PL" sz="1200" dirty="0">
                <a:solidFill>
                  <a:srgbClr val="002060"/>
                </a:solidFill>
              </a:rPr>
              <a:t>. Katowice Szopienic Płd</a:t>
            </a:r>
            <a:r>
              <a:rPr lang="pl-PL" sz="1200" dirty="0" smtClean="0">
                <a:solidFill>
                  <a:srgbClr val="002060"/>
                </a:solidFill>
              </a:rPr>
              <a:t>.;</a:t>
            </a:r>
          </a:p>
          <a:p>
            <a:pPr fontAlgn="base">
              <a:spcAft>
                <a:spcPct val="0"/>
              </a:spcAft>
            </a:pPr>
            <a:endParaRPr lang="pl-PL" sz="1200" u="sng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876800" y="2972282"/>
            <a:ext cx="22661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200" i="1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Demontaż przęsła wiadukt </a:t>
            </a:r>
            <a:r>
              <a:rPr lang="pl-PL" sz="1200" i="1" dirty="0" smtClean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W7 km 0719 LK654 i LK657</a:t>
            </a:r>
            <a:endParaRPr lang="pl-PL" sz="1200" i="1" dirty="0">
              <a:solidFill>
                <a:srgbClr val="1F497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3994952" y="2327794"/>
            <a:ext cx="34267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b="1" dirty="0" smtClean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Realizacja robót </a:t>
            </a:r>
            <a:endParaRPr lang="pl-PL" sz="2000" b="1" dirty="0">
              <a:solidFill>
                <a:srgbClr val="1F497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02" y="2727904"/>
            <a:ext cx="4197855" cy="3145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047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80956" y="6307243"/>
            <a:ext cx="1774090" cy="390178"/>
          </a:xfrm>
          <a:prstGeom prst="rect">
            <a:avLst/>
          </a:prstGeom>
        </p:spPr>
      </p:pic>
      <p:sp>
        <p:nvSpPr>
          <p:cNvPr id="10" name="Prostokąt 9"/>
          <p:cNvSpPr/>
          <p:nvPr/>
        </p:nvSpPr>
        <p:spPr>
          <a:xfrm>
            <a:off x="2840854" y="-79899"/>
            <a:ext cx="852256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l-PL" sz="1400" b="1" dirty="0" smtClean="0">
                <a:solidFill>
                  <a:schemeClr val="bg1"/>
                </a:solidFill>
              </a:rPr>
              <a:t>LOT A1 </a:t>
            </a:r>
            <a:endParaRPr lang="pl-PL" sz="1400" b="1" dirty="0">
              <a:solidFill>
                <a:schemeClr val="bg1"/>
              </a:solidFill>
            </a:endParaRPr>
          </a:p>
          <a:p>
            <a:pPr lvl="0"/>
            <a:r>
              <a:rPr lang="pl-PL" sz="1400" dirty="0">
                <a:solidFill>
                  <a:schemeClr val="bg1"/>
                </a:solidFill>
              </a:rPr>
              <a:t>„Prace na podstawowych ciągach pasażerskich (E 30 i E 65) na obszarze Śląska, etap I: linia E 65 na odcinku Będzin - Katowice Szopienice Płd. – Katowice – Katowice Piotrowice”</a:t>
            </a:r>
          </a:p>
        </p:txBody>
      </p:sp>
      <p:sp>
        <p:nvSpPr>
          <p:cNvPr id="11" name="Prostokąt 10"/>
          <p:cNvSpPr/>
          <p:nvPr/>
        </p:nvSpPr>
        <p:spPr>
          <a:xfrm flipH="1">
            <a:off x="2636666" y="1358284"/>
            <a:ext cx="419913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pl-PL" sz="1400" i="1" dirty="0" smtClean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Nowy przystanek osobowy Sosnowiec Środula</a:t>
            </a:r>
            <a:endParaRPr lang="pl-PL" sz="1400" i="1" dirty="0">
              <a:solidFill>
                <a:srgbClr val="1F497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114" y="1753328"/>
            <a:ext cx="3923930" cy="4098992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9786" y="1753328"/>
            <a:ext cx="4516167" cy="4144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627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840855" y="-71021"/>
            <a:ext cx="847817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400" b="1" dirty="0">
                <a:solidFill>
                  <a:schemeClr val="bg1"/>
                </a:solidFill>
              </a:rPr>
              <a:t>LOT </a:t>
            </a:r>
            <a:r>
              <a:rPr lang="pl-PL" sz="1400" b="1" dirty="0" smtClean="0">
                <a:solidFill>
                  <a:schemeClr val="bg1"/>
                </a:solidFill>
              </a:rPr>
              <a:t>A1 </a:t>
            </a:r>
            <a:endParaRPr lang="pl-PL" sz="1400" b="1" dirty="0">
              <a:solidFill>
                <a:schemeClr val="bg1"/>
              </a:solidFill>
            </a:endParaRPr>
          </a:p>
          <a:p>
            <a:r>
              <a:rPr lang="pl-PL" sz="1400" dirty="0">
                <a:solidFill>
                  <a:schemeClr val="bg1"/>
                </a:solidFill>
              </a:rPr>
              <a:t>„Prace na podstawowych ciągach pasażerskich (E 30 i E 65) na obszarze Śląska, etap I: linia E 65 na odcinku Będzin - Katowice Szopienice Płd. – Katowice – Katowice Piotrowice”</a:t>
            </a: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26" y="1830447"/>
            <a:ext cx="5680375" cy="4545496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1446" y="1830447"/>
            <a:ext cx="5980551" cy="4480882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1060174" y="1258957"/>
            <a:ext cx="461175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</a:pPr>
            <a:r>
              <a:rPr lang="pl-PL" sz="1600" i="1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Budowa przejścia podziemnego P1 w km </a:t>
            </a:r>
            <a:r>
              <a:rPr lang="pl-PL" sz="1600" i="1" dirty="0" smtClean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307,072 </a:t>
            </a:r>
            <a:endParaRPr lang="pl-PL" sz="1600" i="1" dirty="0">
              <a:solidFill>
                <a:srgbClr val="1F497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6745357" y="1258957"/>
            <a:ext cx="44527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</a:pPr>
            <a:r>
              <a:rPr lang="pl-PL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        </a:t>
            </a:r>
            <a:r>
              <a:rPr lang="pl-PL" sz="1600" i="1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Roboty budowlane – Stacja </a:t>
            </a:r>
            <a:r>
              <a:rPr lang="pl-PL" sz="1600" i="1" dirty="0" smtClean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Będzin</a:t>
            </a:r>
            <a:endParaRPr lang="pl-PL" dirty="0"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74087" y="6307020"/>
            <a:ext cx="1884006" cy="412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45204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862470" y="212035"/>
            <a:ext cx="9245019" cy="488056"/>
          </a:xfrm>
        </p:spPr>
        <p:txBody>
          <a:bodyPr>
            <a:normAutofit fontScale="90000"/>
          </a:bodyPr>
          <a:lstStyle/>
          <a:p>
            <a:r>
              <a:rPr lang="pl-PL" sz="1600" dirty="0">
                <a:latin typeface="+mn-lt"/>
                <a:ea typeface="+mn-ea"/>
                <a:cs typeface="+mn-cs"/>
              </a:rPr>
              <a:t>LOT A1 </a:t>
            </a:r>
            <a:br>
              <a:rPr lang="pl-PL" sz="1600" dirty="0">
                <a:latin typeface="+mn-lt"/>
                <a:ea typeface="+mn-ea"/>
                <a:cs typeface="+mn-cs"/>
              </a:rPr>
            </a:br>
            <a:r>
              <a:rPr lang="pl-PL" sz="1600" dirty="0">
                <a:latin typeface="+mn-lt"/>
                <a:ea typeface="+mn-ea"/>
                <a:cs typeface="+mn-cs"/>
              </a:rPr>
              <a:t>„Prace na podstawowych ciągach pasażerskich (E 30 i E 65) na obszarze Śląska, etap I: linia E 65 na odcinku Będzin - Katowice Szopienice Płd. – Katowice – Katowice Piotrowice”</a:t>
            </a:r>
            <a:r>
              <a:rPr lang="pl-PL" dirty="0"/>
              <a:t/>
            </a:r>
            <a:br>
              <a:rPr lang="pl-PL" dirty="0"/>
            </a:br>
            <a:endParaRPr lang="pl-PL" dirty="0"/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934" y="1991680"/>
            <a:ext cx="5570536" cy="4316355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98393" y="6308035"/>
            <a:ext cx="1780186" cy="390178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1099930" y="1510747"/>
            <a:ext cx="45720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</a:pPr>
            <a:r>
              <a:rPr lang="pl-PL" sz="1600" i="1" dirty="0" smtClean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Baza SPR – Stacja Sosnowiec Główny</a:t>
            </a:r>
            <a:endParaRPr lang="pl-PL" sz="1600" i="1" dirty="0">
              <a:solidFill>
                <a:srgbClr val="1F497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6007" y="1991680"/>
            <a:ext cx="5760959" cy="4316355"/>
          </a:xfrm>
          <a:prstGeom prst="rect">
            <a:avLst/>
          </a:prstGeom>
        </p:spPr>
      </p:pic>
      <p:sp>
        <p:nvSpPr>
          <p:cNvPr id="7" name="Prostokąt 6"/>
          <p:cNvSpPr/>
          <p:nvPr/>
        </p:nvSpPr>
        <p:spPr>
          <a:xfrm>
            <a:off x="7229061" y="1510747"/>
            <a:ext cx="45720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</a:pPr>
            <a:r>
              <a:rPr lang="pl-PL" sz="1600" i="1" dirty="0" smtClean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Budowa Peronu – Sosnowiec Środula</a:t>
            </a:r>
            <a:endParaRPr lang="pl-PL" sz="1600" i="1" dirty="0">
              <a:solidFill>
                <a:srgbClr val="1F497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144885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840854" y="-62145"/>
            <a:ext cx="849592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l-PL" sz="1400" b="1" dirty="0">
                <a:solidFill>
                  <a:schemeClr val="bg1"/>
                </a:solidFill>
              </a:rPr>
              <a:t>LOT </a:t>
            </a:r>
            <a:r>
              <a:rPr lang="pl-PL" sz="1400" b="1" dirty="0" smtClean="0">
                <a:solidFill>
                  <a:schemeClr val="bg1"/>
                </a:solidFill>
              </a:rPr>
              <a:t>A</a:t>
            </a:r>
          </a:p>
          <a:p>
            <a:pPr lvl="0"/>
            <a:r>
              <a:rPr lang="pl-PL" sz="1400" dirty="0" smtClean="0">
                <a:solidFill>
                  <a:schemeClr val="bg1"/>
                </a:solidFill>
              </a:rPr>
              <a:t>„Prace </a:t>
            </a:r>
            <a:r>
              <a:rPr lang="pl-PL" sz="1400" dirty="0">
                <a:solidFill>
                  <a:schemeClr val="bg1"/>
                </a:solidFill>
              </a:rPr>
              <a:t>na podstawowych ciągach pasażerskich (E 30 i E 65) na obszarze Śląska, etap I: linia E 65 na odcinku Będzin - Katowice Szopienice Płd. – Katowice – Katowice Piotrowice</a:t>
            </a: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55308" y="6150666"/>
            <a:ext cx="1774090" cy="390178"/>
          </a:xfrm>
          <a:prstGeom prst="rect">
            <a:avLst/>
          </a:prstGeom>
        </p:spPr>
      </p:pic>
      <p:sp>
        <p:nvSpPr>
          <p:cNvPr id="4" name="Prostokąt 3"/>
          <p:cNvSpPr/>
          <p:nvPr/>
        </p:nvSpPr>
        <p:spPr>
          <a:xfrm>
            <a:off x="6767120" y="1157680"/>
            <a:ext cx="3565321" cy="365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200" u="sng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Status</a:t>
            </a:r>
            <a:r>
              <a:rPr lang="pl-PL" sz="1200" u="sng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</a:p>
          <a:p>
            <a:endParaRPr lang="pl-PL" sz="1200" u="sng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Wartość całkowita projektu (wg GA): </a:t>
            </a:r>
            <a:endParaRPr lang="pl-PL" sz="1200" dirty="0" smtClean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pl-PL" sz="1200" b="1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888</a:t>
            </a:r>
            <a:r>
              <a:rPr lang="pl-PL" sz="1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352 976 EUR – 4 212 199 981,03 PLN</a:t>
            </a: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</a:p>
          <a:p>
            <a:endParaRPr lang="pl-PL" sz="1200" u="sng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 2022 roku PKP PLK S.A. ogłosiła postępowania przetargowe na:</a:t>
            </a: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endParaRPr lang="pl-PL" sz="12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 fontAlgn="base">
              <a:lnSpc>
                <a:spcPct val="130000"/>
              </a:lnSpc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wykonanie robót budowlanych na odcinku </a:t>
            </a:r>
            <a: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Katowice</a:t>
            </a: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Szopienice Południowe – Katowice - </a:t>
            </a:r>
            <a: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Katowice </a:t>
            </a:r>
            <a:r>
              <a:rPr lang="en-US" sz="12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Piotrowice</a:t>
            </a: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pl-PL" sz="1200" dirty="0" smtClean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endParaRPr lang="pl-PL" sz="12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r>
              <a:rPr lang="pl-PL" sz="12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Podpisanie </a:t>
            </a: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umowy </a:t>
            </a:r>
            <a:r>
              <a:rPr lang="pl-PL" sz="12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05.04.2024 r. </a:t>
            </a: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r>
              <a:rPr lang="pl-PL" sz="12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Termin </a:t>
            </a: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realizacji – 48 m-</a:t>
            </a:r>
            <a:r>
              <a:rPr lang="pl-PL" sz="12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cy</a:t>
            </a: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r>
              <a:rPr lang="pl-PL" sz="12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Wykonawca </a:t>
            </a: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– </a:t>
            </a:r>
            <a:r>
              <a:rPr lang="pl-PL" sz="12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Torpol</a:t>
            </a: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/</a:t>
            </a:r>
            <a:r>
              <a:rPr lang="pl-PL" sz="12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Intop</a:t>
            </a: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endParaRPr lang="pl-PL" sz="12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5122" name="MSOImageWebPart_WebPartWPQ3" descr="https://epm2013.plk-sa.pl/Projekty/WitrynyProjektowe/00374/Shared%20Documents/10.%20Mapa/Map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5395" y="1325461"/>
            <a:ext cx="4534818" cy="4534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4212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849732" y="-71021"/>
            <a:ext cx="851368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l-PL" sz="1400" b="1" dirty="0">
                <a:solidFill>
                  <a:schemeClr val="bg1"/>
                </a:solidFill>
              </a:rPr>
              <a:t>LOT </a:t>
            </a:r>
            <a:r>
              <a:rPr lang="pl-PL" sz="1400" b="1" dirty="0" smtClean="0">
                <a:solidFill>
                  <a:schemeClr val="bg1"/>
                </a:solidFill>
              </a:rPr>
              <a:t>A</a:t>
            </a:r>
          </a:p>
          <a:p>
            <a:pPr lvl="0"/>
            <a:r>
              <a:rPr lang="pl-PL" sz="1400" dirty="0" smtClean="0">
                <a:solidFill>
                  <a:schemeClr val="bg1"/>
                </a:solidFill>
              </a:rPr>
              <a:t>„Prace </a:t>
            </a:r>
            <a:r>
              <a:rPr lang="pl-PL" sz="1400" dirty="0">
                <a:solidFill>
                  <a:schemeClr val="bg1"/>
                </a:solidFill>
              </a:rPr>
              <a:t>na podstawowych ciągach pasażerskich (E 30 i E 65) na obszarze Śląska, etap I: linia E 65 na odcinku Będzin - Katowice Szopienice Płd. – Katowice – Katowice Piotrowice</a:t>
            </a: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3870" y="4372302"/>
            <a:ext cx="4079391" cy="2099433"/>
          </a:xfrm>
          <a:prstGeom prst="rect">
            <a:avLst/>
          </a:prstGeom>
        </p:spPr>
      </p:pic>
      <p:pic>
        <p:nvPicPr>
          <p:cNvPr id="6" name="Picture 4" descr="PPT-7_wyjście do miasta v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5954" y="4345684"/>
            <a:ext cx="4172405" cy="2109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Prostokąt 8"/>
          <p:cNvSpPr/>
          <p:nvPr/>
        </p:nvSpPr>
        <p:spPr>
          <a:xfrm flipH="1">
            <a:off x="5842065" y="5491134"/>
            <a:ext cx="125388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1100" i="1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Stacja Katowice ul. Wojewódzka </a:t>
            </a:r>
          </a:p>
          <a:p>
            <a:pPr algn="ctr"/>
            <a:r>
              <a:rPr lang="pl-PL" sz="1100" i="1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(stan po realizacji - wizualizacja)</a:t>
            </a:r>
          </a:p>
        </p:txBody>
      </p:sp>
      <p:sp>
        <p:nvSpPr>
          <p:cNvPr id="10" name="Prostokąt 9"/>
          <p:cNvSpPr/>
          <p:nvPr/>
        </p:nvSpPr>
        <p:spPr>
          <a:xfrm flipH="1">
            <a:off x="4625264" y="4405821"/>
            <a:ext cx="109195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1050" i="1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Stacja Katowice ul. Wojewódzka </a:t>
            </a:r>
          </a:p>
          <a:p>
            <a:pPr algn="ctr"/>
            <a:r>
              <a:rPr lang="pl-PL" sz="1050" i="1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(stan przed realizacją)</a:t>
            </a:r>
          </a:p>
        </p:txBody>
      </p:sp>
      <p:pic>
        <p:nvPicPr>
          <p:cNvPr id="11" name="Obraz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55308" y="6260575"/>
            <a:ext cx="1774090" cy="390178"/>
          </a:xfrm>
          <a:prstGeom prst="rect">
            <a:avLst/>
          </a:prstGeom>
        </p:spPr>
      </p:pic>
      <p:sp>
        <p:nvSpPr>
          <p:cNvPr id="4" name="Prostokąt 3"/>
          <p:cNvSpPr/>
          <p:nvPr/>
        </p:nvSpPr>
        <p:spPr>
          <a:xfrm>
            <a:off x="639193" y="1067613"/>
            <a:ext cx="663375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Aft>
                <a:spcPct val="0"/>
              </a:spcAft>
            </a:pPr>
            <a:r>
              <a:rPr lang="pl-PL" sz="1200" u="sng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Zakres do realizacji :</a:t>
            </a:r>
          </a:p>
        </p:txBody>
      </p:sp>
      <p:sp>
        <p:nvSpPr>
          <p:cNvPr id="7" name="Prostokąt 6"/>
          <p:cNvSpPr/>
          <p:nvPr/>
        </p:nvSpPr>
        <p:spPr>
          <a:xfrm>
            <a:off x="239697" y="1306587"/>
            <a:ext cx="10085033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lvl="0" indent="-171450" algn="just">
              <a:buFont typeface="Wingdings" panose="05000000000000000000" pitchFamily="2" charset="2"/>
              <a:buChar char="v"/>
              <a:defRPr/>
            </a:pPr>
            <a:r>
              <a:rPr lang="pl-PL" altLang="pl-PL" sz="1200" dirty="0" smtClean="0">
                <a:solidFill>
                  <a:srgbClr val="002060"/>
                </a:solidFill>
              </a:rPr>
              <a:t>budowa/modernizacja </a:t>
            </a:r>
            <a:r>
              <a:rPr lang="pl-PL" altLang="pl-PL" sz="1200" dirty="0">
                <a:solidFill>
                  <a:srgbClr val="002060"/>
                </a:solidFill>
              </a:rPr>
              <a:t>56,8 km linii kolejowych;</a:t>
            </a:r>
          </a:p>
          <a:p>
            <a:pPr marL="171450" lvl="0" indent="-171450" algn="just">
              <a:buFont typeface="Wingdings" panose="05000000000000000000" pitchFamily="2" charset="2"/>
              <a:buChar char="v"/>
              <a:defRPr/>
            </a:pPr>
            <a:r>
              <a:rPr lang="pl-PL" altLang="pl-PL" sz="1200" dirty="0" smtClean="0">
                <a:solidFill>
                  <a:srgbClr val="002060"/>
                </a:solidFill>
              </a:rPr>
              <a:t>budowa </a:t>
            </a:r>
            <a:r>
              <a:rPr lang="pl-PL" altLang="pl-PL" sz="1200" dirty="0">
                <a:solidFill>
                  <a:srgbClr val="002060"/>
                </a:solidFill>
              </a:rPr>
              <a:t>9 mostów kolejowych;</a:t>
            </a:r>
          </a:p>
          <a:p>
            <a:pPr marL="171450" lvl="0" indent="-171450" algn="just">
              <a:buFont typeface="Wingdings" panose="05000000000000000000" pitchFamily="2" charset="2"/>
              <a:buChar char="v"/>
              <a:defRPr/>
            </a:pPr>
            <a:r>
              <a:rPr lang="pl-PL" altLang="pl-PL" sz="1200" dirty="0" smtClean="0">
                <a:solidFill>
                  <a:srgbClr val="002060"/>
                </a:solidFill>
              </a:rPr>
              <a:t>budowa </a:t>
            </a:r>
            <a:r>
              <a:rPr lang="pl-PL" altLang="pl-PL" sz="1200" dirty="0">
                <a:solidFill>
                  <a:srgbClr val="002060"/>
                </a:solidFill>
              </a:rPr>
              <a:t>4 skrzyżowań wielopoziomowych;</a:t>
            </a:r>
          </a:p>
          <a:p>
            <a:pPr marL="171450" lvl="0" indent="-171450" algn="just">
              <a:buFont typeface="Wingdings" panose="05000000000000000000" pitchFamily="2" charset="2"/>
              <a:buChar char="v"/>
              <a:defRPr/>
            </a:pPr>
            <a:r>
              <a:rPr lang="pl-PL" altLang="pl-PL" sz="1200" dirty="0" smtClean="0">
                <a:solidFill>
                  <a:srgbClr val="002060"/>
                </a:solidFill>
              </a:rPr>
              <a:t>budowa </a:t>
            </a:r>
            <a:r>
              <a:rPr lang="pl-PL" altLang="pl-PL" sz="1200" dirty="0">
                <a:solidFill>
                  <a:srgbClr val="002060"/>
                </a:solidFill>
              </a:rPr>
              <a:t>29 wiaduktów kolejowych;</a:t>
            </a:r>
          </a:p>
          <a:p>
            <a:pPr marL="171450" lvl="0" indent="-171450" algn="just">
              <a:buFont typeface="Wingdings" panose="05000000000000000000" pitchFamily="2" charset="2"/>
              <a:buChar char="v"/>
              <a:defRPr/>
            </a:pPr>
            <a:r>
              <a:rPr lang="pl-PL" altLang="pl-PL" sz="1200" dirty="0" smtClean="0">
                <a:solidFill>
                  <a:srgbClr val="002060"/>
                </a:solidFill>
              </a:rPr>
              <a:t>budowa </a:t>
            </a:r>
            <a:r>
              <a:rPr lang="pl-PL" altLang="pl-PL" sz="1200" dirty="0">
                <a:solidFill>
                  <a:srgbClr val="002060"/>
                </a:solidFill>
              </a:rPr>
              <a:t>8 przejść podziemnych dla pieszych;</a:t>
            </a:r>
          </a:p>
          <a:p>
            <a:pPr marL="171450" lvl="0" indent="-171450" algn="just">
              <a:buFont typeface="Wingdings" panose="05000000000000000000" pitchFamily="2" charset="2"/>
              <a:buChar char="v"/>
              <a:defRPr/>
            </a:pPr>
            <a:r>
              <a:rPr lang="pl-PL" altLang="pl-PL" sz="1200" dirty="0" smtClean="0">
                <a:solidFill>
                  <a:srgbClr val="002060"/>
                </a:solidFill>
              </a:rPr>
              <a:t>modernizacja </a:t>
            </a:r>
            <a:r>
              <a:rPr lang="pl-PL" altLang="pl-PL" sz="1200" dirty="0">
                <a:solidFill>
                  <a:srgbClr val="002060"/>
                </a:solidFill>
              </a:rPr>
              <a:t>5 przejść podziemnych dla pieszych;</a:t>
            </a:r>
          </a:p>
          <a:p>
            <a:pPr marL="171450" lvl="0" indent="-171450" algn="just">
              <a:buFont typeface="Wingdings" panose="05000000000000000000" pitchFamily="2" charset="2"/>
              <a:buChar char="v"/>
              <a:defRPr/>
            </a:pPr>
            <a:r>
              <a:rPr lang="pl-PL" altLang="pl-PL" sz="1200" dirty="0" smtClean="0">
                <a:solidFill>
                  <a:srgbClr val="002060"/>
                </a:solidFill>
              </a:rPr>
              <a:t>modernizacja </a:t>
            </a:r>
            <a:r>
              <a:rPr lang="pl-PL" altLang="pl-PL" sz="1200" dirty="0">
                <a:solidFill>
                  <a:srgbClr val="002060"/>
                </a:solidFill>
              </a:rPr>
              <a:t>2 kładek dla pieszych;</a:t>
            </a:r>
          </a:p>
          <a:p>
            <a:pPr marL="171450" lvl="0" indent="-171450">
              <a:buFont typeface="Wingdings" panose="05000000000000000000" pitchFamily="2" charset="2"/>
              <a:buChar char="v"/>
              <a:defRPr/>
            </a:pPr>
            <a:r>
              <a:rPr lang="pl-PL" altLang="pl-PL" sz="1200" dirty="0" smtClean="0">
                <a:solidFill>
                  <a:srgbClr val="002060"/>
                </a:solidFill>
              </a:rPr>
              <a:t>budowa </a:t>
            </a:r>
            <a:r>
              <a:rPr lang="pl-PL" altLang="pl-PL" sz="1200" dirty="0">
                <a:solidFill>
                  <a:srgbClr val="002060"/>
                </a:solidFill>
              </a:rPr>
              <a:t>5 przystanków osobowych (Sosnowiec Środula, Katowice Morawa, Katowice  </a:t>
            </a:r>
          </a:p>
          <a:p>
            <a:pPr lvl="0">
              <a:defRPr/>
            </a:pPr>
            <a:r>
              <a:rPr lang="pl-PL" altLang="pl-PL" sz="1200" dirty="0">
                <a:solidFill>
                  <a:srgbClr val="002060"/>
                </a:solidFill>
              </a:rPr>
              <a:t>   Uniwersytet, Katowice Akademia, Katowice </a:t>
            </a:r>
            <a:r>
              <a:rPr lang="pl-PL" altLang="pl-PL" sz="1200" dirty="0" err="1">
                <a:solidFill>
                  <a:srgbClr val="002060"/>
                </a:solidFill>
              </a:rPr>
              <a:t>Kokociniec</a:t>
            </a:r>
            <a:r>
              <a:rPr lang="pl-PL" altLang="pl-PL" sz="1200" dirty="0">
                <a:solidFill>
                  <a:srgbClr val="002060"/>
                </a:solidFill>
              </a:rPr>
              <a:t>);</a:t>
            </a:r>
          </a:p>
          <a:p>
            <a:pPr marL="171450" lvl="0" indent="-171450">
              <a:buFont typeface="Wingdings" panose="05000000000000000000" pitchFamily="2" charset="2"/>
              <a:buChar char="v"/>
              <a:defRPr/>
            </a:pPr>
            <a:r>
              <a:rPr lang="pl-PL" altLang="pl-PL" sz="1200" dirty="0" smtClean="0">
                <a:solidFill>
                  <a:srgbClr val="002060"/>
                </a:solidFill>
              </a:rPr>
              <a:t>modernizacja </a:t>
            </a:r>
            <a:r>
              <a:rPr lang="pl-PL" altLang="pl-PL" sz="1200" dirty="0">
                <a:solidFill>
                  <a:srgbClr val="002060"/>
                </a:solidFill>
              </a:rPr>
              <a:t>5 stacji (Będzin; Sosnowiec Główny, Katowice Zawodzie, Katowice, Katowice </a:t>
            </a:r>
          </a:p>
          <a:p>
            <a:pPr lvl="0">
              <a:defRPr/>
            </a:pPr>
            <a:r>
              <a:rPr lang="pl-PL" altLang="pl-PL" sz="1200" dirty="0">
                <a:solidFill>
                  <a:srgbClr val="002060"/>
                </a:solidFill>
              </a:rPr>
              <a:t>   Ligota);</a:t>
            </a:r>
          </a:p>
          <a:p>
            <a:pPr marL="171450" lvl="0" indent="-171450" algn="just">
              <a:buFont typeface="Wingdings" panose="05000000000000000000" pitchFamily="2" charset="2"/>
              <a:buChar char="v"/>
              <a:defRPr/>
            </a:pPr>
            <a:r>
              <a:rPr lang="pl-PL" altLang="pl-PL" sz="1200" dirty="0" smtClean="0">
                <a:solidFill>
                  <a:srgbClr val="002060"/>
                </a:solidFill>
              </a:rPr>
              <a:t> </a:t>
            </a:r>
            <a:r>
              <a:rPr lang="pl-PL" altLang="pl-PL" sz="1200" dirty="0">
                <a:solidFill>
                  <a:srgbClr val="002060"/>
                </a:solidFill>
              </a:rPr>
              <a:t>modernizacja 2 przystanków osobowych (Katowice Szopienice Płd., Katowice Brynów</a:t>
            </a:r>
            <a:r>
              <a:rPr lang="pl-PL" altLang="pl-PL" sz="1200" dirty="0" smtClean="0">
                <a:solidFill>
                  <a:srgbClr val="002060"/>
                </a:solidFill>
              </a:rPr>
              <a:t>).</a:t>
            </a:r>
          </a:p>
          <a:p>
            <a:pPr marL="171450" indent="-171450" algn="just">
              <a:buFont typeface="Wingdings" panose="05000000000000000000" pitchFamily="2" charset="2"/>
              <a:buChar char="v"/>
              <a:defRPr/>
            </a:pPr>
            <a:r>
              <a:rPr lang="pl-PL" sz="1200" dirty="0">
                <a:solidFill>
                  <a:srgbClr val="002060"/>
                </a:solidFill>
              </a:rPr>
              <a:t>modernizacja systemu sterowania ruchem kolejowym poprzez budowę Lokalnych Centrów Sterowania </a:t>
            </a:r>
            <a:r>
              <a:rPr lang="pl-PL" sz="1200" dirty="0" smtClean="0">
                <a:solidFill>
                  <a:srgbClr val="002060"/>
                </a:solidFill>
              </a:rPr>
              <a:t> </a:t>
            </a:r>
            <a:r>
              <a:rPr lang="pl-PL" sz="1200" dirty="0">
                <a:solidFill>
                  <a:srgbClr val="002060"/>
                </a:solidFill>
              </a:rPr>
              <a:t>w Katowicach</a:t>
            </a:r>
            <a:r>
              <a:rPr lang="pl-PL" sz="1200" dirty="0" smtClean="0">
                <a:solidFill>
                  <a:srgbClr val="002060"/>
                </a:solidFill>
              </a:rPr>
              <a:t>.</a:t>
            </a:r>
            <a:endParaRPr lang="pl-PL" sz="1200" dirty="0">
              <a:solidFill>
                <a:srgbClr val="002060"/>
              </a:solidFill>
            </a:endParaRPr>
          </a:p>
        </p:txBody>
      </p:sp>
      <p:sp>
        <p:nvSpPr>
          <p:cNvPr id="12" name="Prostokąt 11"/>
          <p:cNvSpPr/>
          <p:nvPr/>
        </p:nvSpPr>
        <p:spPr>
          <a:xfrm>
            <a:off x="3559946" y="3881745"/>
            <a:ext cx="371300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b="1" dirty="0" smtClean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Stan aktualny i planowany</a:t>
            </a:r>
            <a:endParaRPr lang="pl-PL" sz="2000" b="1" dirty="0">
              <a:solidFill>
                <a:srgbClr val="1F497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1659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2858610" y="-34830"/>
            <a:ext cx="8495930" cy="6740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l-PL" sz="1400" dirty="0">
                <a:solidFill>
                  <a:schemeClr val="bg1"/>
                </a:solidFill>
                <a:latin typeface="+mn-lt"/>
              </a:rPr>
              <a:t>LOT </a:t>
            </a:r>
            <a:r>
              <a:rPr lang="pl-PL" sz="1400" dirty="0" smtClean="0">
                <a:solidFill>
                  <a:schemeClr val="bg1"/>
                </a:solidFill>
                <a:latin typeface="+mn-lt"/>
              </a:rPr>
              <a:t>A </a:t>
            </a:r>
            <a:r>
              <a:rPr lang="pl-PL" sz="1400" b="1" dirty="0" smtClean="0">
                <a:solidFill>
                  <a:schemeClr val="bg1"/>
                </a:solidFill>
                <a:latin typeface="+mn-lt"/>
              </a:rPr>
              <a:t/>
            </a:r>
            <a:br>
              <a:rPr lang="pl-PL" sz="1400" b="1" dirty="0" smtClean="0">
                <a:solidFill>
                  <a:schemeClr val="bg1"/>
                </a:solidFill>
                <a:latin typeface="+mn-lt"/>
              </a:rPr>
            </a:br>
            <a:r>
              <a:rPr lang="pl-PL" sz="1400" b="0" dirty="0" smtClean="0">
                <a:solidFill>
                  <a:schemeClr val="bg1"/>
                </a:solidFill>
                <a:latin typeface="+mn-lt"/>
              </a:rPr>
              <a:t>„</a:t>
            </a:r>
            <a:r>
              <a:rPr lang="pl-PL" sz="1400" b="0" dirty="0">
                <a:solidFill>
                  <a:schemeClr val="bg1"/>
                </a:solidFill>
                <a:latin typeface="+mn-lt"/>
              </a:rPr>
              <a:t>Prace na podstawowych ciągach pasażerskich (E 30 i E 65) na obszarze Śląska, etap I: linia E 65 na odcinku Będzin - Katowice Szopienice Płd. – Katowice – Katowice Piotrowice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55308" y="6260575"/>
            <a:ext cx="1774090" cy="390178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1935332" y="1065403"/>
            <a:ext cx="83982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pl-PL" sz="2000" b="1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Wizualizacja przystanków stan istniejący - Katowice Kokociniec</a:t>
            </a:r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8171" y="1961964"/>
            <a:ext cx="6280147" cy="4074851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79689" y="1968553"/>
            <a:ext cx="4480989" cy="3713156"/>
          </a:xfrm>
          <a:prstGeom prst="rect">
            <a:avLst/>
          </a:prstGeom>
        </p:spPr>
      </p:pic>
      <p:sp>
        <p:nvSpPr>
          <p:cNvPr id="9" name="Prostokąt 8"/>
          <p:cNvSpPr/>
          <p:nvPr/>
        </p:nvSpPr>
        <p:spPr>
          <a:xfrm>
            <a:off x="3266983" y="1518082"/>
            <a:ext cx="505388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pl-PL" sz="1600" i="1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Nowy przystanek osobowy </a:t>
            </a:r>
            <a:r>
              <a:rPr lang="pl-PL" sz="1600" i="1" dirty="0" smtClean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Katowice </a:t>
            </a:r>
            <a:r>
              <a:rPr lang="pl-PL" sz="1600" i="1" dirty="0" err="1" smtClean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Kokociniec</a:t>
            </a:r>
            <a:endParaRPr lang="pl-PL" sz="1600" i="1" dirty="0">
              <a:solidFill>
                <a:srgbClr val="1F497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982748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858610" y="-62144"/>
            <a:ext cx="924165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l-PL" sz="1400" dirty="0">
                <a:solidFill>
                  <a:schemeClr val="bg1"/>
                </a:solidFill>
              </a:rPr>
              <a:t>Prace na podstawowych ciągach pasażerskich (E 30 i E 65) na obszarze Śląska, Etap I Linia E 65 na odcinku Katowice Piotrowice - Tychy - prace projektowe race na podstawowych ciągach pasażerskich (E 30 i E 65) na obszarze Śląska, Etap I Linia E 65 na odcinku Katowice Piotrowice - Tychy - prace projektowe </a:t>
            </a:r>
          </a:p>
          <a:p>
            <a:pPr lvl="0"/>
            <a:endParaRPr lang="pl-PL" sz="1200" dirty="0">
              <a:solidFill>
                <a:prstClr val="black"/>
              </a:solidFill>
            </a:endParaRP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6646" y="6256511"/>
            <a:ext cx="1774090" cy="390178"/>
          </a:xfrm>
          <a:prstGeom prst="rect">
            <a:avLst/>
          </a:prstGeom>
        </p:spPr>
      </p:pic>
      <p:pic>
        <p:nvPicPr>
          <p:cNvPr id="4" name="Obraz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219200"/>
            <a:ext cx="3962400" cy="52324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Prostokąt 4"/>
          <p:cNvSpPr/>
          <p:nvPr/>
        </p:nvSpPr>
        <p:spPr>
          <a:xfrm>
            <a:off x="6032500" y="1320800"/>
            <a:ext cx="4254500" cy="205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30000"/>
              </a:lnSpc>
              <a:spcAft>
                <a:spcPct val="0"/>
              </a:spcAft>
            </a:pPr>
            <a:r>
              <a:rPr lang="pl-PL" sz="1200" u="sng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Status: </a:t>
            </a:r>
          </a:p>
          <a:p>
            <a:pPr marL="285750" indent="-285750" fontAlgn="base">
              <a:lnSpc>
                <a:spcPct val="130000"/>
              </a:lnSpc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data wszczęcie postępowania to 31.01.2024 r. </a:t>
            </a:r>
          </a:p>
          <a:p>
            <a:pPr marL="285750" indent="-285750" fontAlgn="base">
              <a:lnSpc>
                <a:spcPct val="130000"/>
              </a:lnSpc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data ogłoszenia postępowania przetargowego na prace projektowe: 01.02.2024 r; </a:t>
            </a:r>
          </a:p>
          <a:p>
            <a:pPr marL="285750" indent="-285750" fontAlgn="base">
              <a:lnSpc>
                <a:spcPct val="130000"/>
              </a:lnSpc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planowany termin podpisanie Umowy na projektowanie: październik 2024 r. </a:t>
            </a:r>
          </a:p>
          <a:p>
            <a:pPr marL="285750" indent="-285750" fontAlgn="base">
              <a:lnSpc>
                <a:spcPct val="130000"/>
              </a:lnSpc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planowany termin zakończenia prac projektowych/pozyskanie </a:t>
            </a:r>
            <a:r>
              <a:rPr lang="pl-PL" sz="12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PnB</a:t>
            </a: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marzec 2027 r.  </a:t>
            </a:r>
          </a:p>
        </p:txBody>
      </p:sp>
    </p:spTree>
    <p:extLst>
      <p:ext uri="{BB962C8B-B14F-4D97-AF65-F5344CB8AC3E}">
        <p14:creationId xmlns:p14="http://schemas.microsoft.com/office/powerpoint/2010/main" val="3639100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606181" y="1895912"/>
            <a:ext cx="7482979" cy="36748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20000"/>
              </a:lnSpc>
              <a:spcAft>
                <a:spcPct val="0"/>
              </a:spcAft>
            </a:pPr>
            <a:r>
              <a:rPr lang="pl-PL" sz="1200" u="sng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Zakres projektu </a:t>
            </a:r>
            <a:endParaRPr lang="pl-PL" sz="12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 fontAlgn="base">
              <a:lnSpc>
                <a:spcPct val="130000"/>
              </a:lnSpc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Kompleksowa modernizacja linii. </a:t>
            </a:r>
          </a:p>
          <a:p>
            <a:pPr marL="285750" lvl="1" indent="-285750" fontAlgn="base">
              <a:lnSpc>
                <a:spcPct val="130000"/>
              </a:lnSpc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Budowa dwóch torów na odcinku K-ce Ligota Tychy oraz jednego toru na odcinku </a:t>
            </a:r>
            <a:r>
              <a:rPr lang="pl-PL" sz="12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Mąkołowiec</a:t>
            </a: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– Tychy.</a:t>
            </a:r>
          </a:p>
          <a:p>
            <a:pPr marL="285750" lvl="1" indent="-285750" fontAlgn="base">
              <a:lnSpc>
                <a:spcPct val="130000"/>
              </a:lnSpc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Budowa 4 nowych przystanków  </a:t>
            </a:r>
          </a:p>
          <a:p>
            <a:pPr marL="285750" lvl="1" indent="-285750" fontAlgn="base">
              <a:lnSpc>
                <a:spcPct val="130000"/>
              </a:lnSpc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Podwyższenie prędkości (do 160 km/h na wybranych odcinkach). </a:t>
            </a: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endParaRPr lang="pl-PL" sz="1200" u="sng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r>
              <a:rPr lang="pl-PL" sz="1200" u="sng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Zakładane efekty :</a:t>
            </a:r>
          </a:p>
          <a:p>
            <a:pPr marL="285750" indent="-285750" fontAlgn="base">
              <a:lnSpc>
                <a:spcPct val="130000"/>
              </a:lnSpc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Znaczące skrócenie czasu przejazdu pociągów dalekobieżnych. Separacja ruchu aglomeracyjnego i dalekobieżnego </a:t>
            </a:r>
          </a:p>
          <a:p>
            <a:pPr marL="285750" indent="-285750" fontAlgn="base">
              <a:lnSpc>
                <a:spcPct val="130000"/>
              </a:lnSpc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Wzrost liczby uruchamianych pociągów – poprawa częstotliwości i punktualności połączeń.</a:t>
            </a:r>
          </a:p>
          <a:p>
            <a:pPr marL="285750" indent="-285750" fontAlgn="base">
              <a:lnSpc>
                <a:spcPct val="130000"/>
              </a:lnSpc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Oszczędności czasu w minutach dla pasażerów w ruchu regionalnym 5,03 min</a:t>
            </a:r>
          </a:p>
          <a:p>
            <a:pPr marL="285750" indent="-285750" fontAlgn="base">
              <a:lnSpc>
                <a:spcPct val="130000"/>
              </a:lnSpc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dla ruchu międzyregionalnego 5,5 min; dla ruchu </a:t>
            </a:r>
            <a:r>
              <a:rPr lang="pl-PL" sz="12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międzyaglomeracyjnego</a:t>
            </a: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5,5 min.</a:t>
            </a:r>
          </a:p>
          <a:p>
            <a:pPr marL="285750" indent="-285750" fontAlgn="base">
              <a:lnSpc>
                <a:spcPct val="130000"/>
              </a:lnSpc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Prognozy ruchowe były wykonywane na etapie opracowywania SW i RSW w 2023r. Prognozy ruchowe (motywacje) mają wzrosnąć dla ruchu międzyregionalnego o 9,26%, a ruch regionalny o 59%.</a:t>
            </a: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endParaRPr lang="pl-PL" sz="1200" u="sng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2867486" y="-62144"/>
            <a:ext cx="924165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400" dirty="0">
                <a:solidFill>
                  <a:schemeClr val="bg1"/>
                </a:solidFill>
              </a:rPr>
              <a:t>Prace na podstawowych ciągach pasażerskich (E 30 i E 65) na obszarze Śląska, Etap I Linia E 65 na odcinku Katowice Piotrowice - Tychy - prace projektowe race na podstawowych ciągach pasażerskich (E 30 i E 65) na obszarze Śląska, Etap I Linia E 65 na odcinku Katowice Piotrowice - Tychy - prace projektowe </a:t>
            </a:r>
          </a:p>
        </p:txBody>
      </p:sp>
      <p:pic>
        <p:nvPicPr>
          <p:cNvPr id="9" name="Obraz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02115" y="6260575"/>
            <a:ext cx="1774090" cy="390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765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ymbol zastępczy zawartości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8284" y="1224794"/>
            <a:ext cx="3682767" cy="5276675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2831976" y="-62144"/>
            <a:ext cx="93600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pl-PL" sz="1400" b="1" dirty="0">
                <a:solidFill>
                  <a:schemeClr val="bg1"/>
                </a:solidFill>
              </a:rPr>
              <a:t>LOT B </a:t>
            </a:r>
          </a:p>
          <a:p>
            <a:pPr lvl="0">
              <a:defRPr/>
            </a:pPr>
            <a:r>
              <a:rPr lang="pl-PL" sz="1400" dirty="0">
                <a:solidFill>
                  <a:schemeClr val="bg1"/>
                </a:solidFill>
              </a:rPr>
              <a:t>„Prace na podstawowych ciągach pasażerskich (E 30 i E 65) na obszarze Śląska, Etap I: linia E 65 na odcinku Tychy - Most Wisła”</a:t>
            </a:r>
          </a:p>
        </p:txBody>
      </p:sp>
      <p:sp>
        <p:nvSpPr>
          <p:cNvPr id="4" name="Prostokąt 3"/>
          <p:cNvSpPr/>
          <p:nvPr/>
        </p:nvSpPr>
        <p:spPr>
          <a:xfrm>
            <a:off x="6129555" y="1224795"/>
            <a:ext cx="4261609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400" u="sng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Status:</a:t>
            </a:r>
          </a:p>
          <a:p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Wartość całkowita projektu (wg GA): </a:t>
            </a:r>
          </a:p>
          <a:p>
            <a:r>
              <a:rPr lang="pl-PL" sz="1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214 165 082,00 EUR – 1 015 481 659,55 PLN </a:t>
            </a:r>
            <a:r>
              <a:rPr lang="pl-PL" sz="1400" u="sng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endParaRPr lang="pl-PL" sz="1400" u="sng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 2022 roku PKP PLK S.A. ogłosiła postępowania przetargowe na:</a:t>
            </a: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endParaRPr lang="pl-PL" sz="12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 fontAlgn="base">
              <a:lnSpc>
                <a:spcPct val="130000"/>
              </a:lnSpc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wykonanie robót budowlanych na </a:t>
            </a:r>
            <a:r>
              <a:rPr lang="pl-PL" sz="12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odcinku: </a:t>
            </a: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Tychy – </a:t>
            </a: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Most Wisła</a:t>
            </a: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Podpisanie umowy - 13.10.2023 r. </a:t>
            </a: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Termin realizacji – 42 m-ce. </a:t>
            </a: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Wykonawca – Budimex S.A.</a:t>
            </a: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endParaRPr lang="pl-PL" sz="12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 fontAlgn="base">
              <a:lnSpc>
                <a:spcPct val="130000"/>
              </a:lnSpc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pełnienie nadzoru Inżyniera na </a:t>
            </a:r>
            <a:r>
              <a:rPr lang="pl-PL" sz="12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odcinku: </a:t>
            </a: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Tychy – </a:t>
            </a: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Most Wisła</a:t>
            </a: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endParaRPr lang="pl-PL" sz="12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Podpisanie umowy – 20.10.2023 r</a:t>
            </a: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Wykonawca – TPF sp. z o. o.</a:t>
            </a: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16402" y="6224925"/>
            <a:ext cx="1774090" cy="390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014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2858610" y="-71021"/>
            <a:ext cx="93333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400" b="1" dirty="0">
                <a:solidFill>
                  <a:schemeClr val="bg1"/>
                </a:solidFill>
              </a:rPr>
              <a:t>LOT B </a:t>
            </a:r>
          </a:p>
          <a:p>
            <a:r>
              <a:rPr lang="pl-PL" sz="1400" dirty="0">
                <a:solidFill>
                  <a:schemeClr val="bg1"/>
                </a:solidFill>
              </a:rPr>
              <a:t>„Prace na podstawowych ciągach pasażerskich (E 30 i E 65) na obszarze Śląska, Etap I: linia E 65 na odcinku </a:t>
            </a:r>
            <a:r>
              <a:rPr lang="pl-PL" sz="1400" dirty="0" smtClean="0">
                <a:solidFill>
                  <a:schemeClr val="bg1"/>
                </a:solidFill>
              </a:rPr>
              <a:t>Tychy- </a:t>
            </a:r>
            <a:r>
              <a:rPr lang="pl-PL" sz="1400" dirty="0">
                <a:solidFill>
                  <a:schemeClr val="bg1"/>
                </a:solidFill>
              </a:rPr>
              <a:t>Most Wisła”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55308" y="6300331"/>
            <a:ext cx="1774090" cy="390178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1837678" y="1090968"/>
            <a:ext cx="905522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Aft>
                <a:spcPct val="0"/>
              </a:spcAft>
            </a:pPr>
            <a:r>
              <a:rPr lang="pl-PL" sz="1400" u="sng" dirty="0">
                <a:solidFill>
                  <a:srgbClr val="00206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Zakres realizacji:</a:t>
            </a:r>
          </a:p>
          <a:p>
            <a:pPr marL="285750" indent="-28575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pl-PL" altLang="pl-PL" sz="1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budowa/modernizacja 21,500 (24,885) km linii kolejowych; budowa 49 obiektów inżynieryjnych w tym 2 wiadukty kolejowe; budowa 6 mostów kolejowych; budowa skrzyżowania wielopoziomowo; przebudowa 6  przejazdów kolejowych;  </a:t>
            </a:r>
          </a:p>
          <a:p>
            <a:pPr marL="285750" indent="-28575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pl-PL" altLang="pl-PL" sz="1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modernizacja 4 przystanków osobowych (Tychy </a:t>
            </a:r>
            <a:r>
              <a:rPr lang="pl-PL" altLang="pl-PL" sz="14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Żwaków</a:t>
            </a:r>
            <a:r>
              <a:rPr lang="pl-PL" altLang="pl-PL" sz="1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Kobiór, Piasek, Goczałkowice); modernizacja  stacji Pszczyna</a:t>
            </a:r>
            <a:r>
              <a:rPr lang="pl-PL" altLang="pl-PL" sz="1400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;</a:t>
            </a:r>
            <a:endParaRPr lang="pl-PL" altLang="pl-PL" sz="1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  <a:defRPr/>
            </a:pPr>
            <a:r>
              <a:rPr lang="pl-PL" altLang="pl-PL" sz="1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modernizacja systemu sterowania ruchem kolejowym poprzez budowę Miejscowego Centrum Sterowania w Tychach</a:t>
            </a:r>
          </a:p>
        </p:txBody>
      </p:sp>
      <p:sp>
        <p:nvSpPr>
          <p:cNvPr id="6" name="Prostokąt 5"/>
          <p:cNvSpPr/>
          <p:nvPr/>
        </p:nvSpPr>
        <p:spPr>
          <a:xfrm>
            <a:off x="4234649" y="2636668"/>
            <a:ext cx="305391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b="1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Realizacja robót </a:t>
            </a: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1820" y="3542102"/>
            <a:ext cx="4646180" cy="2758230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487" y="3542102"/>
            <a:ext cx="5027726" cy="2758230"/>
          </a:xfrm>
          <a:prstGeom prst="rect">
            <a:avLst/>
          </a:prstGeom>
        </p:spPr>
      </p:pic>
      <p:sp>
        <p:nvSpPr>
          <p:cNvPr id="9" name="Prostokąt 8"/>
          <p:cNvSpPr/>
          <p:nvPr/>
        </p:nvSpPr>
        <p:spPr>
          <a:xfrm>
            <a:off x="3542190" y="3067963"/>
            <a:ext cx="374637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l-PL" sz="1400" i="1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Obiekt inżynieryjny WK-1 LK 139 w km 31,888</a:t>
            </a:r>
          </a:p>
        </p:txBody>
      </p:sp>
      <p:sp>
        <p:nvSpPr>
          <p:cNvPr id="10" name="Prostokąt 9"/>
          <p:cNvSpPr/>
          <p:nvPr/>
        </p:nvSpPr>
        <p:spPr>
          <a:xfrm>
            <a:off x="334369" y="3266982"/>
            <a:ext cx="350690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pl-PL" sz="1100" i="1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Przed robotami z września 2023 r.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7732450" y="3244334"/>
            <a:ext cx="379964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pl-PL" sz="1100" i="1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 trakcie robót z marca 2024 r.</a:t>
            </a:r>
          </a:p>
        </p:txBody>
      </p:sp>
    </p:spTree>
    <p:extLst>
      <p:ext uri="{BB962C8B-B14F-4D97-AF65-F5344CB8AC3E}">
        <p14:creationId xmlns:p14="http://schemas.microsoft.com/office/powerpoint/2010/main" val="2601733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04368" y="6273827"/>
            <a:ext cx="1774090" cy="390178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2831976" y="-62144"/>
            <a:ext cx="936002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400" b="1" dirty="0">
                <a:solidFill>
                  <a:schemeClr val="bg1"/>
                </a:solidFill>
              </a:rPr>
              <a:t>LOT B </a:t>
            </a:r>
            <a:endParaRPr lang="pl-PL" sz="1400" b="1" dirty="0" smtClean="0">
              <a:solidFill>
                <a:schemeClr val="bg1"/>
              </a:solidFill>
            </a:endParaRPr>
          </a:p>
          <a:p>
            <a:r>
              <a:rPr lang="pl-PL" sz="1400" dirty="0" smtClean="0">
                <a:solidFill>
                  <a:schemeClr val="bg1"/>
                </a:solidFill>
              </a:rPr>
              <a:t>„</a:t>
            </a:r>
            <a:r>
              <a:rPr lang="pl-PL" sz="1400" dirty="0">
                <a:solidFill>
                  <a:schemeClr val="bg1"/>
                </a:solidFill>
              </a:rPr>
              <a:t>Prace na podstawowych ciągach pasażerskich (E 30 i E 65) na obszarze Śląska, Etap I: linia E 65 na odcinku </a:t>
            </a:r>
            <a:r>
              <a:rPr lang="pl-PL" sz="1400" dirty="0" smtClean="0">
                <a:solidFill>
                  <a:schemeClr val="bg1"/>
                </a:solidFill>
              </a:rPr>
              <a:t>Tychy - </a:t>
            </a:r>
            <a:r>
              <a:rPr lang="pl-PL" sz="1400" dirty="0">
                <a:solidFill>
                  <a:schemeClr val="bg1"/>
                </a:solidFill>
              </a:rPr>
              <a:t>Most Wisła”</a:t>
            </a:r>
          </a:p>
        </p:txBody>
      </p:sp>
      <p:sp>
        <p:nvSpPr>
          <p:cNvPr id="4" name="Prostokąt 3"/>
          <p:cNvSpPr/>
          <p:nvPr/>
        </p:nvSpPr>
        <p:spPr>
          <a:xfrm>
            <a:off x="1500326" y="1296140"/>
            <a:ext cx="937813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400" i="1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Fragment nowego śladu </a:t>
            </a:r>
            <a:r>
              <a:rPr lang="pl-PL" sz="1400" i="1" dirty="0" err="1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lk</a:t>
            </a:r>
            <a:r>
              <a:rPr lang="pl-PL" sz="1400" i="1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139 za stacją Pszczyna, szlak Pszczyna – Czechowice Dziedzice (dawny </a:t>
            </a:r>
            <a:r>
              <a:rPr lang="pl-PL" sz="1400" i="1" dirty="0" err="1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podg</a:t>
            </a:r>
            <a:r>
              <a:rPr lang="pl-PL" sz="1400" i="1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Most Wisła) </a:t>
            </a: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96" y="2277678"/>
            <a:ext cx="5689600" cy="3688116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6025" y="2277678"/>
            <a:ext cx="5562350" cy="3688116"/>
          </a:xfrm>
          <a:prstGeom prst="rect">
            <a:avLst/>
          </a:prstGeom>
        </p:spPr>
      </p:pic>
      <p:sp>
        <p:nvSpPr>
          <p:cNvPr id="7" name="Prostokąt 6"/>
          <p:cNvSpPr/>
          <p:nvPr/>
        </p:nvSpPr>
        <p:spPr>
          <a:xfrm>
            <a:off x="1091954" y="1927644"/>
            <a:ext cx="215727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l-PL" sz="1100" i="1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Wrzesień 2023 r.</a:t>
            </a:r>
          </a:p>
        </p:txBody>
      </p:sp>
      <p:sp>
        <p:nvSpPr>
          <p:cNvPr id="8" name="Prostokąt 7"/>
          <p:cNvSpPr/>
          <p:nvPr/>
        </p:nvSpPr>
        <p:spPr>
          <a:xfrm>
            <a:off x="7164279" y="1873783"/>
            <a:ext cx="303616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l-PL" sz="1100" i="1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Marzec 2024 r.</a:t>
            </a:r>
          </a:p>
        </p:txBody>
      </p:sp>
    </p:spTree>
    <p:extLst>
      <p:ext uri="{BB962C8B-B14F-4D97-AF65-F5344CB8AC3E}">
        <p14:creationId xmlns:p14="http://schemas.microsoft.com/office/powerpoint/2010/main" val="337022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2867487" y="-9373"/>
            <a:ext cx="9324514" cy="480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400" b="1" dirty="0">
                <a:solidFill>
                  <a:schemeClr val="bg1"/>
                </a:solidFill>
                <a:latin typeface="+mn-lt"/>
              </a:rPr>
              <a:t>LOT B </a:t>
            </a:r>
          </a:p>
          <a:p>
            <a:r>
              <a:rPr lang="pl-PL" sz="1400" b="0" dirty="0">
                <a:solidFill>
                  <a:schemeClr val="bg1"/>
                </a:solidFill>
                <a:latin typeface="+mn-lt"/>
              </a:rPr>
              <a:t>„Prace na podstawowych ciągach pasażerskich (E 30 i E 65) na obszarze Śląska, Etap I: linia E 65 na odcinku </a:t>
            </a:r>
            <a:r>
              <a:rPr lang="pl-PL" sz="1400" b="0" dirty="0" smtClean="0">
                <a:solidFill>
                  <a:schemeClr val="bg1"/>
                </a:solidFill>
                <a:latin typeface="+mn-lt"/>
              </a:rPr>
              <a:t>Tychy - </a:t>
            </a:r>
            <a:r>
              <a:rPr lang="pl-PL" sz="1400" b="0" dirty="0">
                <a:solidFill>
                  <a:schemeClr val="bg1"/>
                </a:solidFill>
                <a:latin typeface="+mn-lt"/>
              </a:rPr>
              <a:t>Most Wisła”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04368" y="6273827"/>
            <a:ext cx="1774090" cy="390178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028" y="1993781"/>
            <a:ext cx="6096000" cy="4280046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2429" y="1973497"/>
            <a:ext cx="5739571" cy="4300330"/>
          </a:xfrm>
          <a:prstGeom prst="rect">
            <a:avLst/>
          </a:prstGeom>
        </p:spPr>
      </p:pic>
      <p:sp>
        <p:nvSpPr>
          <p:cNvPr id="6" name="Prostokąt 5"/>
          <p:cNvSpPr/>
          <p:nvPr/>
        </p:nvSpPr>
        <p:spPr>
          <a:xfrm>
            <a:off x="2650435" y="1086678"/>
            <a:ext cx="64935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l-PL" i="1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Szlak Pszczyna – Czechowice Dziedzice (dawny </a:t>
            </a:r>
            <a:r>
              <a:rPr lang="pl-PL" i="1" dirty="0" err="1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podg</a:t>
            </a:r>
            <a:r>
              <a:rPr lang="pl-PL" i="1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Most Wisła) </a:t>
            </a:r>
          </a:p>
        </p:txBody>
      </p:sp>
      <p:sp>
        <p:nvSpPr>
          <p:cNvPr id="7" name="Prostokąt 6"/>
          <p:cNvSpPr/>
          <p:nvPr/>
        </p:nvSpPr>
        <p:spPr>
          <a:xfrm>
            <a:off x="1113182" y="1736035"/>
            <a:ext cx="179406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l-PL" sz="1400" i="1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Wrzesień 2023 r.</a:t>
            </a:r>
          </a:p>
        </p:txBody>
      </p:sp>
      <p:sp>
        <p:nvSpPr>
          <p:cNvPr id="8" name="Prostokąt 7"/>
          <p:cNvSpPr/>
          <p:nvPr/>
        </p:nvSpPr>
        <p:spPr>
          <a:xfrm>
            <a:off x="8004314" y="1583319"/>
            <a:ext cx="14612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l-PL" sz="1400" i="1" dirty="0" smtClean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Kwiecień 2024 </a:t>
            </a:r>
            <a:r>
              <a:rPr lang="pl-PL" sz="1400" i="1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r.</a:t>
            </a:r>
          </a:p>
        </p:txBody>
      </p:sp>
    </p:spTree>
    <p:extLst>
      <p:ext uri="{BB962C8B-B14F-4D97-AF65-F5344CB8AC3E}">
        <p14:creationId xmlns:p14="http://schemas.microsoft.com/office/powerpoint/2010/main" val="36458572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2875723" y="0"/>
            <a:ext cx="9316277" cy="480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400" b="1" dirty="0">
                <a:solidFill>
                  <a:schemeClr val="bg1"/>
                </a:solidFill>
                <a:latin typeface="+mn-lt"/>
              </a:rPr>
              <a:t>LOT B </a:t>
            </a:r>
          </a:p>
          <a:p>
            <a:r>
              <a:rPr lang="pl-PL" sz="1400" b="0" dirty="0">
                <a:solidFill>
                  <a:schemeClr val="bg1"/>
                </a:solidFill>
                <a:latin typeface="+mn-lt"/>
              </a:rPr>
              <a:t>„Prace na podstawowych ciągach pasażerskich (E 30 i E 65) na obszarze Śląska, Etap I: linia E 65 na odcinku </a:t>
            </a:r>
            <a:r>
              <a:rPr lang="pl-PL" sz="1400" b="0" dirty="0" smtClean="0">
                <a:solidFill>
                  <a:schemeClr val="bg1"/>
                </a:solidFill>
                <a:latin typeface="+mn-lt"/>
              </a:rPr>
              <a:t>Tychy - </a:t>
            </a:r>
            <a:r>
              <a:rPr lang="pl-PL" sz="1400" b="0" dirty="0">
                <a:solidFill>
                  <a:schemeClr val="bg1"/>
                </a:solidFill>
                <a:latin typeface="+mn-lt"/>
              </a:rPr>
              <a:t>Most Wisła”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1429" y="1656522"/>
            <a:ext cx="5934133" cy="4446104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4368" y="6273827"/>
            <a:ext cx="1774090" cy="390178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78" y="1656522"/>
            <a:ext cx="5711687" cy="4446104"/>
          </a:xfrm>
          <a:prstGeom prst="rect">
            <a:avLst/>
          </a:prstGeom>
        </p:spPr>
      </p:pic>
      <p:sp>
        <p:nvSpPr>
          <p:cNvPr id="7" name="Prostokąt 6"/>
          <p:cNvSpPr/>
          <p:nvPr/>
        </p:nvSpPr>
        <p:spPr>
          <a:xfrm>
            <a:off x="4505739" y="883660"/>
            <a:ext cx="323353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l-PL" i="1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Przystanek osobowy Piasek </a:t>
            </a:r>
          </a:p>
        </p:txBody>
      </p:sp>
      <p:sp>
        <p:nvSpPr>
          <p:cNvPr id="8" name="Prostokąt 7"/>
          <p:cNvSpPr/>
          <p:nvPr/>
        </p:nvSpPr>
        <p:spPr>
          <a:xfrm>
            <a:off x="1086678" y="1252991"/>
            <a:ext cx="182056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l-PL" sz="1400" i="1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Wrzesień 2023 r.</a:t>
            </a:r>
          </a:p>
        </p:txBody>
      </p:sp>
      <p:sp>
        <p:nvSpPr>
          <p:cNvPr id="9" name="Prostokąt 8"/>
          <p:cNvSpPr/>
          <p:nvPr/>
        </p:nvSpPr>
        <p:spPr>
          <a:xfrm>
            <a:off x="7951304" y="1252991"/>
            <a:ext cx="151423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pl-PL" sz="1400" i="1" dirty="0" smtClean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Kwiecień 2024 </a:t>
            </a:r>
            <a:r>
              <a:rPr lang="pl-PL" sz="1400" i="1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r.</a:t>
            </a:r>
          </a:p>
        </p:txBody>
      </p:sp>
    </p:spTree>
    <p:extLst>
      <p:ext uri="{BB962C8B-B14F-4D97-AF65-F5344CB8AC3E}">
        <p14:creationId xmlns:p14="http://schemas.microsoft.com/office/powerpoint/2010/main" val="39799340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68263" y="6260575"/>
            <a:ext cx="1774090" cy="390178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2689934" y="-62144"/>
            <a:ext cx="958788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400" b="1" dirty="0">
                <a:solidFill>
                  <a:schemeClr val="bg1"/>
                </a:solidFill>
              </a:rPr>
              <a:t> </a:t>
            </a:r>
            <a:r>
              <a:rPr lang="pl-PL" sz="1400" b="1" dirty="0" smtClean="0">
                <a:solidFill>
                  <a:schemeClr val="bg1"/>
                </a:solidFill>
              </a:rPr>
              <a:t>  LOT </a:t>
            </a:r>
            <a:r>
              <a:rPr lang="pl-PL" sz="1400" b="1" dirty="0">
                <a:solidFill>
                  <a:schemeClr val="bg1"/>
                </a:solidFill>
              </a:rPr>
              <a:t>C</a:t>
            </a:r>
          </a:p>
          <a:p>
            <a:r>
              <a:rPr lang="pl-PL" sz="1400" dirty="0" smtClean="0">
                <a:solidFill>
                  <a:schemeClr val="bg1"/>
                </a:solidFill>
              </a:rPr>
              <a:t> Prace </a:t>
            </a:r>
            <a:r>
              <a:rPr lang="pl-PL" sz="1400" dirty="0">
                <a:solidFill>
                  <a:schemeClr val="bg1"/>
                </a:solidFill>
              </a:rPr>
              <a:t>na podstawowych ciągach pasażerskich (E 30 i E 65) na obszarze Śląska, etap I: linia E 65 na odc. Będzin – Katowice – </a:t>
            </a:r>
            <a:r>
              <a:rPr lang="pl-PL" sz="1400" dirty="0" smtClean="0">
                <a:solidFill>
                  <a:schemeClr val="bg1"/>
                </a:solidFill>
              </a:rPr>
              <a:t>  Tychy </a:t>
            </a:r>
            <a:r>
              <a:rPr lang="pl-PL" sz="1400" dirty="0">
                <a:solidFill>
                  <a:schemeClr val="bg1"/>
                </a:solidFill>
              </a:rPr>
              <a:t>– Czechowice-Dziedzice – Zebrzydowice, LOT C odcinek Most Wisła – Czechowice-Dziedzice – Zabrzeg”</a:t>
            </a:r>
          </a:p>
        </p:txBody>
      </p:sp>
      <p:pic>
        <p:nvPicPr>
          <p:cNvPr id="5" name="Obraz 4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198485" y="1571348"/>
            <a:ext cx="4704569" cy="461133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Prostokąt 5"/>
          <p:cNvSpPr/>
          <p:nvPr/>
        </p:nvSpPr>
        <p:spPr>
          <a:xfrm>
            <a:off x="6137945" y="1484852"/>
            <a:ext cx="4387442" cy="57431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200" u="sng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Status:</a:t>
            </a:r>
          </a:p>
          <a:p>
            <a:endParaRPr lang="pl-PL" sz="1200" u="sng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Całkowita Wartość projektu (wg GA):</a:t>
            </a: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r>
              <a:rPr lang="fr-FR" sz="1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111 709 099 EUR – 483 812 107 PLN</a:t>
            </a:r>
          </a:p>
          <a:p>
            <a:pPr marL="285750" indent="-285750" fontAlgn="base">
              <a:lnSpc>
                <a:spcPct val="130000"/>
              </a:lnSpc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wykonanie robót budowlanych na odcinku: Linia E 65 na odc. Będzin – Katowice – Tychy – Czechowice-Dziedzice – Zebrzydowice, LOT C </a:t>
            </a: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Podpisanie umowy - 10.10.2019 r. </a:t>
            </a: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Wykonawca – Budimex S.A.</a:t>
            </a:r>
            <a:endParaRPr lang="pl-PL" sz="14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 fontAlgn="base">
              <a:lnSpc>
                <a:spcPct val="130000"/>
              </a:lnSpc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pełnienie nadzoru Inżyniera na odcinku: Linia E 65 na odc. Będzin – Katowice – Tychy – Czechowice-Dziedzice – Zebrzydowice, LOT C </a:t>
            </a: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Podpisanie umowy – 17.06.2020 r</a:t>
            </a: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Wykonawca – </a:t>
            </a:r>
            <a:r>
              <a:rPr lang="pl-PL" sz="12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Multiconsut</a:t>
            </a: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.</a:t>
            </a: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endParaRPr lang="pl-PL" sz="12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 fontAlgn="base">
              <a:lnSpc>
                <a:spcPct val="130000"/>
              </a:lnSpc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Ukończenie Robót na odcinku: Linia E 65 na odc. Będzin – Katowice – Tychy – Czechowice-Dziedzice – Zebrzydowice, LOT C </a:t>
            </a: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Końcowe odbiory techniczne:</a:t>
            </a: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29.12.2023</a:t>
            </a: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endParaRPr lang="pl-PL" sz="12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endParaRPr lang="pl-PL" sz="12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endParaRPr lang="pl-PL" sz="12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endParaRPr lang="pl-PL" sz="12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7210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60542" y="6401841"/>
            <a:ext cx="1774090" cy="390178"/>
          </a:xfrm>
          <a:prstGeom prst="rect">
            <a:avLst/>
          </a:prstGeom>
        </p:spPr>
      </p:pic>
      <p:sp>
        <p:nvSpPr>
          <p:cNvPr id="4" name="Prostokąt 3"/>
          <p:cNvSpPr/>
          <p:nvPr/>
        </p:nvSpPr>
        <p:spPr>
          <a:xfrm>
            <a:off x="2077375" y="1136342"/>
            <a:ext cx="8566950" cy="22162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90000"/>
              </a:lnSpc>
            </a:pPr>
            <a:r>
              <a:rPr lang="pl-PL" sz="1400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Zakres realizacji:</a:t>
            </a:r>
          </a:p>
          <a:p>
            <a:pPr marL="285750" indent="-285750" algn="just">
              <a:spcBef>
                <a:spcPts val="1000"/>
              </a:spcBef>
              <a:buFont typeface="Wingdings" panose="05000000000000000000" pitchFamily="2" charset="2"/>
              <a:buChar char="v"/>
              <a:defRPr/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Wymiana około 47 km torów i 56 km sieci trakcyjnej oraz 119 rozjazdów,</a:t>
            </a:r>
          </a:p>
          <a:p>
            <a:pPr marL="285750" indent="-285750" algn="just">
              <a:spcBef>
                <a:spcPts val="1000"/>
              </a:spcBef>
              <a:buFont typeface="Wingdings" panose="05000000000000000000" pitchFamily="2" charset="2"/>
              <a:buChar char="v"/>
              <a:defRPr/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Przebudowa 23 obiektów inżynieryjnych, w tym 8 wiaduktów, 4 mosty i 4 przejścia podziemne,</a:t>
            </a:r>
          </a:p>
          <a:p>
            <a:pPr marL="285750" indent="-285750" algn="just">
              <a:spcBef>
                <a:spcPts val="1000"/>
              </a:spcBef>
              <a:buFont typeface="Wingdings" panose="05000000000000000000" pitchFamily="2" charset="2"/>
              <a:buChar char="v"/>
              <a:defRPr/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Modernizacja 3 przejazdów kolejowo-drogowych,</a:t>
            </a:r>
          </a:p>
          <a:p>
            <a:pPr marL="285750" indent="-285750" algn="just">
              <a:spcBef>
                <a:spcPts val="1000"/>
              </a:spcBef>
              <a:buFont typeface="Wingdings" panose="05000000000000000000" pitchFamily="2" charset="2"/>
              <a:buChar char="v"/>
              <a:defRPr/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Budowa Lokalnego Centrum Sterowania na stacji Czechowice–Dziedzice, które będzie wyposażone </a:t>
            </a:r>
            <a:b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komputerowe </a:t>
            </a:r>
            <a:r>
              <a:rPr lang="pl-PL" sz="12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urządzenia,</a:t>
            </a:r>
          </a:p>
          <a:p>
            <a:pPr marL="285750" indent="-285750" algn="just">
              <a:spcBef>
                <a:spcPts val="1000"/>
              </a:spcBef>
              <a:buFont typeface="Wingdings" panose="05000000000000000000" pitchFamily="2" charset="2"/>
              <a:buChar char="v"/>
              <a:defRPr/>
            </a:pPr>
            <a:r>
              <a:rPr lang="pl-PL" sz="12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Modernizacja </a:t>
            </a: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peronów w stacji Czechowice-Dziedzice oraz na przystankach Goczałkowice Zdrój </a:t>
            </a:r>
            <a:b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Zabrzeg.</a:t>
            </a:r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AA512746-F729-D02A-60CA-A2536B0685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4236" y="3894192"/>
            <a:ext cx="3970762" cy="23908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149A7208-709D-B5B4-FB0E-1EC936EBE8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31769" y="3894193"/>
            <a:ext cx="4110584" cy="246636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Prostokąt 8"/>
          <p:cNvSpPr/>
          <p:nvPr/>
        </p:nvSpPr>
        <p:spPr>
          <a:xfrm>
            <a:off x="3931639" y="3408009"/>
            <a:ext cx="46978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i="1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Stacja Czechowice Dziedzice </a:t>
            </a:r>
            <a:endParaRPr lang="pl-PL" i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2760956" y="-71021"/>
            <a:ext cx="943104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400" b="1" dirty="0">
                <a:solidFill>
                  <a:schemeClr val="bg1"/>
                </a:solidFill>
              </a:rPr>
              <a:t> </a:t>
            </a:r>
            <a:r>
              <a:rPr lang="pl-PL" sz="1400" b="1" dirty="0" smtClean="0">
                <a:solidFill>
                  <a:schemeClr val="bg1"/>
                </a:solidFill>
              </a:rPr>
              <a:t>LOT </a:t>
            </a:r>
            <a:r>
              <a:rPr lang="pl-PL" sz="1400" b="1" dirty="0">
                <a:solidFill>
                  <a:schemeClr val="bg1"/>
                </a:solidFill>
              </a:rPr>
              <a:t>C</a:t>
            </a:r>
          </a:p>
          <a:p>
            <a:r>
              <a:rPr lang="pl-PL" sz="1400" dirty="0">
                <a:solidFill>
                  <a:schemeClr val="bg1"/>
                </a:solidFill>
              </a:rPr>
              <a:t>Prace na podstawowych ciągach pasażerskich (E 30 i E 65) na obszarze Śląska, etap I: linia E 65 na odc. Będzin – Katowice – Tychy – Czechowice-Dziedzice – Zebrzydowice, LOT C odcinek Most Wisła – Czechowice-Dziedzice – Zabrzeg”</a:t>
            </a:r>
          </a:p>
        </p:txBody>
      </p:sp>
    </p:spTree>
    <p:extLst>
      <p:ext uri="{BB962C8B-B14F-4D97-AF65-F5344CB8AC3E}">
        <p14:creationId xmlns:p14="http://schemas.microsoft.com/office/powerpoint/2010/main" val="414983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68263" y="6260575"/>
            <a:ext cx="1774090" cy="390178"/>
          </a:xfrm>
          <a:prstGeom prst="rect">
            <a:avLst/>
          </a:prstGeom>
        </p:spPr>
      </p:pic>
      <p:pic>
        <p:nvPicPr>
          <p:cNvPr id="3" name="Obraz 2">
            <a:extLst>
              <a:ext uri="{FF2B5EF4-FFF2-40B4-BE49-F238E27FC236}">
                <a16:creationId xmlns:a16="http://schemas.microsoft.com/office/drawing/2014/main" id="{FC4BBB66-19C7-E28C-5170-002CABBD0F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5120" y="2001755"/>
            <a:ext cx="3956108" cy="41859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pole tekstowe 3"/>
          <p:cNvSpPr txBox="1"/>
          <p:nvPr/>
        </p:nvSpPr>
        <p:spPr>
          <a:xfrm>
            <a:off x="1245120" y="1233996"/>
            <a:ext cx="45850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dirty="0">
              <a:solidFill>
                <a:srgbClr val="1F497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l-PL" i="1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Most Wisła MK3 na linii kolejowej nr 139</a:t>
            </a:r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040D1B62-FF07-5D0C-DAB9-0F59CFCA54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30157" y="2001754"/>
            <a:ext cx="4328720" cy="418598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pole tekstowe 5"/>
          <p:cNvSpPr txBox="1"/>
          <p:nvPr/>
        </p:nvSpPr>
        <p:spPr>
          <a:xfrm>
            <a:off x="5939161" y="1481356"/>
            <a:ext cx="54331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Linie kolejowe nr 93 i 139 w Czechowicach-Dziedzicach</a:t>
            </a:r>
            <a:endParaRPr lang="pl-PL" i="1" dirty="0">
              <a:solidFill>
                <a:schemeClr val="accent1"/>
              </a:solidFill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2734323" y="-62144"/>
            <a:ext cx="945767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400" b="1" dirty="0">
                <a:solidFill>
                  <a:schemeClr val="bg1"/>
                </a:solidFill>
              </a:rPr>
              <a:t>  </a:t>
            </a:r>
            <a:r>
              <a:rPr lang="pl-PL" sz="1400" b="1" dirty="0" smtClean="0">
                <a:solidFill>
                  <a:schemeClr val="bg1"/>
                </a:solidFill>
              </a:rPr>
              <a:t>LOT </a:t>
            </a:r>
            <a:r>
              <a:rPr lang="pl-PL" sz="1400" b="1" dirty="0">
                <a:solidFill>
                  <a:schemeClr val="bg1"/>
                </a:solidFill>
              </a:rPr>
              <a:t>C</a:t>
            </a:r>
          </a:p>
          <a:p>
            <a:r>
              <a:rPr lang="pl-PL" sz="1400" dirty="0" smtClean="0">
                <a:solidFill>
                  <a:schemeClr val="bg1"/>
                </a:solidFill>
              </a:rPr>
              <a:t> Prace </a:t>
            </a:r>
            <a:r>
              <a:rPr lang="pl-PL" sz="1400" dirty="0">
                <a:solidFill>
                  <a:schemeClr val="bg1"/>
                </a:solidFill>
              </a:rPr>
              <a:t>na podstawowych ciągach pasażerskich (E 30 i E 65) na obszarze Śląska, etap I: linia E 65 na odc. Będzin – Katowice – Tychy </a:t>
            </a:r>
            <a:r>
              <a:rPr lang="pl-PL" sz="1400" dirty="0" smtClean="0">
                <a:solidFill>
                  <a:schemeClr val="bg1"/>
                </a:solidFill>
              </a:rPr>
              <a:t>  – </a:t>
            </a:r>
            <a:r>
              <a:rPr lang="pl-PL" sz="1400" dirty="0">
                <a:solidFill>
                  <a:schemeClr val="bg1"/>
                </a:solidFill>
              </a:rPr>
              <a:t>Czechowice-Dziedzice – Zebrzydowice, LOT C odcinek Most Wisła – Czechowice-Dziedzice – Zabrzeg”</a:t>
            </a:r>
          </a:p>
        </p:txBody>
      </p:sp>
    </p:spTree>
    <p:extLst>
      <p:ext uri="{BB962C8B-B14F-4D97-AF65-F5344CB8AC3E}">
        <p14:creationId xmlns:p14="http://schemas.microsoft.com/office/powerpoint/2010/main" val="4213693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/>
          </p:cNvSpPr>
          <p:nvPr/>
        </p:nvSpPr>
        <p:spPr>
          <a:xfrm>
            <a:off x="2760955" y="-62144"/>
            <a:ext cx="9431045" cy="762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1200" dirty="0" smtClean="0">
                <a:solidFill>
                  <a:prstClr val="white"/>
                </a:solidFill>
                <a:latin typeface="Calibri" panose="020F0502020204030204"/>
                <a:ea typeface="+mn-ea"/>
                <a:cs typeface="+mn-cs"/>
              </a:rPr>
              <a:t> </a:t>
            </a:r>
            <a:r>
              <a:rPr lang="pl-PL" sz="1400" b="1" dirty="0" smtClean="0">
                <a:solidFill>
                  <a:prstClr val="white"/>
                </a:solidFill>
                <a:latin typeface="Calibri" panose="020F0502020204030204"/>
                <a:ea typeface="+mn-ea"/>
                <a:cs typeface="+mn-cs"/>
              </a:rPr>
              <a:t>LOT C</a:t>
            </a:r>
            <a:r>
              <a:rPr lang="pl-PL" sz="1400" dirty="0" smtClean="0">
                <a:solidFill>
                  <a:prstClr val="white"/>
                </a:solidFill>
                <a:latin typeface="Calibri" panose="020F0502020204030204"/>
                <a:ea typeface="+mn-ea"/>
                <a:cs typeface="+mn-cs"/>
              </a:rPr>
              <a:t/>
            </a:r>
            <a:br>
              <a:rPr lang="pl-PL" sz="1400" dirty="0" smtClean="0">
                <a:solidFill>
                  <a:prstClr val="white"/>
                </a:solidFill>
                <a:latin typeface="Calibri" panose="020F0502020204030204"/>
                <a:ea typeface="+mn-ea"/>
                <a:cs typeface="+mn-cs"/>
              </a:rPr>
            </a:br>
            <a:r>
              <a:rPr lang="pl-PL" sz="1400" dirty="0" smtClean="0">
                <a:solidFill>
                  <a:prstClr val="white"/>
                </a:solidFill>
                <a:latin typeface="Calibri" panose="020F0502020204030204"/>
                <a:ea typeface="+mn-ea"/>
                <a:cs typeface="+mn-cs"/>
              </a:rPr>
              <a:t>Prace na podstawowych ciągach pasażerskich (E 30 i E 65) na obszarze Śląska, etap I: linia E 65 na odc. Będzin – Katowice – Tychy – Czechowice-Dziedzice – Zebrzydowice, LOT C odcinek Most Wisła – Czechowice-Dziedzice – Zabrzeg”</a:t>
            </a:r>
            <a:endParaRPr lang="pl-PL" sz="1400" dirty="0"/>
          </a:p>
        </p:txBody>
      </p:sp>
      <p:sp>
        <p:nvSpPr>
          <p:cNvPr id="3" name="Symbol zastępczy zawartości 2"/>
          <p:cNvSpPr txBox="1">
            <a:spLocks/>
          </p:cNvSpPr>
          <p:nvPr/>
        </p:nvSpPr>
        <p:spPr>
          <a:xfrm>
            <a:off x="474453" y="944026"/>
            <a:ext cx="8229600" cy="61735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ctr">
              <a:buFont typeface="Arial" pitchFamily="34" charset="0"/>
              <a:buNone/>
              <a:defRPr/>
            </a:pPr>
            <a:endParaRPr lang="pl-PL" sz="1600" b="1" dirty="0">
              <a:solidFill>
                <a:srgbClr val="1F497D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ctr">
              <a:buFont typeface="Arial" pitchFamily="34" charset="0"/>
              <a:buNone/>
              <a:defRPr/>
            </a:pPr>
            <a:r>
              <a:rPr lang="pl-PL" sz="1800" b="1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endParaRPr lang="pl-PL" sz="18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ctr">
              <a:buFont typeface="Arial" pitchFamily="34" charset="0"/>
              <a:buNone/>
              <a:defRPr/>
            </a:pPr>
            <a:endParaRPr lang="pl-PL" sz="180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pl-PL" dirty="0">
              <a:solidFill>
                <a:sysClr val="windowText" lastClr="000000"/>
              </a:solidFill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3000651" y="1189608"/>
            <a:ext cx="6729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Lokalne Centrum Sterowania (LCS) w Czechowicach </a:t>
            </a:r>
            <a:r>
              <a:rPr lang="pl-PL" i="1" dirty="0" smtClean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Dziedzicach</a:t>
            </a:r>
            <a:endParaRPr lang="pl-PL" i="1" dirty="0">
              <a:solidFill>
                <a:srgbClr val="1F497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9B7F3078-867D-086D-B060-0EE8789698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7868" y="1506596"/>
            <a:ext cx="4714043" cy="291948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1673" y="4529228"/>
            <a:ext cx="5552379" cy="1924838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41507" y="1526042"/>
            <a:ext cx="5390084" cy="2900037"/>
          </a:xfrm>
          <a:prstGeom prst="rect">
            <a:avLst/>
          </a:prstGeom>
        </p:spPr>
      </p:pic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649" r="5911" b="2000"/>
          <a:stretch>
            <a:fillRect/>
          </a:stretch>
        </p:blipFill>
        <p:spPr bwMode="auto">
          <a:xfrm>
            <a:off x="9323846" y="6312740"/>
            <a:ext cx="2038525" cy="545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2697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725445" y="-71020"/>
            <a:ext cx="9466555" cy="771112"/>
          </a:xfrm>
        </p:spPr>
        <p:txBody>
          <a:bodyPr>
            <a:noAutofit/>
          </a:bodyPr>
          <a:lstStyle/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pl-PL" sz="1400" dirty="0">
                <a:solidFill>
                  <a:prstClr val="white"/>
                </a:solidFill>
                <a:latin typeface="Calibri" panose="020F0502020204030204"/>
                <a:ea typeface="+mn-ea"/>
                <a:cs typeface="+mn-cs"/>
              </a:rPr>
              <a:t> </a:t>
            </a:r>
            <a:r>
              <a:rPr lang="pl-PL" sz="1400" dirty="0" smtClean="0">
                <a:solidFill>
                  <a:prstClr val="white"/>
                </a:solidFill>
                <a:latin typeface="Calibri" panose="020F0502020204030204"/>
                <a:ea typeface="+mn-ea"/>
                <a:cs typeface="+mn-cs"/>
              </a:rPr>
              <a:t>  LOT </a:t>
            </a:r>
            <a:r>
              <a:rPr lang="pl-PL" sz="1400" dirty="0">
                <a:solidFill>
                  <a:prstClr val="white"/>
                </a:solidFill>
                <a:latin typeface="Calibri" panose="020F0502020204030204"/>
                <a:ea typeface="+mn-ea"/>
                <a:cs typeface="+mn-cs"/>
              </a:rPr>
              <a:t>C</a:t>
            </a:r>
            <a:br>
              <a:rPr lang="pl-PL" sz="1400" dirty="0">
                <a:solidFill>
                  <a:prstClr val="white"/>
                </a:solidFill>
                <a:latin typeface="Calibri" panose="020F0502020204030204"/>
                <a:ea typeface="+mn-ea"/>
                <a:cs typeface="+mn-cs"/>
              </a:rPr>
            </a:br>
            <a:r>
              <a:rPr lang="pl-PL" sz="1400" b="0" dirty="0">
                <a:solidFill>
                  <a:prstClr val="white"/>
                </a:solidFill>
                <a:latin typeface="Calibri" panose="020F0502020204030204"/>
                <a:ea typeface="+mn-ea"/>
                <a:cs typeface="+mn-cs"/>
              </a:rPr>
              <a:t>Prace na podstawowych ciągach pasażerskich (E 30 i E 65) na obszarze Śląska, etap I: linia E 65 na odc. Będzin – Katowice – Tychy – Czechowice-Dziedzice – Zebrzydowice, LOT C odcinek Most Wisła – Czechowice-Dziedzice – Zabrzeg”</a:t>
            </a:r>
            <a:endParaRPr lang="pl-PL" sz="1400" dirty="0"/>
          </a:p>
        </p:txBody>
      </p:sp>
      <p:sp>
        <p:nvSpPr>
          <p:cNvPr id="3" name="pole tekstowe 2"/>
          <p:cNvSpPr txBox="1"/>
          <p:nvPr/>
        </p:nvSpPr>
        <p:spPr>
          <a:xfrm>
            <a:off x="3497802" y="1091953"/>
            <a:ext cx="38358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Murale w stacji </a:t>
            </a:r>
            <a:r>
              <a:rPr lang="pl-PL" i="1" dirty="0" smtClean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Czechowice-Dziedzice</a:t>
            </a:r>
            <a:endParaRPr lang="pl-PL" i="1" dirty="0">
              <a:solidFill>
                <a:schemeClr val="accent1"/>
              </a:solidFill>
            </a:endParaRP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9612F80D-CF07-89E5-1FB9-AA3C12D546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5017" y="1587575"/>
            <a:ext cx="4567522" cy="445209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Obraz 4">
            <a:extLst>
              <a:ext uri="{FF2B5EF4-FFF2-40B4-BE49-F238E27FC236}">
                <a16:creationId xmlns:a16="http://schemas.microsoft.com/office/drawing/2014/main" id="{156E2B9B-7E26-FB3C-4727-EC7DB81CEA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0242" y="1480981"/>
            <a:ext cx="4338734" cy="455868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03682" y="6199464"/>
            <a:ext cx="1774090" cy="390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041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902997" y="0"/>
            <a:ext cx="901971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400" b="1" dirty="0">
                <a:solidFill>
                  <a:schemeClr val="bg1"/>
                </a:solidFill>
              </a:rPr>
              <a:t>  </a:t>
            </a:r>
            <a:r>
              <a:rPr lang="pl-PL" sz="1400" b="1" dirty="0" smtClean="0">
                <a:solidFill>
                  <a:schemeClr val="bg1"/>
                </a:solidFill>
              </a:rPr>
              <a:t>LOT </a:t>
            </a:r>
            <a:r>
              <a:rPr lang="pl-PL" sz="1400" b="1" dirty="0">
                <a:solidFill>
                  <a:schemeClr val="bg1"/>
                </a:solidFill>
              </a:rPr>
              <a:t>D</a:t>
            </a:r>
          </a:p>
          <a:p>
            <a:r>
              <a:rPr lang="pl-PL" sz="1400" dirty="0">
                <a:solidFill>
                  <a:schemeClr val="bg1"/>
                </a:solidFill>
              </a:rPr>
              <a:t>„Prace na podstawowych ciągach pasażerskich (E 30 i E 65) na obszarze Śląska, Etap I: linia E 65 na odcinku Zabrzeg - Zebrzydowice (granica państwa)”</a:t>
            </a: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868" y="1264092"/>
            <a:ext cx="4370664" cy="4913847"/>
          </a:xfrm>
          <a:prstGeom prst="rect">
            <a:avLst/>
          </a:prstGeom>
        </p:spPr>
      </p:pic>
      <p:sp>
        <p:nvSpPr>
          <p:cNvPr id="4" name="pole tekstowe 3">
            <a:extLst>
              <a:ext uri="{FF2B5EF4-FFF2-40B4-BE49-F238E27FC236}">
                <a16:creationId xmlns:a16="http://schemas.microsoft.com/office/drawing/2014/main" id="{39B99FB0-BA17-3085-A66D-DAC22C266C98}"/>
              </a:ext>
            </a:extLst>
          </p:cNvPr>
          <p:cNvSpPr txBox="1"/>
          <p:nvPr/>
        </p:nvSpPr>
        <p:spPr>
          <a:xfrm>
            <a:off x="6081204" y="1065320"/>
            <a:ext cx="4527612" cy="54999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200" u="sng" dirty="0">
                <a:solidFill>
                  <a:srgbClr val="002060"/>
                </a:solidFill>
                <a:latin typeface="Arial" panose="020B0604020202020204" pitchFamily="34" charset="0"/>
              </a:rPr>
              <a:t>Status:</a:t>
            </a: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Całkowita Wartość projektu (wg GA):</a:t>
            </a: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r>
              <a:rPr lang="pl-PL" sz="1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425 910 769,00</a:t>
            </a:r>
            <a:r>
              <a:rPr lang="fr-FR" sz="1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EUR – </a:t>
            </a:r>
            <a:r>
              <a:rPr lang="pl-PL" sz="1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1 958 210 432, 18 </a:t>
            </a:r>
            <a:r>
              <a:rPr lang="fr-FR" sz="1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PLN</a:t>
            </a: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endParaRPr lang="pl-PL" sz="12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 algn="just">
              <a:spcBef>
                <a:spcPts val="1000"/>
              </a:spcBef>
              <a:buFont typeface="Wingdings" panose="05000000000000000000" pitchFamily="2" charset="2"/>
              <a:buChar char="v"/>
            </a:pPr>
            <a:r>
              <a:rPr lang="pl-PL" sz="12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Złożony </a:t>
            </a: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wniosek o dofinansowanie w II naborze konkursu z instrumentu finansowego CEF 2 (</a:t>
            </a:r>
            <a:r>
              <a:rPr lang="pl-PL" sz="12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Connecting</a:t>
            </a: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Europe </a:t>
            </a:r>
            <a:r>
              <a:rPr lang="pl-PL" sz="12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Facility</a:t>
            </a: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2021-2027) </a:t>
            </a:r>
          </a:p>
          <a:p>
            <a:pPr algn="just">
              <a:spcBef>
                <a:spcPts val="1000"/>
              </a:spcBef>
            </a:pPr>
            <a:endParaRPr lang="pl-PL" sz="12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285750" indent="-285750" fontAlgn="base">
              <a:lnSpc>
                <a:spcPct val="130000"/>
              </a:lnSpc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wykonanie robót budowlanych na </a:t>
            </a:r>
            <a:r>
              <a:rPr lang="pl-PL" sz="12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odcinku: </a:t>
            </a: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r>
              <a:rPr lang="pl-PL" sz="12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Zabrzeg </a:t>
            </a: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Zebrzydowice - granica</a:t>
            </a:r>
          </a:p>
          <a:p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/>
            </a:r>
            <a:b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</a:rPr>
            </a:b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Podpisanie umowy - </a:t>
            </a:r>
            <a:r>
              <a:rPr lang="pl-PL" sz="12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05.04.2024 </a:t>
            </a: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r. </a:t>
            </a:r>
          </a:p>
          <a:p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Termin realizacji – </a:t>
            </a:r>
            <a:r>
              <a:rPr lang="pl-PL" sz="12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44 </a:t>
            </a: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m-ce. </a:t>
            </a:r>
          </a:p>
          <a:p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Wykonawca </a:t>
            </a:r>
            <a:r>
              <a:rPr lang="pl-PL" sz="12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–</a:t>
            </a: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Trakcja/PPMT/Alstom</a:t>
            </a:r>
          </a:p>
          <a:p>
            <a:r>
              <a:rPr lang="pl-PL" sz="12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pl-PL" sz="12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algn="just">
              <a:spcBef>
                <a:spcPts val="1000"/>
              </a:spcBef>
            </a:pPr>
            <a:endParaRPr lang="pl-PL" sz="12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285750" indent="-285750" fontAlgn="base">
              <a:lnSpc>
                <a:spcPct val="130000"/>
              </a:lnSpc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pełnienie nadzoru Inżyniera na </a:t>
            </a:r>
            <a:r>
              <a:rPr lang="pl-PL" sz="12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odcinku:</a:t>
            </a: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r>
              <a:rPr lang="pl-PL" sz="12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Zabrzeg </a:t>
            </a: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Zebrzydowice </a:t>
            </a:r>
            <a:r>
              <a:rPr lang="pl-PL" sz="12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– granica</a:t>
            </a: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endParaRPr lang="pl-PL" sz="12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Podpisanie umowy – </a:t>
            </a:r>
            <a:r>
              <a:rPr lang="pl-PL" sz="12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05.04.2024 </a:t>
            </a: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</a:t>
            </a: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Wykonawca – TPF sp. z o. o</a:t>
            </a:r>
            <a:r>
              <a:rPr lang="pl-PL" sz="12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endParaRPr lang="pl-PL" sz="14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fontAlgn="base">
              <a:lnSpc>
                <a:spcPct val="130000"/>
              </a:lnSpc>
              <a:spcAft>
                <a:spcPct val="0"/>
              </a:spcAft>
            </a:pPr>
            <a:endParaRPr lang="pl-PL" sz="14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3295" y="6177940"/>
            <a:ext cx="1774090" cy="390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956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>
            <a:extLst>
              <a:ext uri="{FF2B5EF4-FFF2-40B4-BE49-F238E27FC236}">
                <a16:creationId xmlns:a16="http://schemas.microsoft.com/office/drawing/2014/main" id="{39B99FB0-BA17-3085-A66D-DAC22C266C98}"/>
              </a:ext>
            </a:extLst>
          </p:cNvPr>
          <p:cNvSpPr txBox="1"/>
          <p:nvPr/>
        </p:nvSpPr>
        <p:spPr>
          <a:xfrm>
            <a:off x="1875503" y="1493240"/>
            <a:ext cx="8373694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pl-PL" sz="1400" u="sng" dirty="0">
                <a:solidFill>
                  <a:srgbClr val="002060"/>
                </a:solidFill>
                <a:latin typeface="Arial" panose="020B0604020202020204" pitchFamily="34" charset="0"/>
              </a:rPr>
              <a:t>Zakres rzeczowy do realizacji zakłada:</a:t>
            </a:r>
          </a:p>
          <a:p>
            <a:pPr marL="285750" indent="-285750" algn="just">
              <a:spcBef>
                <a:spcPts val="1000"/>
              </a:spcBef>
              <a:buFont typeface="Wingdings" panose="05000000000000000000" pitchFamily="2" charset="2"/>
              <a:buChar char="v"/>
              <a:defRPr/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budowę, przebudowę, rozbudowę (modernizację) i rozbiórki infrastruktury kolejowej i towarzyszącej, w zakresie:</a:t>
            </a:r>
          </a:p>
          <a:p>
            <a:pPr marL="285750" indent="-285750" algn="just">
              <a:spcBef>
                <a:spcPts val="1000"/>
              </a:spcBef>
              <a:buFont typeface="Wingdings" panose="05000000000000000000" pitchFamily="2" charset="2"/>
              <a:buChar char="v"/>
              <a:defRPr/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układu torowego wraz z odwodnieniem;</a:t>
            </a:r>
          </a:p>
          <a:p>
            <a:pPr marL="285750" indent="-285750" algn="just">
              <a:spcBef>
                <a:spcPts val="1000"/>
              </a:spcBef>
              <a:buFont typeface="Wingdings" panose="05000000000000000000" pitchFamily="2" charset="2"/>
              <a:buChar char="v"/>
              <a:defRPr/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obiektów inżynieryjnych;</a:t>
            </a:r>
          </a:p>
          <a:p>
            <a:pPr marL="285750" indent="-285750" algn="just">
              <a:spcBef>
                <a:spcPts val="1000"/>
              </a:spcBef>
              <a:buFont typeface="Wingdings" panose="05000000000000000000" pitchFamily="2" charset="2"/>
              <a:buChar char="v"/>
              <a:defRPr/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budynków małej architektury i peronów;</a:t>
            </a:r>
          </a:p>
          <a:p>
            <a:pPr marL="285750" indent="-285750" algn="just">
              <a:spcBef>
                <a:spcPts val="1000"/>
              </a:spcBef>
              <a:buFont typeface="Wingdings" panose="05000000000000000000" pitchFamily="2" charset="2"/>
              <a:buChar char="v"/>
              <a:defRPr/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ekranów akustycznych;</a:t>
            </a:r>
          </a:p>
          <a:p>
            <a:pPr marL="285750" indent="-285750" algn="just">
              <a:spcBef>
                <a:spcPts val="1000"/>
              </a:spcBef>
              <a:buFont typeface="Wingdings" panose="05000000000000000000" pitchFamily="2" charset="2"/>
              <a:buChar char="v"/>
              <a:defRPr/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układu drogowego wraz z infrastrukturą towarzyszącą;</a:t>
            </a:r>
          </a:p>
          <a:p>
            <a:pPr marL="285750" indent="-285750" algn="just">
              <a:spcBef>
                <a:spcPts val="1000"/>
              </a:spcBef>
              <a:buFont typeface="Wingdings" panose="05000000000000000000" pitchFamily="2" charset="2"/>
              <a:buChar char="v"/>
              <a:defRPr/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sieci trakcyjnej;</a:t>
            </a:r>
          </a:p>
          <a:p>
            <a:pPr marL="285750" indent="-285750" algn="just">
              <a:spcBef>
                <a:spcPts val="1000"/>
              </a:spcBef>
              <a:buFont typeface="Wingdings" panose="05000000000000000000" pitchFamily="2" charset="2"/>
              <a:buChar char="v"/>
              <a:defRPr/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sieci elektroenergetycznych;</a:t>
            </a:r>
          </a:p>
          <a:p>
            <a:pPr marL="285750" indent="-285750" algn="just">
              <a:spcBef>
                <a:spcPts val="1000"/>
              </a:spcBef>
              <a:buFont typeface="Wingdings" panose="05000000000000000000" pitchFamily="2" charset="2"/>
              <a:buChar char="v"/>
              <a:defRPr/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SDIP;</a:t>
            </a:r>
          </a:p>
          <a:p>
            <a:pPr marL="285750" indent="-285750" algn="just">
              <a:spcBef>
                <a:spcPts val="1000"/>
              </a:spcBef>
              <a:buFont typeface="Wingdings" panose="05000000000000000000" pitchFamily="2" charset="2"/>
              <a:buChar char="v"/>
              <a:defRPr/>
            </a:pP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przyłączy </a:t>
            </a:r>
            <a:r>
              <a:rPr lang="pl-PL" sz="120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wod-kan</a:t>
            </a:r>
            <a:r>
              <a:rPr 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i gaz</a:t>
            </a:r>
            <a:endParaRPr lang="pl-PL" altLang="pl-PL" sz="12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285750" indent="-285750" algn="just">
              <a:spcBef>
                <a:spcPts val="1000"/>
              </a:spcBef>
              <a:buFont typeface="Wingdings" panose="05000000000000000000" pitchFamily="2" charset="2"/>
              <a:buChar char="v"/>
              <a:defRPr/>
            </a:pPr>
            <a:r>
              <a:rPr lang="pl-PL" alt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budowę/modernizację 84,8 km linii kolejowych, budowę 4 przejść podziemnych dla pieszych;</a:t>
            </a:r>
          </a:p>
          <a:p>
            <a:pPr marL="285750" indent="-285750" algn="just">
              <a:spcBef>
                <a:spcPts val="1000"/>
              </a:spcBef>
              <a:buFont typeface="Wingdings" panose="05000000000000000000" pitchFamily="2" charset="2"/>
              <a:buChar char="v"/>
              <a:defRPr/>
            </a:pPr>
            <a:r>
              <a:rPr lang="pl-PL" altLang="pl-PL" sz="12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Modernizację: 15 mostów i wiaduktów kolejowych (w tym jeden o dł. ponad 600m zlokalizowany w nowym śladzie), 2 stacji (Chybie, Zebrzydowice), 3 przystanków osobowych (Zabrzeg Czarnolesie, Pruchna, Drogomyśl), ponad 100 km sieci trakcyjnej</a:t>
            </a:r>
          </a:p>
          <a:p>
            <a:pPr lvl="0" algn="just">
              <a:defRPr/>
            </a:pPr>
            <a:endParaRPr lang="pl-PL" altLang="pl-PL" sz="14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32273" y="6140666"/>
            <a:ext cx="1774090" cy="390178"/>
          </a:xfrm>
          <a:prstGeom prst="rect">
            <a:avLst/>
          </a:prstGeom>
        </p:spPr>
      </p:pic>
      <p:sp>
        <p:nvSpPr>
          <p:cNvPr id="4" name="Prostokąt 3"/>
          <p:cNvSpPr/>
          <p:nvPr/>
        </p:nvSpPr>
        <p:spPr>
          <a:xfrm>
            <a:off x="2920753" y="0"/>
            <a:ext cx="866460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400" b="1" dirty="0">
                <a:solidFill>
                  <a:schemeClr val="bg1"/>
                </a:solidFill>
              </a:rPr>
              <a:t>  </a:t>
            </a:r>
            <a:r>
              <a:rPr lang="pl-PL" sz="1400" b="1" dirty="0" smtClean="0">
                <a:solidFill>
                  <a:schemeClr val="bg1"/>
                </a:solidFill>
              </a:rPr>
              <a:t>LOT </a:t>
            </a:r>
            <a:r>
              <a:rPr lang="pl-PL" sz="1400" b="1" dirty="0">
                <a:solidFill>
                  <a:schemeClr val="bg1"/>
                </a:solidFill>
              </a:rPr>
              <a:t>D</a:t>
            </a:r>
          </a:p>
          <a:p>
            <a:r>
              <a:rPr lang="pl-PL" sz="1400" dirty="0">
                <a:solidFill>
                  <a:schemeClr val="bg1"/>
                </a:solidFill>
              </a:rPr>
              <a:t>„Prace na podstawowych ciągach pasażerskich (E 30 i E 65) na obszarze Śląska, Etap I: linia E 65 na odcinku Zabrzeg - Zebrzydowice (granica państwa)”</a:t>
            </a:r>
          </a:p>
        </p:txBody>
      </p:sp>
    </p:spTree>
    <p:extLst>
      <p:ext uri="{BB962C8B-B14F-4D97-AF65-F5344CB8AC3E}">
        <p14:creationId xmlns:p14="http://schemas.microsoft.com/office/powerpoint/2010/main" val="1485369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78" r="6628" b="26064"/>
          <a:stretch>
            <a:fillRect/>
          </a:stretch>
        </p:blipFill>
        <p:spPr bwMode="auto">
          <a:xfrm>
            <a:off x="1524000" y="1264728"/>
            <a:ext cx="9144000" cy="403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20219" y="5902733"/>
            <a:ext cx="1774090" cy="390178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 flipV="1">
            <a:off x="3608273" y="2869116"/>
            <a:ext cx="4753327" cy="904273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6" name="pole tekstowe 6"/>
          <p:cNvSpPr txBox="1">
            <a:spLocks noChangeArrowheads="1"/>
          </p:cNvSpPr>
          <p:nvPr/>
        </p:nvSpPr>
        <p:spPr bwMode="auto">
          <a:xfrm>
            <a:off x="3671582" y="3020037"/>
            <a:ext cx="475332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2800" b="1" dirty="0">
                <a:solidFill>
                  <a:srgbClr val="00B0F0"/>
                </a:solidFill>
                <a:latin typeface="Arial" panose="020B0604020202020204" pitchFamily="34" charset="0"/>
              </a:rPr>
              <a:t>DZIĘKUJEMY</a:t>
            </a:r>
            <a:r>
              <a:rPr lang="pl-PL" altLang="pl-PL" sz="2800" b="1" dirty="0">
                <a:latin typeface="Arial" panose="020B0604020202020204" pitchFamily="34" charset="0"/>
              </a:rPr>
              <a:t> </a:t>
            </a:r>
            <a:r>
              <a:rPr lang="pl-PL" altLang="pl-PL" sz="2800" b="1" dirty="0">
                <a:solidFill>
                  <a:srgbClr val="00B0F0"/>
                </a:solidFill>
                <a:latin typeface="Arial" panose="020B0604020202020204" pitchFamily="34" charset="0"/>
              </a:rPr>
              <a:t>ZA UWAGĘ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67463" y="2432482"/>
            <a:ext cx="834020" cy="426127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67463" y="2858609"/>
            <a:ext cx="404119" cy="1330399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67172" y="3766122"/>
            <a:ext cx="912844" cy="426757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67463" y="3773388"/>
            <a:ext cx="834020" cy="415619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61600" y="2858609"/>
            <a:ext cx="418416" cy="1127138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67172" y="2415869"/>
            <a:ext cx="912844" cy="453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272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424</TotalTime>
  <Words>3029</Words>
  <Application>Microsoft Office PowerPoint</Application>
  <PresentationFormat>Panoramiczny</PresentationFormat>
  <Paragraphs>342</Paragraphs>
  <Slides>29</Slides>
  <Notes>2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29</vt:i4>
      </vt:variant>
    </vt:vector>
  </HeadingPairs>
  <TitlesOfParts>
    <vt:vector size="35" baseType="lpstr">
      <vt:lpstr>Arial</vt:lpstr>
      <vt:lpstr>Calibri</vt:lpstr>
      <vt:lpstr>Calibri Light</vt:lpstr>
      <vt:lpstr>Times New Roman</vt:lpstr>
      <vt:lpstr>Wingdings</vt:lpstr>
      <vt:lpstr>Motyw pakietu Office</vt:lpstr>
      <vt:lpstr>Prezentacja programu PowerPoint</vt:lpstr>
      <vt:lpstr>Prezentacja programu PowerPoint</vt:lpstr>
      <vt:lpstr>Prace na podstawowych ciągach pasażerskich (E 30 i E 65) na obszarze Śląska, Etap I: linia E 65 na odcinku  Będzin – Katowice – Tychy – Czechowice-Dziedzice – Zebrzydowice (etap realizacji) </vt:lpstr>
      <vt:lpstr>Prace na podstawowych ciągach pasażerskich (E 30 i E 65) na obszarze Śląska, Etap I: linia E 65 na odcinku  Będzin – Katowice – Tychy – Czechowice-Dziedzice – Zebrzydowice (etap realizacji)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LOT A1  „Prace na podstawowych ciągach pasażerskich (E 30 i E 65) na obszarze Śląska, etap I: linia E 65 na odcinku Będzin - Katowice Szopienice Płd. – Katowice – Katowice Piotrowice” </vt:lpstr>
      <vt:lpstr>Prezentacja programu PowerPoint</vt:lpstr>
      <vt:lpstr>Prezentacja programu PowerPoint</vt:lpstr>
      <vt:lpstr>LOT A  „Prace na podstawowych ciągach pasażerskich (E 30 i E 65) na obszarze Śląska, etap I: linia E 65 na odcinku Będzin - Katowice Szopienice Płd. – Katowice – Katowice Piotrowice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LOT B  „Prace na podstawowych ciągach pasażerskich (E 30 i E 65) na obszarze Śląska, Etap I: linia E 65 na odcinku Tychy - Most Wisła”</vt:lpstr>
      <vt:lpstr>LOT B  „Prace na podstawowych ciągach pasażerskich (E 30 i E 65) na obszarze Śląska, Etap I: linia E 65 na odcinku Tychy - Most Wisła”</vt:lpstr>
      <vt:lpstr>Prezentacja programu PowerPoint</vt:lpstr>
      <vt:lpstr>Prezentacja programu PowerPoint</vt:lpstr>
      <vt:lpstr>Prezentacja programu PowerPoint</vt:lpstr>
      <vt:lpstr>Prezentacja programu PowerPoint</vt:lpstr>
      <vt:lpstr>   LOT C Prace na podstawowych ciągach pasażerskich (E 30 i E 65) na obszarze Śląska, etap I: linia E 65 na odc. Będzin – Katowice – Tychy – Czechowice-Dziedzice – Zebrzydowice, LOT C odcinek Most Wisła – Czechowice-Dziedzice – Zabrzeg”</vt:lpstr>
      <vt:lpstr>Prezentacja programu PowerPoint</vt:lpstr>
      <vt:lpstr>Prezentacja programu PowerPoint</vt:lpstr>
      <vt:lpstr>Prezentacja programu PowerPoint</vt:lpstr>
    </vt:vector>
  </TitlesOfParts>
  <Company>PKP PLK S.A.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Domin Anna</dc:creator>
  <cp:lastModifiedBy>Domin Anna</cp:lastModifiedBy>
  <cp:revision>37</cp:revision>
  <dcterms:created xsi:type="dcterms:W3CDTF">2024-04-17T11:24:56Z</dcterms:created>
  <dcterms:modified xsi:type="dcterms:W3CDTF">2024-04-19T11:45:36Z</dcterms:modified>
</cp:coreProperties>
</file>