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1"/>
  </p:notesMasterIdLst>
  <p:sldIdLst>
    <p:sldId id="393" r:id="rId5"/>
    <p:sldId id="404" r:id="rId6"/>
    <p:sldId id="429" r:id="rId7"/>
    <p:sldId id="430" r:id="rId8"/>
    <p:sldId id="431" r:id="rId9"/>
    <p:sldId id="462" r:id="rId10"/>
    <p:sldId id="433" r:id="rId11"/>
    <p:sldId id="434" r:id="rId12"/>
    <p:sldId id="435" r:id="rId13"/>
    <p:sldId id="436" r:id="rId14"/>
    <p:sldId id="437" r:id="rId15"/>
    <p:sldId id="438" r:id="rId16"/>
    <p:sldId id="439" r:id="rId17"/>
    <p:sldId id="442" r:id="rId18"/>
    <p:sldId id="443" r:id="rId19"/>
    <p:sldId id="447" r:id="rId20"/>
    <p:sldId id="448" r:id="rId21"/>
    <p:sldId id="450" r:id="rId22"/>
    <p:sldId id="441" r:id="rId23"/>
    <p:sldId id="406" r:id="rId24"/>
    <p:sldId id="407" r:id="rId25"/>
    <p:sldId id="449" r:id="rId26"/>
    <p:sldId id="458" r:id="rId27"/>
    <p:sldId id="459" r:id="rId28"/>
    <p:sldId id="460" r:id="rId29"/>
    <p:sldId id="461" r:id="rId30"/>
    <p:sldId id="415" r:id="rId31"/>
    <p:sldId id="416" r:id="rId32"/>
    <p:sldId id="418" r:id="rId33"/>
    <p:sldId id="419" r:id="rId34"/>
    <p:sldId id="420" r:id="rId35"/>
    <p:sldId id="421" r:id="rId36"/>
    <p:sldId id="425" r:id="rId37"/>
    <p:sldId id="451" r:id="rId38"/>
    <p:sldId id="427" r:id="rId39"/>
    <p:sldId id="401" r:id="rId4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73">
          <p15:clr>
            <a:srgbClr val="A4A3A4"/>
          </p15:clr>
        </p15:guide>
        <p15:guide id="3" orient="horz" pos="4125">
          <p15:clr>
            <a:srgbClr val="A4A3A4"/>
          </p15:clr>
        </p15:guide>
        <p15:guide id="5" orient="horz" pos="3822">
          <p15:clr>
            <a:srgbClr val="A4A3A4"/>
          </p15:clr>
        </p15:guide>
        <p15:guide id="6" orient="horz" pos="951">
          <p15:clr>
            <a:srgbClr val="A4A3A4"/>
          </p15:clr>
        </p15:guide>
        <p15:guide id="7" pos="2880">
          <p15:clr>
            <a:srgbClr val="A4A3A4"/>
          </p15:clr>
        </p15:guide>
        <p15:guide id="8" pos="313">
          <p15:clr>
            <a:srgbClr val="A4A3A4"/>
          </p15:clr>
        </p15:guide>
        <p15:guide id="9" pos="5451">
          <p15:clr>
            <a:srgbClr val="A4A3A4"/>
          </p15:clr>
        </p15:guide>
        <p15:guide id="10" pos="2049">
          <p15:clr>
            <a:srgbClr val="A4A3A4"/>
          </p15:clr>
        </p15:guide>
        <p15:guide id="11" pos="3711">
          <p15:clr>
            <a:srgbClr val="A4A3A4"/>
          </p15:clr>
        </p15:guide>
        <p15:guide id="12" pos="3864">
          <p15:clr>
            <a:srgbClr val="A4A3A4"/>
          </p15:clr>
        </p15:guide>
        <p15:guide id="13" pos="2801">
          <p15:clr>
            <a:srgbClr val="A4A3A4"/>
          </p15:clr>
        </p15:guide>
        <p15:guide id="14" pos="2959">
          <p15:clr>
            <a:srgbClr val="A4A3A4"/>
          </p15:clr>
        </p15:guide>
        <p15:guide id="15" pos="1896">
          <p15:clr>
            <a:srgbClr val="A4A3A4"/>
          </p15:clr>
        </p15:guide>
        <p15:guide id="16" orient="horz" pos="34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A86ABC-D44F-202E-6FB6-0F6504DF00A3}" v="15" dt="2024-04-22T11:42:54.867"/>
    <p1510:client id="{28E36D3B-6AA4-12AC-D8EA-10535BA732AC}" v="64" dt="2024-04-22T11:54:42.204"/>
    <p1510:client id="{6D249F62-AC34-54F2-6279-B1F1085426FD}" v="9" dt="2024-04-22T11:56:41.401"/>
  </p1510:revLst>
</p1510:revInfo>
</file>

<file path=ppt/tableStyles.xml><?xml version="1.0" encoding="utf-8"?>
<a:tblStyleLst xmlns:a="http://schemas.openxmlformats.org/drawingml/2006/main" def="{182C228D-DB82-498E-97C7-A9C4409E5F8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2C228D-DB82-498E-97C7-A9C4409E5F8C}" styleName="SZDC Tab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7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7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381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solidFill>
            <a:schemeClr val="accent3">
              <a:alpha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845" y="72"/>
      </p:cViewPr>
      <p:guideLst>
        <p:guide orient="horz" pos="2160"/>
        <p:guide orient="horz" pos="273"/>
        <p:guide orient="horz" pos="4125"/>
        <p:guide orient="horz" pos="3822"/>
        <p:guide orient="horz" pos="951"/>
        <p:guide pos="2880"/>
        <p:guide pos="313"/>
        <p:guide pos="5451"/>
        <p:guide pos="2049"/>
        <p:guide pos="3711"/>
        <p:guide pos="3864"/>
        <p:guide pos="2801"/>
        <p:guide pos="2959"/>
        <p:guide pos="1896"/>
        <p:guide orient="horz" pos="34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8D279-CB39-4E49-B4C4-534702CDECCA}" type="datetimeFigureOut">
              <a:rPr lang="cs-CZ" smtClean="0"/>
              <a:pPr/>
              <a:t>25.04.2024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E2BAC-C39F-4556-A179-5451CF6BF0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cs-CZ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484C998-8052-416B-AE91-0AB37A28D1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cs-CZ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3B9573AE-0377-40D9-BDA9-DF8523212B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47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061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Školení provozní aplikace Centrální rozkazy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5394325" cy="4061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4060825"/>
          </a:xfrm>
        </p:spPr>
        <p:txBody>
          <a:bodyPr/>
          <a:lstStyle/>
          <a:p>
            <a:endParaRPr lang="cs-CZ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Školení provozní aplikace Centrální rozkazy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9" y="1509713"/>
            <a:ext cx="3949700" cy="4061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Školení provozní aplikace Centrální rozkazy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697414" y="1509713"/>
            <a:ext cx="3956050" cy="40608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3429000"/>
            <a:ext cx="8156575" cy="21422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Školení provozní aplikace Centrální rozkazy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1692000"/>
          </a:xfrm>
        </p:spPr>
        <p:txBody>
          <a:bodyPr/>
          <a:lstStyle/>
          <a:p>
            <a:endParaRPr lang="cs-CZ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252788" y="1509713"/>
            <a:ext cx="2638425" cy="1692000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496889" y="1509713"/>
            <a:ext cx="2513012" cy="16920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460" y="-2383"/>
            <a:ext cx="9146841" cy="5467351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498475" y="5357813"/>
            <a:ext cx="8147050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Školení provozní aplikace Centrální rozkazy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79FD0009-DC01-4F33-B276-32C4FF47F2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Školení provozní aplikace Centrální rozkazy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451292B9-B0DA-4A20-A685-585E68CD466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6328800"/>
            <a:ext cx="251066" cy="199259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cs-CZ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75C49D45-999F-4C4C-A226-5F2BA609ED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cs-CZ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F4891A1E-0827-4DD5-99F4-29F0EDDEA2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00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w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888" y="357188"/>
            <a:ext cx="8156575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888" y="1509713"/>
            <a:ext cx="8156575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Eighth level</a:t>
            </a:r>
          </a:p>
          <a:p>
            <a:pPr lvl="8"/>
            <a:r>
              <a:rPr lang="en-US"/>
              <a:t>Ninth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4288" y="6327369"/>
            <a:ext cx="909464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7536" y="6327369"/>
            <a:ext cx="5742696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Školení provozní aplikace Centrální rozkazy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D52871A-25F2-4A43-92F2-20178E160DE6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2" r:id="rId4"/>
    <p:sldLayoutId id="2147483663" r:id="rId5"/>
    <p:sldLayoutId id="2147483664" r:id="rId6"/>
    <p:sldLayoutId id="2147483661" r:id="rId7"/>
    <p:sldLayoutId id="2147483651" r:id="rId8"/>
    <p:sldLayoutId id="2147483660" r:id="rId9"/>
    <p:sldLayoutId id="2147483666" r:id="rId10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314" userDrawn="1">
          <p15:clr>
            <a:srgbClr val="F26B43"/>
          </p15:clr>
        </p15:guide>
        <p15:guide id="5" pos="5446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/>
              <a:t>Provozní aplikace SŽ</a:t>
            </a:r>
            <a:br>
              <a:rPr lang="cs-CZ" altLang="cs-CZ"/>
            </a:br>
            <a:r>
              <a:rPr lang="cs-CZ" altLang="cs-CZ"/>
              <a:t>a datová komunikace</a:t>
            </a:r>
            <a:endParaRPr lang="cs-CZ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496887" y="6165669"/>
            <a:ext cx="8156576" cy="382769"/>
          </a:xfrm>
        </p:spPr>
        <p:txBody>
          <a:bodyPr/>
          <a:lstStyle/>
          <a:p>
            <a:pPr marL="0" indent="0">
              <a:buNone/>
            </a:pPr>
            <a:r>
              <a:rPr lang="cs-CZ" altLang="cs-CZ"/>
              <a:t>Malenovice 24. –25. 4. 2024</a:t>
            </a:r>
            <a:r>
              <a:rPr lang="it-IT" altLang="cs-CZ"/>
              <a:t> </a:t>
            </a:r>
            <a:endParaRPr lang="cs-CZ" altLang="cs-CZ"/>
          </a:p>
        </p:txBody>
      </p:sp>
      <p:sp>
        <p:nvSpPr>
          <p:cNvPr id="4" name="Obdélník 3"/>
          <p:cNvSpPr/>
          <p:nvPr/>
        </p:nvSpPr>
        <p:spPr>
          <a:xfrm>
            <a:off x="376813" y="5642449"/>
            <a:ext cx="81565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/>
              <a:t>Ing. Petr Řádek + Ing. Miloš Futera, Ph.D.</a:t>
            </a:r>
          </a:p>
          <a:p>
            <a:pPr marL="0" lvl="1" indent="0">
              <a:buNone/>
            </a:pPr>
            <a:r>
              <a:rPr lang="cs-CZ" sz="1400"/>
              <a:t>Samostatného oddělení podpory řízení provozu</a:t>
            </a:r>
          </a:p>
        </p:txBody>
      </p:sp>
    </p:spTree>
    <p:extLst>
      <p:ext uri="{BB962C8B-B14F-4D97-AF65-F5344CB8AC3E}">
        <p14:creationId xmlns:p14="http://schemas.microsoft.com/office/powerpoint/2010/main" val="3178867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1"/>
          <p:cNvSpPr>
            <a:spLocks noGrp="1"/>
          </p:cNvSpPr>
          <p:nvPr>
            <p:ph idx="1"/>
          </p:nvPr>
        </p:nvSpPr>
        <p:spPr bwMode="auto">
          <a:xfrm>
            <a:off x="496888" y="1509713"/>
            <a:ext cx="8156575" cy="406082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600"/>
              </a:spcAft>
            </a:pPr>
            <a:r>
              <a:rPr lang="cs-CZ"/>
              <a:t>IS SŽ pro dopravce - přehled</a:t>
            </a:r>
            <a:endParaRPr lang="cs-CZ" altLang="cs-CZ"/>
          </a:p>
          <a:p>
            <a:pPr>
              <a:spcAft>
                <a:spcPts val="600"/>
              </a:spcAft>
            </a:pPr>
            <a:r>
              <a:rPr lang="cs-CZ" altLang="cs-CZ"/>
              <a:t>Poskytování informací dopravcům</a:t>
            </a:r>
          </a:p>
          <a:p>
            <a:pPr>
              <a:spcAft>
                <a:spcPts val="600"/>
              </a:spcAft>
            </a:pPr>
            <a:r>
              <a:rPr lang="cs-CZ" altLang="cs-CZ"/>
              <a:t>Predikce jízdy vlaku</a:t>
            </a:r>
          </a:p>
          <a:p>
            <a:pPr eaLnBrk="1" hangingPunct="1">
              <a:spcAft>
                <a:spcPts val="600"/>
              </a:spcAft>
            </a:pPr>
            <a:r>
              <a:rPr lang="cs-CZ" altLang="cs-CZ"/>
              <a:t>ASVC</a:t>
            </a:r>
          </a:p>
        </p:txBody>
      </p:sp>
      <p:sp>
        <p:nvSpPr>
          <p:cNvPr id="9219" name="Zástupný symbol pro text 2"/>
          <p:cNvSpPr>
            <a:spLocks noGrp="1"/>
          </p:cNvSpPr>
          <p:nvPr>
            <p:ph type="body" sz="quarter" idx="13"/>
          </p:nvPr>
        </p:nvSpPr>
        <p:spPr bwMode="auto">
          <a:xfrm>
            <a:off x="496888" y="5697538"/>
            <a:ext cx="8156575" cy="369887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marL="215900" indent="-215900" eaLnBrk="1" hangingPunct="1"/>
            <a:endParaRPr lang="cs-CZ" altLang="cs-CZ"/>
          </a:p>
        </p:txBody>
      </p:sp>
      <p:sp>
        <p:nvSpPr>
          <p:cNvPr id="9220" name="Nadpis 3"/>
          <p:cNvSpPr>
            <a:spLocks noGrp="1"/>
          </p:cNvSpPr>
          <p:nvPr>
            <p:ph type="title"/>
          </p:nvPr>
        </p:nvSpPr>
        <p:spPr>
          <a:xfrm>
            <a:off x="496888" y="360363"/>
            <a:ext cx="8156575" cy="800100"/>
          </a:xfrm>
        </p:spPr>
        <p:txBody>
          <a:bodyPr/>
          <a:lstStyle/>
          <a:p>
            <a:pPr eaLnBrk="1" hangingPunct="1"/>
            <a:r>
              <a:rPr lang="cs-CZ" altLang="cs-CZ"/>
              <a:t>OBSAH</a:t>
            </a:r>
          </a:p>
        </p:txBody>
      </p:sp>
      <p:sp>
        <p:nvSpPr>
          <p:cNvPr id="17413" name="Zástupný symbol pro číslo snímku 4"/>
          <p:cNvSpPr>
            <a:spLocks noGrp="1"/>
          </p:cNvSpPr>
          <p:nvPr>
            <p:ph type="sldNum" sz="quarter" idx="16"/>
          </p:nvPr>
        </p:nvSpPr>
        <p:spPr bwMode="auto">
          <a:xfrm>
            <a:off x="8440213" y="6419731"/>
            <a:ext cx="213250" cy="2212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451F97-5558-4AE2-968D-49333B4F28DD}" type="slidenum">
              <a:rPr lang="cs-CZ" alt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88871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/>
      </p:pic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917536" y="6327369"/>
            <a:ext cx="5742696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/>
              <a:t>IS SŽ pro dopravce - přehled</a:t>
            </a:r>
            <a:br>
              <a:rPr lang="cs-CZ" sz="2000"/>
            </a:br>
            <a:br>
              <a:rPr lang="cs-CZ"/>
            </a:b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496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503160"/>
          </a:xfrm>
        </p:spPr>
        <p:txBody>
          <a:bodyPr vert="horz" lIns="0" tIns="0" rIns="0" bIns="0" rtlCol="0" anchor="t"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b="1"/>
              <a:t>Aktuální stav komunikace s dopravci:</a:t>
            </a:r>
          </a:p>
          <a:p>
            <a:r>
              <a:rPr lang="cs-CZ"/>
              <a:t>Na síti SŽ se veškeré informace k jízdě vlaku do systému SŽ předávají elektronicky</a:t>
            </a:r>
          </a:p>
          <a:p>
            <a:endParaRPr lang="cs-CZ"/>
          </a:p>
          <a:p>
            <a:r>
              <a:rPr lang="cs-CZ"/>
              <a:t>SŽ umožňuje datovou komunikaci dle TSI TAF</a:t>
            </a:r>
          </a:p>
          <a:p>
            <a:endParaRPr lang="cs-CZ"/>
          </a:p>
          <a:p>
            <a:r>
              <a:rPr lang="cs-CZ"/>
              <a:t>Rutinní datovou TSI TAF komunikaci se systémy SŽ (aspoň jedním) má </a:t>
            </a:r>
            <a:r>
              <a:rPr lang="cs-CZ" b="1"/>
              <a:t>35</a:t>
            </a:r>
            <a:r>
              <a:rPr lang="cs-CZ"/>
              <a:t> dopravců - pokrývají cca </a:t>
            </a:r>
            <a:r>
              <a:rPr lang="cs-CZ" b="1"/>
              <a:t>80</a:t>
            </a:r>
            <a:r>
              <a:rPr lang="cs-CZ"/>
              <a:t> procent výkonů</a:t>
            </a:r>
          </a:p>
          <a:p>
            <a:endParaRPr lang="cs-CZ"/>
          </a:p>
          <a:p>
            <a:r>
              <a:rPr lang="cs-CZ"/>
              <a:t>Ostatní dopravci využívají webové aplikace poskytované SŽ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/>
              <a:t>IS SŽ pro dopravce - přehled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531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503160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cs-CZ" dirty="0"/>
              <a:t>Dopravci bez datové komunikace mohou pořídit informace nutné k jízdě vlaku v těchto aplikacích:</a:t>
            </a:r>
          </a:p>
          <a:p>
            <a:pPr>
              <a:spcAft>
                <a:spcPts val="600"/>
              </a:spcAft>
            </a:pPr>
            <a:r>
              <a:rPr lang="cs-CZ" b="1" dirty="0"/>
              <a:t>Žádost o trasu </a:t>
            </a:r>
            <a:r>
              <a:rPr lang="cs-CZ" dirty="0"/>
              <a:t>– WWW KADR</a:t>
            </a:r>
          </a:p>
          <a:p>
            <a:pPr>
              <a:spcAft>
                <a:spcPts val="600"/>
              </a:spcAft>
            </a:pPr>
            <a:r>
              <a:rPr lang="cs-CZ" b="1" dirty="0"/>
              <a:t>Aktivace trasy</a:t>
            </a:r>
            <a:r>
              <a:rPr lang="cs-CZ" dirty="0"/>
              <a:t> – WWW KADR</a:t>
            </a:r>
          </a:p>
          <a:p>
            <a:pPr>
              <a:spcAft>
                <a:spcPts val="600"/>
              </a:spcAft>
            </a:pPr>
            <a:r>
              <a:rPr lang="cs-CZ" b="1" dirty="0"/>
              <a:t>Složení vlaku </a:t>
            </a:r>
            <a:r>
              <a:rPr lang="cs-CZ" dirty="0"/>
              <a:t>– WWW COMPOST </a:t>
            </a:r>
          </a:p>
          <a:p>
            <a:pPr>
              <a:spcAft>
                <a:spcPts val="600"/>
              </a:spcAft>
            </a:pPr>
            <a:r>
              <a:rPr lang="cs-CZ" b="1" dirty="0"/>
              <a:t>Vlak připraven </a:t>
            </a:r>
            <a:r>
              <a:rPr lang="cs-CZ" dirty="0"/>
              <a:t>– WWW COMPOST</a:t>
            </a:r>
          </a:p>
          <a:p>
            <a:pPr>
              <a:spcAft>
                <a:spcPts val="600"/>
              </a:spcAft>
            </a:pPr>
            <a:r>
              <a:rPr lang="cs-CZ" b="1" dirty="0"/>
              <a:t>Licence strojvedoucího </a:t>
            </a:r>
            <a:r>
              <a:rPr lang="cs-CZ" dirty="0"/>
              <a:t>-</a:t>
            </a:r>
            <a:r>
              <a:rPr lang="cs-CZ" b="1" dirty="0"/>
              <a:t> </a:t>
            </a:r>
            <a:r>
              <a:rPr lang="cs-CZ" dirty="0"/>
              <a:t>WWW COMPOST</a:t>
            </a:r>
          </a:p>
          <a:p>
            <a:pPr>
              <a:spcAft>
                <a:spcPts val="600"/>
              </a:spcAft>
            </a:pPr>
            <a:endParaRPr lang="cs-CZ" dirty="0"/>
          </a:p>
          <a:p>
            <a:pPr>
              <a:spcAft>
                <a:spcPts val="600"/>
              </a:spcAft>
            </a:pPr>
            <a:r>
              <a:rPr lang="cs-CZ" b="1" dirty="0"/>
              <a:t>Jízda vlaku </a:t>
            </a:r>
            <a:r>
              <a:rPr lang="cs-CZ" dirty="0"/>
              <a:t>– WWW GRAPP, WWW ISOŘ</a:t>
            </a:r>
          </a:p>
          <a:p>
            <a:pPr>
              <a:spcAft>
                <a:spcPts val="600"/>
              </a:spcAft>
            </a:pPr>
            <a:r>
              <a:rPr lang="cs-CZ" b="1" dirty="0"/>
              <a:t>Informace o omezení infrastruktury </a:t>
            </a:r>
            <a:r>
              <a:rPr lang="cs-CZ" dirty="0"/>
              <a:t>– WWW DOMIN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/>
              <a:t>IS SŽ pro dopravce - přehled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988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 bwMode="auto">
          <a:xfrm>
            <a:off x="229422" y="107167"/>
            <a:ext cx="3859381" cy="850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1600" kern="0" dirty="0">
                <a:solidFill>
                  <a:srgbClr val="002060"/>
                </a:solidFill>
              </a:rPr>
              <a:t>Schéma IS SŽ pro dopravce</a:t>
            </a:r>
            <a:endParaRPr lang="en-US" sz="1600" kern="0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89896" y="2218776"/>
            <a:ext cx="1000132" cy="24622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000" b="1">
                <a:solidFill>
                  <a:srgbClr val="FF0000"/>
                </a:solidFill>
                <a:latin typeface="+mn-lt"/>
              </a:rPr>
              <a:t>DOMIN</a:t>
            </a:r>
            <a:endParaRPr lang="cs-CZ" sz="80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67967" y="1490983"/>
            <a:ext cx="1131981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>
                <a:solidFill>
                  <a:srgbClr val="00B050"/>
                </a:solidFill>
              </a:rPr>
              <a:t>KA</a:t>
            </a:r>
            <a:r>
              <a:rPr lang="cs-CZ" b="1">
                <a:solidFill>
                  <a:srgbClr val="FFC000"/>
                </a:solidFill>
              </a:rPr>
              <a:t>DR</a:t>
            </a:r>
            <a:endParaRPr lang="cs-CZ" sz="140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71574" y="4270957"/>
            <a:ext cx="1343514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400" b="1">
                <a:solidFill>
                  <a:schemeClr val="tx1"/>
                </a:solidFill>
              </a:rPr>
              <a:t>COMP</a:t>
            </a:r>
            <a:r>
              <a:rPr lang="cs-CZ" sz="1400" b="1">
                <a:solidFill>
                  <a:srgbClr val="0070C0"/>
                </a:solidFill>
              </a:rPr>
              <a:t>OST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933891" y="5221983"/>
            <a:ext cx="1000132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>
                <a:solidFill>
                  <a:srgbClr val="00B050"/>
                </a:solidFill>
              </a:rPr>
              <a:t>I</a:t>
            </a:r>
            <a:r>
              <a:rPr lang="cs-CZ" b="1">
                <a:solidFill>
                  <a:srgbClr val="FFC000"/>
                </a:solidFill>
              </a:rPr>
              <a:t>S</a:t>
            </a:r>
            <a:r>
              <a:rPr lang="cs-CZ" b="1">
                <a:solidFill>
                  <a:srgbClr val="0070C0"/>
                </a:solidFill>
              </a:rPr>
              <a:t>O</a:t>
            </a:r>
            <a:r>
              <a:rPr lang="cs-CZ" b="1">
                <a:solidFill>
                  <a:srgbClr val="7030A0"/>
                </a:solidFill>
              </a:rPr>
              <a:t>Ř</a:t>
            </a:r>
            <a:endParaRPr lang="cs-CZ" sz="1000" b="1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32435" y="1786228"/>
            <a:ext cx="1276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b="1">
                <a:solidFill>
                  <a:srgbClr val="00B050"/>
                </a:solidFill>
              </a:rPr>
              <a:t>Přidělená trasa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967279" y="2964903"/>
            <a:ext cx="1000132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cs-CZ" b="1"/>
          </a:p>
          <a:p>
            <a:pPr algn="ctr"/>
            <a:r>
              <a:rPr lang="cs-CZ" b="1">
                <a:solidFill>
                  <a:srgbClr val="00B050"/>
                </a:solidFill>
              </a:rPr>
              <a:t>KA</a:t>
            </a:r>
            <a:r>
              <a:rPr lang="cs-CZ" b="1">
                <a:solidFill>
                  <a:srgbClr val="FFC000"/>
                </a:solidFill>
              </a:rPr>
              <a:t>DR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627750" y="3334523"/>
            <a:ext cx="39728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>
                <a:solidFill>
                  <a:srgbClr val="FFC000"/>
                </a:solidFill>
              </a:rPr>
              <a:t>Aktivace trasy na konkrétní den jízdy</a:t>
            </a:r>
          </a:p>
          <a:p>
            <a:endParaRPr lang="en-US" sz="1000" b="1">
              <a:solidFill>
                <a:srgbClr val="FFC000"/>
              </a:solidFill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1620886" y="3095568"/>
            <a:ext cx="5300741" cy="6847"/>
          </a:xfrm>
          <a:prstGeom prst="straightConnector1">
            <a:avLst/>
          </a:prstGeom>
          <a:ln w="1905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cxnSpLocks/>
            <a:stCxn id="7" idx="1"/>
          </p:cNvCxnSpPr>
          <p:nvPr/>
        </p:nvCxnSpPr>
        <p:spPr>
          <a:xfrm flipH="1">
            <a:off x="1620886" y="2341887"/>
            <a:ext cx="4069010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cxnSpLocks/>
          </p:cNvCxnSpPr>
          <p:nvPr/>
        </p:nvCxnSpPr>
        <p:spPr>
          <a:xfrm>
            <a:off x="1578517" y="4542235"/>
            <a:ext cx="5154137" cy="39330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>
            <a:cxnSpLocks/>
          </p:cNvCxnSpPr>
          <p:nvPr/>
        </p:nvCxnSpPr>
        <p:spPr>
          <a:xfrm>
            <a:off x="1631033" y="3777535"/>
            <a:ext cx="5210210" cy="523406"/>
          </a:xfrm>
          <a:prstGeom prst="straightConnector1">
            <a:avLst/>
          </a:prstGeom>
          <a:ln w="1905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1566622" y="3573452"/>
            <a:ext cx="27911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b="1">
                <a:solidFill>
                  <a:srgbClr val="000000"/>
                </a:solidFill>
              </a:rPr>
              <a:t>Složení vlaku na konkrétní den jízdy</a:t>
            </a:r>
          </a:p>
        </p:txBody>
      </p:sp>
      <p:grpSp>
        <p:nvGrpSpPr>
          <p:cNvPr id="30" name="Group 40"/>
          <p:cNvGrpSpPr>
            <a:grpSpLocks/>
          </p:cNvGrpSpPr>
          <p:nvPr/>
        </p:nvGrpSpPr>
        <p:grpSpPr bwMode="auto">
          <a:xfrm>
            <a:off x="563353" y="713136"/>
            <a:ext cx="1047224" cy="4173901"/>
            <a:chOff x="657" y="1916"/>
            <a:chExt cx="953" cy="409"/>
          </a:xfrm>
          <a:solidFill>
            <a:schemeClr val="tx1">
              <a:lumMod val="10000"/>
              <a:lumOff val="90000"/>
            </a:schemeClr>
          </a:solidFill>
        </p:grpSpPr>
        <p:sp>
          <p:nvSpPr>
            <p:cNvPr id="31" name="AutoShape 41"/>
            <p:cNvSpPr>
              <a:spLocks noChangeArrowheads="1"/>
            </p:cNvSpPr>
            <p:nvPr/>
          </p:nvSpPr>
          <p:spPr bwMode="auto">
            <a:xfrm>
              <a:off x="657" y="1916"/>
              <a:ext cx="953" cy="409"/>
            </a:xfrm>
            <a:prstGeom prst="roundRect">
              <a:avLst>
                <a:gd name="adj" fmla="val 16667"/>
              </a:avLst>
            </a:prstGeom>
            <a:grpFill/>
            <a:ln w="19050">
              <a:solidFill>
                <a:schemeClr val="tx1"/>
              </a:solidFill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cs-CZ"/>
            </a:p>
          </p:txBody>
        </p:sp>
        <p:sp>
          <p:nvSpPr>
            <p:cNvPr id="32" name="Text Box 42"/>
            <p:cNvSpPr txBox="1">
              <a:spLocks noChangeArrowheads="1"/>
            </p:cNvSpPr>
            <p:nvPr/>
          </p:nvSpPr>
          <p:spPr bwMode="auto">
            <a:xfrm>
              <a:off x="680" y="2022"/>
              <a:ext cx="890" cy="258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cs-CZ" sz="1200" b="1" dirty="0">
                  <a:solidFill>
                    <a:srgbClr val="00B050"/>
                  </a:solidFill>
                  <a:latin typeface="Calibri" pitchFamily="34" charset="0"/>
                </a:rPr>
                <a:t>WWW </a:t>
              </a:r>
              <a:r>
                <a:rPr lang="cs-CZ" sz="1200" b="1" dirty="0">
                  <a:solidFill>
                    <a:srgbClr val="FFC000"/>
                  </a:solidFill>
                  <a:latin typeface="Calibri" pitchFamily="34" charset="0"/>
                </a:rPr>
                <a:t>KADR</a:t>
              </a:r>
              <a:endParaRPr lang="cs-CZ" sz="1200" b="1" dirty="0">
                <a:solidFill>
                  <a:srgbClr val="00B050"/>
                </a:solidFill>
                <a:latin typeface="Calibri" pitchFamily="34" charset="0"/>
              </a:endParaRPr>
            </a:p>
            <a:p>
              <a:pPr algn="ctr">
                <a:spcBef>
                  <a:spcPct val="20000"/>
                </a:spcBef>
              </a:pPr>
              <a:endParaRPr lang="cs-CZ" sz="1200" b="1" dirty="0">
                <a:solidFill>
                  <a:srgbClr val="00B050"/>
                </a:solidFill>
                <a:latin typeface="Calibri" pitchFamily="34" charset="0"/>
              </a:endParaRPr>
            </a:p>
            <a:p>
              <a:pPr algn="ctr">
                <a:spcBef>
                  <a:spcPct val="20000"/>
                </a:spcBef>
              </a:pPr>
              <a:r>
                <a:rPr lang="cs-CZ" sz="1200" b="1" dirty="0">
                  <a:solidFill>
                    <a:srgbClr val="FF0000"/>
                  </a:solidFill>
                  <a:latin typeface="Calibri" pitchFamily="34" charset="0"/>
                </a:rPr>
                <a:t>WWW DOMIN</a:t>
              </a:r>
            </a:p>
            <a:p>
              <a:pPr algn="ctr">
                <a:spcBef>
                  <a:spcPct val="20000"/>
                </a:spcBef>
              </a:pPr>
              <a:endParaRPr lang="cs-CZ" sz="1200" b="1" dirty="0">
                <a:solidFill>
                  <a:srgbClr val="FF0000"/>
                </a:solidFill>
                <a:latin typeface="Calibri" pitchFamily="34" charset="0"/>
              </a:endParaRPr>
            </a:p>
            <a:p>
              <a:pPr algn="ctr">
                <a:spcBef>
                  <a:spcPct val="20000"/>
                </a:spcBef>
              </a:pPr>
              <a:r>
                <a:rPr lang="cs-CZ" sz="1200" b="1" dirty="0">
                  <a:solidFill>
                    <a:schemeClr val="accent1"/>
                  </a:solidFill>
                  <a:latin typeface="Calibri" pitchFamily="34" charset="0"/>
                </a:rPr>
                <a:t>WWW COM</a:t>
              </a:r>
              <a:r>
                <a:rPr lang="cs-CZ" sz="1200" b="1" dirty="0">
                  <a:solidFill>
                    <a:srgbClr val="0070C0"/>
                  </a:solidFill>
                  <a:latin typeface="Calibri" pitchFamily="34" charset="0"/>
                </a:rPr>
                <a:t>POST</a:t>
              </a:r>
            </a:p>
            <a:p>
              <a:pPr algn="ctr">
                <a:spcBef>
                  <a:spcPct val="20000"/>
                </a:spcBef>
              </a:pPr>
              <a:endParaRPr lang="cs-CZ" sz="1200" b="1" dirty="0">
                <a:solidFill>
                  <a:srgbClr val="0070C0"/>
                </a:solidFill>
                <a:latin typeface="Calibri" pitchFamily="34" charset="0"/>
              </a:endParaRPr>
            </a:p>
            <a:p>
              <a:pPr algn="ctr">
                <a:spcBef>
                  <a:spcPct val="20000"/>
                </a:spcBef>
              </a:pPr>
              <a:r>
                <a:rPr lang="cs-CZ" sz="1200" b="1" dirty="0">
                  <a:solidFill>
                    <a:srgbClr val="7030A0"/>
                  </a:solidFill>
                  <a:latin typeface="Calibri" pitchFamily="34" charset="0"/>
                </a:rPr>
                <a:t>WWW ISOŘ</a:t>
              </a:r>
            </a:p>
            <a:p>
              <a:pPr algn="ctr">
                <a:spcBef>
                  <a:spcPct val="20000"/>
                </a:spcBef>
              </a:pPr>
              <a:endParaRPr lang="cs-CZ" sz="1200" b="1" dirty="0">
                <a:solidFill>
                  <a:srgbClr val="7030A0"/>
                </a:solidFill>
                <a:latin typeface="Calibri" pitchFamily="34" charset="0"/>
              </a:endParaRPr>
            </a:p>
            <a:p>
              <a:pPr algn="ctr">
                <a:spcBef>
                  <a:spcPct val="20000"/>
                </a:spcBef>
              </a:pPr>
              <a:r>
                <a:rPr lang="cs-CZ" sz="1200" b="1" dirty="0">
                  <a:solidFill>
                    <a:srgbClr val="7030A0"/>
                  </a:solidFill>
                  <a:latin typeface="Calibri" pitchFamily="34" charset="0"/>
                </a:rPr>
                <a:t>WWW GRAPP</a:t>
              </a:r>
              <a:endParaRPr lang="cs-CZ" sz="12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cxnSp>
        <p:nvCxnSpPr>
          <p:cNvPr id="33" name="Přímá spojnice se šipkou 32"/>
          <p:cNvCxnSpPr>
            <a:cxnSpLocks/>
          </p:cNvCxnSpPr>
          <p:nvPr/>
        </p:nvCxnSpPr>
        <p:spPr>
          <a:xfrm flipH="1" flipV="1">
            <a:off x="1631453" y="3946953"/>
            <a:ext cx="5278855" cy="1561588"/>
          </a:xfrm>
          <a:prstGeom prst="straightConnector1">
            <a:avLst/>
          </a:prstGeom>
          <a:ln w="190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Line 18"/>
          <p:cNvSpPr>
            <a:spLocks noChangeShapeType="1"/>
          </p:cNvSpPr>
          <p:nvPr/>
        </p:nvSpPr>
        <p:spPr bwMode="auto">
          <a:xfrm>
            <a:off x="1616968" y="1578699"/>
            <a:ext cx="5274391" cy="0"/>
          </a:xfrm>
          <a:prstGeom prst="line">
            <a:avLst/>
          </a:prstGeom>
          <a:noFill/>
          <a:ln w="19050">
            <a:solidFill>
              <a:srgbClr val="00B050"/>
            </a:solidFill>
            <a:round/>
            <a:headEnd type="none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2033036" y="1302433"/>
            <a:ext cx="1217000" cy="24622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cs-CZ" sz="1000" b="1">
                <a:solidFill>
                  <a:srgbClr val="00B050"/>
                </a:solidFill>
              </a:rPr>
              <a:t>Žádost o trasu</a:t>
            </a:r>
          </a:p>
        </p:txBody>
      </p:sp>
      <p:cxnSp>
        <p:nvCxnSpPr>
          <p:cNvPr id="37" name="Přímá spojnice se šipkou 36"/>
          <p:cNvCxnSpPr/>
          <p:nvPr/>
        </p:nvCxnSpPr>
        <p:spPr>
          <a:xfrm flipH="1" flipV="1">
            <a:off x="1591274" y="1772816"/>
            <a:ext cx="5249969" cy="13952"/>
          </a:xfrm>
          <a:prstGeom prst="straightConnector1">
            <a:avLst/>
          </a:prstGeom>
          <a:ln w="190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1592660" y="4559905"/>
            <a:ext cx="2265049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1000" b="1">
                <a:solidFill>
                  <a:srgbClr val="0070C0"/>
                </a:solidFill>
              </a:rPr>
              <a:t>Připravenost vlaku k odjezdu</a:t>
            </a:r>
            <a:endParaRPr lang="cs-CZ"/>
          </a:p>
          <a:p>
            <a:r>
              <a:rPr lang="cs-CZ" sz="1000" b="1" dirty="0">
                <a:solidFill>
                  <a:srgbClr val="0070C0"/>
                </a:solidFill>
              </a:rPr>
              <a:t> na konkrétní den jízdy</a:t>
            </a:r>
            <a:endParaRPr lang="cs-CZ" dirty="0"/>
          </a:p>
        </p:txBody>
      </p:sp>
      <p:cxnSp>
        <p:nvCxnSpPr>
          <p:cNvPr id="40" name="Přímá spojnice se šipkou 39"/>
          <p:cNvCxnSpPr>
            <a:cxnSpLocks/>
            <a:stCxn id="12" idx="2"/>
            <a:endCxn id="9" idx="0"/>
          </p:cNvCxnSpPr>
          <p:nvPr/>
        </p:nvCxnSpPr>
        <p:spPr>
          <a:xfrm flipH="1">
            <a:off x="7443331" y="3611234"/>
            <a:ext cx="24014" cy="659723"/>
          </a:xfrm>
          <a:prstGeom prst="straightConnector1">
            <a:avLst/>
          </a:prstGeom>
          <a:ln w="190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>
            <a:cxnSpLocks/>
          </p:cNvCxnSpPr>
          <p:nvPr/>
        </p:nvCxnSpPr>
        <p:spPr>
          <a:xfrm flipH="1">
            <a:off x="7476297" y="4563685"/>
            <a:ext cx="1" cy="62165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>
            <a:cxnSpLocks/>
            <a:stCxn id="8" idx="2"/>
            <a:endCxn id="12" idx="0"/>
          </p:cNvCxnSpPr>
          <p:nvPr/>
        </p:nvCxnSpPr>
        <p:spPr>
          <a:xfrm>
            <a:off x="7433958" y="1860315"/>
            <a:ext cx="33387" cy="1104588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86"/>
          <p:cNvCxnSpPr/>
          <p:nvPr/>
        </p:nvCxnSpPr>
        <p:spPr>
          <a:xfrm rot="16200000" flipH="1">
            <a:off x="6880603" y="4223200"/>
            <a:ext cx="2180248" cy="10923"/>
          </a:xfrm>
          <a:prstGeom prst="bentConnector4">
            <a:avLst>
              <a:gd name="adj1" fmla="val -59"/>
              <a:gd name="adj2" fmla="val 2192832"/>
            </a:avLst>
          </a:prstGeom>
          <a:ln w="190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>
            <a:cxnSpLocks/>
          </p:cNvCxnSpPr>
          <p:nvPr/>
        </p:nvCxnSpPr>
        <p:spPr>
          <a:xfrm flipH="1" flipV="1">
            <a:off x="1604457" y="3226400"/>
            <a:ext cx="5295744" cy="28258"/>
          </a:xfrm>
          <a:prstGeom prst="straightConnector1">
            <a:avLst/>
          </a:prstGeom>
          <a:ln w="190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4788024" y="295606"/>
            <a:ext cx="32038" cy="5919698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ovéPole 50"/>
          <p:cNvSpPr txBox="1"/>
          <p:nvPr/>
        </p:nvSpPr>
        <p:spPr>
          <a:xfrm>
            <a:off x="8038103" y="148421"/>
            <a:ext cx="1055671" cy="307777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400">
                <a:solidFill>
                  <a:srgbClr val="00B050"/>
                </a:solidFill>
              </a:rPr>
              <a:t>RNE </a:t>
            </a:r>
            <a:r>
              <a:rPr lang="cs-CZ" sz="1400">
                <a:solidFill>
                  <a:srgbClr val="FFC000"/>
                </a:solidFill>
              </a:rPr>
              <a:t>T</a:t>
            </a:r>
            <a:r>
              <a:rPr lang="cs-CZ" sz="1400">
                <a:solidFill>
                  <a:srgbClr val="7030A0"/>
                </a:solidFill>
              </a:rPr>
              <a:t>IS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216781" y="188640"/>
            <a:ext cx="1131981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400">
                <a:solidFill>
                  <a:srgbClr val="00B050"/>
                </a:solidFill>
              </a:rPr>
              <a:t>RNE PCS </a:t>
            </a:r>
          </a:p>
        </p:txBody>
      </p:sp>
      <p:cxnSp>
        <p:nvCxnSpPr>
          <p:cNvPr id="57" name="Přímá spojnice se šipkou 56"/>
          <p:cNvCxnSpPr>
            <a:stCxn id="50" idx="2"/>
          </p:cNvCxnSpPr>
          <p:nvPr/>
        </p:nvCxnSpPr>
        <p:spPr>
          <a:xfrm flipH="1">
            <a:off x="1590134" y="496417"/>
            <a:ext cx="4192638" cy="910374"/>
          </a:xfrm>
          <a:prstGeom prst="straightConnector1">
            <a:avLst/>
          </a:prstGeom>
          <a:ln w="19050" cmpd="sng">
            <a:solidFill>
              <a:srgbClr val="00B050"/>
            </a:solidFill>
            <a:prstDash val="solid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144"/>
          <p:cNvCxnSpPr/>
          <p:nvPr/>
        </p:nvCxnSpPr>
        <p:spPr>
          <a:xfrm rot="16200000" flipH="1">
            <a:off x="5432196" y="917875"/>
            <a:ext cx="2861701" cy="2160548"/>
          </a:xfrm>
          <a:prstGeom prst="bentConnector4">
            <a:avLst>
              <a:gd name="adj1" fmla="val 6394"/>
              <a:gd name="adj2" fmla="val 141931"/>
            </a:avLst>
          </a:prstGeom>
          <a:ln w="19050">
            <a:solidFill>
              <a:srgbClr val="00B05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se šipkou 147"/>
          <p:cNvCxnSpPr>
            <a:cxnSpLocks/>
            <a:stCxn id="10" idx="2"/>
            <a:endCxn id="51" idx="2"/>
          </p:cNvCxnSpPr>
          <p:nvPr/>
        </p:nvCxnSpPr>
        <p:spPr>
          <a:xfrm rot="5400000" flipH="1" flipV="1">
            <a:off x="5432389" y="2457766"/>
            <a:ext cx="5135117" cy="1131982"/>
          </a:xfrm>
          <a:prstGeom prst="bentConnector3">
            <a:avLst>
              <a:gd name="adj1" fmla="val -4452"/>
            </a:avLst>
          </a:prstGeom>
          <a:ln w="19050"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ovéPole 120"/>
          <p:cNvSpPr txBox="1"/>
          <p:nvPr/>
        </p:nvSpPr>
        <p:spPr>
          <a:xfrm>
            <a:off x="6376575" y="3797854"/>
            <a:ext cx="10027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>
                <a:solidFill>
                  <a:srgbClr val="FFC000"/>
                </a:solidFill>
              </a:rPr>
              <a:t>Aktivace </a:t>
            </a:r>
          </a:p>
        </p:txBody>
      </p:sp>
      <p:cxnSp>
        <p:nvCxnSpPr>
          <p:cNvPr id="55" name="Přímá spojnice se šipkou 144"/>
          <p:cNvCxnSpPr>
            <a:stCxn id="50" idx="3"/>
            <a:endCxn id="8" idx="0"/>
          </p:cNvCxnSpPr>
          <p:nvPr/>
        </p:nvCxnSpPr>
        <p:spPr>
          <a:xfrm>
            <a:off x="6348762" y="342529"/>
            <a:ext cx="1085196" cy="1148454"/>
          </a:xfrm>
          <a:prstGeom prst="bentConnector2">
            <a:avLst/>
          </a:prstGeom>
          <a:ln w="19050">
            <a:solidFill>
              <a:srgbClr val="00B050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se šipkou 59"/>
          <p:cNvCxnSpPr/>
          <p:nvPr/>
        </p:nvCxnSpPr>
        <p:spPr>
          <a:xfrm>
            <a:off x="1626128" y="3547029"/>
            <a:ext cx="5335299" cy="20359"/>
          </a:xfrm>
          <a:prstGeom prst="straightConnector1">
            <a:avLst/>
          </a:prstGeom>
          <a:ln w="190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ovéPole 62"/>
          <p:cNvSpPr txBox="1"/>
          <p:nvPr/>
        </p:nvSpPr>
        <p:spPr>
          <a:xfrm>
            <a:off x="6169333" y="6343588"/>
            <a:ext cx="2016416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600" b="1">
                <a:solidFill>
                  <a:srgbClr val="7030A0"/>
                </a:solidFill>
              </a:rPr>
              <a:t>IT station </a:t>
            </a:r>
            <a:r>
              <a:rPr lang="cs-CZ" sz="1600" b="1" err="1">
                <a:solidFill>
                  <a:srgbClr val="7030A0"/>
                </a:solidFill>
              </a:rPr>
              <a:t>level</a:t>
            </a:r>
            <a:endParaRPr lang="cs-CZ" sz="900" b="1">
              <a:solidFill>
                <a:srgbClr val="7030A0"/>
              </a:solidFill>
            </a:endParaRPr>
          </a:p>
        </p:txBody>
      </p:sp>
      <p:cxnSp>
        <p:nvCxnSpPr>
          <p:cNvPr id="64" name="Přímá spojnice se šipkou 63"/>
          <p:cNvCxnSpPr/>
          <p:nvPr/>
        </p:nvCxnSpPr>
        <p:spPr>
          <a:xfrm flipV="1">
            <a:off x="6426507" y="5665200"/>
            <a:ext cx="593765" cy="716522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Obdélník 64"/>
          <p:cNvSpPr/>
          <p:nvPr/>
        </p:nvSpPr>
        <p:spPr>
          <a:xfrm>
            <a:off x="5396355" y="5406649"/>
            <a:ext cx="1665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b="1">
                <a:solidFill>
                  <a:srgbClr val="00B050"/>
                </a:solidFill>
              </a:rPr>
              <a:t>Trasa</a:t>
            </a:r>
            <a:r>
              <a:rPr lang="cs-CZ" sz="1000" b="1">
                <a:solidFill>
                  <a:srgbClr val="002664"/>
                </a:solidFill>
              </a:rPr>
              <a:t>  </a:t>
            </a:r>
          </a:p>
          <a:p>
            <a:r>
              <a:rPr lang="cs-CZ" sz="1000" b="1">
                <a:solidFill>
                  <a:srgbClr val="FFC000"/>
                </a:solidFill>
              </a:rPr>
              <a:t>Aktivace </a:t>
            </a:r>
          </a:p>
          <a:p>
            <a:r>
              <a:rPr lang="cs-CZ" sz="1000" b="1">
                <a:solidFill>
                  <a:srgbClr val="002664"/>
                </a:solidFill>
              </a:rPr>
              <a:t>Složení vlaku</a:t>
            </a:r>
            <a:endParaRPr lang="cs-CZ" sz="1000" b="1">
              <a:solidFill>
                <a:srgbClr val="0070C0"/>
              </a:solidFill>
            </a:endParaRPr>
          </a:p>
          <a:p>
            <a:r>
              <a:rPr lang="cs-CZ" sz="1000" b="1">
                <a:solidFill>
                  <a:srgbClr val="0070C0"/>
                </a:solidFill>
              </a:rPr>
              <a:t>Vlak připraven</a:t>
            </a:r>
            <a:endParaRPr lang="cs-CZ" sz="1000" b="1">
              <a:solidFill>
                <a:srgbClr val="002664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7035403" y="5821874"/>
            <a:ext cx="13197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>
                <a:solidFill>
                  <a:srgbClr val="7030A0"/>
                </a:solidFill>
              </a:rPr>
              <a:t>Jízda vlaku</a:t>
            </a:r>
          </a:p>
        </p:txBody>
      </p:sp>
      <p:cxnSp>
        <p:nvCxnSpPr>
          <p:cNvPr id="67" name="Přímá spojnice se šipkou 66"/>
          <p:cNvCxnSpPr/>
          <p:nvPr/>
        </p:nvCxnSpPr>
        <p:spPr>
          <a:xfrm flipV="1">
            <a:off x="6732720" y="5607232"/>
            <a:ext cx="664075" cy="737848"/>
          </a:xfrm>
          <a:prstGeom prst="straightConnector1">
            <a:avLst/>
          </a:prstGeom>
          <a:ln w="19050">
            <a:solidFill>
              <a:srgbClr val="7030A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se šipkou 147"/>
          <p:cNvCxnSpPr>
            <a:stCxn id="10" idx="3"/>
          </p:cNvCxnSpPr>
          <p:nvPr/>
        </p:nvCxnSpPr>
        <p:spPr>
          <a:xfrm flipH="1" flipV="1">
            <a:off x="6732720" y="2316939"/>
            <a:ext cx="1201303" cy="3089710"/>
          </a:xfrm>
          <a:prstGeom prst="bentConnector4">
            <a:avLst>
              <a:gd name="adj1" fmla="val -38342"/>
              <a:gd name="adj2" fmla="val 99368"/>
            </a:avLst>
          </a:prstGeom>
          <a:ln w="190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Obdélník 70"/>
          <p:cNvSpPr/>
          <p:nvPr/>
        </p:nvSpPr>
        <p:spPr>
          <a:xfrm>
            <a:off x="3918159" y="2068454"/>
            <a:ext cx="186461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FF0000"/>
                </a:solidFill>
              </a:rPr>
              <a:t>Omezení infrastruktury</a:t>
            </a:r>
          </a:p>
        </p:txBody>
      </p:sp>
      <p:cxnSp>
        <p:nvCxnSpPr>
          <p:cNvPr id="73" name="Přímá spojnice se šipkou 147"/>
          <p:cNvCxnSpPr>
            <a:cxnSpLocks/>
          </p:cNvCxnSpPr>
          <p:nvPr/>
        </p:nvCxnSpPr>
        <p:spPr>
          <a:xfrm flipH="1" flipV="1">
            <a:off x="6747698" y="2242956"/>
            <a:ext cx="1495721" cy="4170978"/>
          </a:xfrm>
          <a:prstGeom prst="bentConnector3">
            <a:avLst>
              <a:gd name="adj1" fmla="val -15284"/>
            </a:avLst>
          </a:prstGeom>
          <a:ln w="190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se šipkou 89"/>
          <p:cNvCxnSpPr>
            <a:cxnSpLocks/>
          </p:cNvCxnSpPr>
          <p:nvPr/>
        </p:nvCxnSpPr>
        <p:spPr>
          <a:xfrm>
            <a:off x="7312455" y="3615700"/>
            <a:ext cx="22913" cy="662549"/>
          </a:xfrm>
          <a:prstGeom prst="straightConnector1">
            <a:avLst/>
          </a:prstGeom>
          <a:ln w="190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se šipkou 86"/>
          <p:cNvCxnSpPr/>
          <p:nvPr/>
        </p:nvCxnSpPr>
        <p:spPr>
          <a:xfrm rot="16200000" flipH="1">
            <a:off x="6838437" y="4311063"/>
            <a:ext cx="2180248" cy="10923"/>
          </a:xfrm>
          <a:prstGeom prst="bentConnector4">
            <a:avLst>
              <a:gd name="adj1" fmla="val -59"/>
              <a:gd name="adj2" fmla="val 2192832"/>
            </a:avLst>
          </a:prstGeom>
          <a:ln w="190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se šipkou 94"/>
          <p:cNvCxnSpPr/>
          <p:nvPr/>
        </p:nvCxnSpPr>
        <p:spPr>
          <a:xfrm flipH="1">
            <a:off x="7550406" y="4573303"/>
            <a:ext cx="1" cy="621655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se šipkou 147"/>
          <p:cNvCxnSpPr>
            <a:cxnSpLocks/>
          </p:cNvCxnSpPr>
          <p:nvPr/>
        </p:nvCxnSpPr>
        <p:spPr>
          <a:xfrm flipH="1" flipV="1">
            <a:off x="6744830" y="2348768"/>
            <a:ext cx="1221521" cy="982464"/>
          </a:xfrm>
          <a:prstGeom prst="bentConnector3">
            <a:avLst>
              <a:gd name="adj1" fmla="val -18714"/>
            </a:avLst>
          </a:prstGeom>
          <a:ln w="190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Line 18"/>
          <p:cNvSpPr>
            <a:spLocks noChangeShapeType="1"/>
          </p:cNvSpPr>
          <p:nvPr/>
        </p:nvSpPr>
        <p:spPr bwMode="auto">
          <a:xfrm flipH="1">
            <a:off x="6300607" y="5638782"/>
            <a:ext cx="621020" cy="706298"/>
          </a:xfrm>
          <a:prstGeom prst="line">
            <a:avLst/>
          </a:prstGeom>
          <a:noFill/>
          <a:ln w="19050">
            <a:solidFill>
              <a:srgbClr val="00B050"/>
            </a:solidFill>
            <a:round/>
            <a:headEnd type="none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cxnSp>
        <p:nvCxnSpPr>
          <p:cNvPr id="76" name="Přímá spojnice se šipkou 75"/>
          <p:cNvCxnSpPr/>
          <p:nvPr/>
        </p:nvCxnSpPr>
        <p:spPr>
          <a:xfrm flipH="1">
            <a:off x="6376575" y="5665200"/>
            <a:ext cx="584852" cy="678388"/>
          </a:xfrm>
          <a:prstGeom prst="straightConnector1">
            <a:avLst/>
          </a:prstGeom>
          <a:ln w="190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se šipkou 80"/>
          <p:cNvCxnSpPr/>
          <p:nvPr/>
        </p:nvCxnSpPr>
        <p:spPr>
          <a:xfrm flipH="1">
            <a:off x="6539332" y="5654302"/>
            <a:ext cx="566424" cy="71141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Zástupný symbol pro obsah 2">
            <a:extLst>
              <a:ext uri="{FF2B5EF4-FFF2-40B4-BE49-F238E27FC236}">
                <a16:creationId xmlns:a16="http://schemas.microsoft.com/office/drawing/2014/main" id="{AC15EAE3-4055-4D24-8554-6DD490659923}"/>
              </a:ext>
            </a:extLst>
          </p:cNvPr>
          <p:cNvSpPr txBox="1">
            <a:spLocks/>
          </p:cNvSpPr>
          <p:nvPr/>
        </p:nvSpPr>
        <p:spPr>
          <a:xfrm>
            <a:off x="247225" y="4927755"/>
            <a:ext cx="5670974" cy="1332789"/>
          </a:xfrm>
          <a:prstGeom prst="rect">
            <a:avLst/>
          </a:prstGeom>
          <a:ln>
            <a:noFill/>
          </a:ln>
        </p:spPr>
        <p:txBody>
          <a:bodyPr/>
          <a:lstStyle>
            <a:lvl1pPr marL="300038" indent="-3000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60000"/>
              <a:buFont typeface="Arial" charset="0"/>
              <a:buChar char="■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71525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60000"/>
              <a:buFont typeface="Arial" charset="0"/>
              <a:buChar char="■"/>
              <a:defRPr sz="1600">
                <a:solidFill>
                  <a:schemeClr val="tx1"/>
                </a:solidFill>
                <a:latin typeface="+mn-lt"/>
              </a:defRPr>
            </a:lvl2pPr>
            <a:lvl3pPr marL="1228725" indent="-2778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60000"/>
              <a:buFont typeface="Arial" charset="0"/>
              <a:buChar char="■"/>
              <a:defRPr sz="1600">
                <a:solidFill>
                  <a:schemeClr val="tx1"/>
                </a:solidFill>
                <a:latin typeface="+mn-lt"/>
              </a:defRPr>
            </a:lvl3pPr>
            <a:lvl4pPr marL="1719263" indent="-31908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60000"/>
              <a:buFont typeface="Arial" charset="0"/>
              <a:buChar char="■"/>
              <a:defRPr sz="1600">
                <a:solidFill>
                  <a:schemeClr val="tx1"/>
                </a:solidFill>
                <a:latin typeface="+mn-lt"/>
              </a:defRPr>
            </a:lvl4pPr>
            <a:lvl5pPr marL="2185988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60000"/>
              <a:buFont typeface="Arial" charset="0"/>
              <a:buChar char="■"/>
              <a:defRPr sz="1600">
                <a:solidFill>
                  <a:schemeClr val="tx1"/>
                </a:solidFill>
                <a:latin typeface="+mn-lt"/>
              </a:defRPr>
            </a:lvl5pPr>
            <a:lvl6pPr marL="2643188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60000"/>
              <a:buFont typeface="Arial" charset="0"/>
              <a:buChar char="■"/>
              <a:defRPr sz="1600">
                <a:solidFill>
                  <a:schemeClr val="tx1"/>
                </a:solidFill>
                <a:latin typeface="+mn-lt"/>
              </a:defRPr>
            </a:lvl6pPr>
            <a:lvl7pPr marL="3100388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60000"/>
              <a:buFont typeface="Arial" charset="0"/>
              <a:buChar char="■"/>
              <a:defRPr sz="1600">
                <a:solidFill>
                  <a:schemeClr val="tx1"/>
                </a:solidFill>
                <a:latin typeface="+mn-lt"/>
              </a:defRPr>
            </a:lvl7pPr>
            <a:lvl8pPr marL="3557588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60000"/>
              <a:buFont typeface="Arial" charset="0"/>
              <a:buChar char="■"/>
              <a:defRPr sz="1600">
                <a:solidFill>
                  <a:schemeClr val="tx1"/>
                </a:solidFill>
                <a:latin typeface="+mn-lt"/>
              </a:defRPr>
            </a:lvl8pPr>
            <a:lvl9pPr marL="4014788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60000"/>
              <a:buFont typeface="Arial" charset="0"/>
              <a:buChar char="■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cs-CZ" sz="1050" b="1" u="sng" kern="0" dirty="0">
                <a:solidFill>
                  <a:srgbClr val="002060"/>
                </a:solidFill>
              </a:rPr>
              <a:t>Systémy pro dopravce</a:t>
            </a:r>
          </a:p>
          <a:p>
            <a:pPr marL="0" indent="0">
              <a:buNone/>
            </a:pPr>
            <a:r>
              <a:rPr lang="cs-CZ" sz="1050" b="1" kern="0" dirty="0">
                <a:solidFill>
                  <a:schemeClr val="tx2"/>
                </a:solidFill>
              </a:rPr>
              <a:t>WWW </a:t>
            </a:r>
            <a:r>
              <a:rPr lang="en-GB" sz="1050" b="1" kern="0" dirty="0">
                <a:solidFill>
                  <a:schemeClr val="tx2"/>
                </a:solidFill>
              </a:rPr>
              <a:t>COMPOST</a:t>
            </a:r>
            <a:r>
              <a:rPr lang="en-GB" sz="1050" b="1" kern="0" dirty="0">
                <a:solidFill>
                  <a:srgbClr val="002060"/>
                </a:solidFill>
              </a:rPr>
              <a:t> –</a:t>
            </a:r>
            <a:r>
              <a:rPr lang="cs-CZ" sz="1050" b="1" kern="0" dirty="0">
                <a:solidFill>
                  <a:srgbClr val="002060"/>
                </a:solidFill>
              </a:rPr>
              <a:t> Složení vlaku, Vlak připraven, </a:t>
            </a:r>
          </a:p>
          <a:p>
            <a:pPr marL="0" indent="0">
              <a:buNone/>
            </a:pPr>
            <a:r>
              <a:rPr lang="cs-CZ" sz="1050" b="1" kern="0" dirty="0">
                <a:solidFill>
                  <a:srgbClr val="002060"/>
                </a:solidFill>
              </a:rPr>
              <a:t>	            Licence strojvedoucího </a:t>
            </a:r>
            <a:endParaRPr lang="en-GB" sz="1050" b="1" kern="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1050" b="1" kern="0" dirty="0">
                <a:solidFill>
                  <a:schemeClr val="tx2"/>
                </a:solidFill>
              </a:rPr>
              <a:t>WWW DOMIN </a:t>
            </a:r>
            <a:r>
              <a:rPr lang="cs-CZ" sz="1050" b="1" kern="0" dirty="0">
                <a:solidFill>
                  <a:srgbClr val="002060"/>
                </a:solidFill>
              </a:rPr>
              <a:t>– Omezení infrastruktury</a:t>
            </a:r>
          </a:p>
          <a:p>
            <a:pPr marL="0" indent="0">
              <a:buNone/>
            </a:pPr>
            <a:r>
              <a:rPr lang="cs-CZ" sz="1050" b="1" kern="0" dirty="0">
                <a:solidFill>
                  <a:schemeClr val="tx2"/>
                </a:solidFill>
              </a:rPr>
              <a:t>WWW GRAPP </a:t>
            </a:r>
            <a:r>
              <a:rPr lang="cs-CZ" sz="1050" b="1" kern="0" dirty="0">
                <a:solidFill>
                  <a:srgbClr val="002060"/>
                </a:solidFill>
              </a:rPr>
              <a:t>– Jízda vlaku </a:t>
            </a:r>
            <a:endParaRPr lang="en-GB" sz="2400" kern="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1050" b="1" kern="0" dirty="0">
                <a:solidFill>
                  <a:schemeClr val="tx2"/>
                </a:solidFill>
              </a:rPr>
              <a:t>WWW </a:t>
            </a:r>
            <a:r>
              <a:rPr lang="en-GB" sz="1050" b="1" kern="0" dirty="0">
                <a:solidFill>
                  <a:schemeClr val="tx2"/>
                </a:solidFill>
              </a:rPr>
              <a:t>ISOŘ</a:t>
            </a:r>
            <a:r>
              <a:rPr lang="en-GB" sz="1050" b="1" kern="0" dirty="0">
                <a:solidFill>
                  <a:srgbClr val="002060"/>
                </a:solidFill>
              </a:rPr>
              <a:t> –  </a:t>
            </a:r>
            <a:r>
              <a:rPr lang="cs-CZ" sz="1050" b="1" kern="0" dirty="0">
                <a:solidFill>
                  <a:srgbClr val="002060"/>
                </a:solidFill>
              </a:rPr>
              <a:t>Jízda vlaku </a:t>
            </a:r>
            <a:endParaRPr lang="en-GB" sz="1050" b="1" kern="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1050" b="1" kern="0" dirty="0">
                <a:solidFill>
                  <a:schemeClr val="tx2"/>
                </a:solidFill>
              </a:rPr>
              <a:t>WWW </a:t>
            </a:r>
            <a:r>
              <a:rPr lang="en-GB" sz="1050" b="1" kern="0" dirty="0">
                <a:solidFill>
                  <a:schemeClr val="tx2"/>
                </a:solidFill>
              </a:rPr>
              <a:t>KADR</a:t>
            </a:r>
            <a:r>
              <a:rPr lang="en-GB" sz="1050" b="1" kern="0" dirty="0">
                <a:solidFill>
                  <a:srgbClr val="002060"/>
                </a:solidFill>
              </a:rPr>
              <a:t> – </a:t>
            </a:r>
            <a:r>
              <a:rPr lang="cs-CZ" sz="1050" b="1" kern="0" dirty="0">
                <a:solidFill>
                  <a:srgbClr val="002060"/>
                </a:solidFill>
              </a:rPr>
              <a:t>Žádost o trasu, Aktivace tras</a:t>
            </a:r>
            <a:endParaRPr lang="en-GB" sz="1050" b="1" kern="0" dirty="0">
              <a:solidFill>
                <a:srgbClr val="002060"/>
              </a:solidFill>
            </a:endParaRPr>
          </a:p>
        </p:txBody>
      </p:sp>
      <p:cxnSp>
        <p:nvCxnSpPr>
          <p:cNvPr id="78" name="Přímá spojnice se šipkou 147">
            <a:extLst>
              <a:ext uri="{FF2B5EF4-FFF2-40B4-BE49-F238E27FC236}">
                <a16:creationId xmlns:a16="http://schemas.microsoft.com/office/drawing/2014/main" id="{5CA4689B-A1BF-40C3-971C-FEFB72C8304B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511913" y="2557815"/>
            <a:ext cx="5137303" cy="1055670"/>
          </a:xfrm>
          <a:prstGeom prst="bentConnector3">
            <a:avLst>
              <a:gd name="adj1" fmla="val -2063"/>
            </a:avLst>
          </a:prstGeom>
          <a:ln w="190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se šipkou 147">
            <a:extLst>
              <a:ext uri="{FF2B5EF4-FFF2-40B4-BE49-F238E27FC236}">
                <a16:creationId xmlns:a16="http://schemas.microsoft.com/office/drawing/2014/main" id="{447BD506-0466-45B0-AC11-41DD5056E3C9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697991" y="2526458"/>
            <a:ext cx="5137303" cy="1065697"/>
          </a:xfrm>
          <a:prstGeom prst="bentConnector3">
            <a:avLst>
              <a:gd name="adj1" fmla="val -5029"/>
            </a:avLst>
          </a:prstGeom>
          <a:ln w="19050">
            <a:solidFill>
              <a:srgbClr val="FFC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Box 42">
            <a:extLst>
              <a:ext uri="{FF2B5EF4-FFF2-40B4-BE49-F238E27FC236}">
                <a16:creationId xmlns:a16="http://schemas.microsoft.com/office/drawing/2014/main" id="{FCB67E80-BEEE-D523-6A9C-D799041E8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424" y="759447"/>
            <a:ext cx="905066" cy="1052596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cs-CZ" sz="1200" b="1" dirty="0">
                <a:solidFill>
                  <a:srgbClr val="002060"/>
                </a:solidFill>
                <a:latin typeface="Calibri" pitchFamily="34" charset="0"/>
              </a:rPr>
              <a:t>Vlastní systém dopravce </a:t>
            </a:r>
          </a:p>
          <a:p>
            <a:pPr algn="ctr">
              <a:spcBef>
                <a:spcPct val="20000"/>
              </a:spcBef>
            </a:pPr>
            <a:r>
              <a:rPr lang="cs-CZ" sz="1200" b="1" dirty="0">
                <a:solidFill>
                  <a:srgbClr val="002060"/>
                </a:solidFill>
                <a:latin typeface="Calibri" pitchFamily="34" charset="0"/>
              </a:rPr>
              <a:t> WWW aplikace SŽ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772DDAB-AA58-F093-73A5-A96475EC357A}"/>
              </a:ext>
            </a:extLst>
          </p:cNvPr>
          <p:cNvSpPr txBox="1"/>
          <p:nvPr/>
        </p:nvSpPr>
        <p:spPr>
          <a:xfrm>
            <a:off x="1716758" y="2776581"/>
            <a:ext cx="1733167" cy="24622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cs-CZ" sz="1000" b="1">
                <a:solidFill>
                  <a:srgbClr val="00B050"/>
                </a:solidFill>
              </a:rPr>
              <a:t>Žádost o trasu ad hoc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195D51D3-7495-7443-54E8-EE3F5CEC2B83}"/>
              </a:ext>
            </a:extLst>
          </p:cNvPr>
          <p:cNvSpPr txBox="1"/>
          <p:nvPr/>
        </p:nvSpPr>
        <p:spPr>
          <a:xfrm>
            <a:off x="5074885" y="3254967"/>
            <a:ext cx="1792478" cy="24622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cs-CZ" sz="1000" b="1">
                <a:solidFill>
                  <a:srgbClr val="00B050"/>
                </a:solidFill>
              </a:rPr>
              <a:t>Přidělená trasa ad hoc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40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 animBg="1"/>
      <p:bldP spid="13" grpId="0"/>
      <p:bldP spid="23" grpId="0"/>
      <p:bldP spid="35" grpId="0" animBg="1"/>
      <p:bldP spid="36" grpId="0"/>
      <p:bldP spid="39" grpId="0"/>
      <p:bldP spid="51" grpId="0" animBg="1"/>
      <p:bldP spid="50" grpId="0" animBg="1"/>
      <p:bldP spid="121" grpId="0"/>
      <p:bldP spid="63" grpId="0" animBg="1"/>
      <p:bldP spid="65" grpId="0"/>
      <p:bldP spid="66" grpId="0"/>
      <p:bldP spid="71" grpId="0"/>
      <p:bldP spid="75" grpId="0" animBg="1"/>
      <p:bldP spid="4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8" y="1357745"/>
            <a:ext cx="8156575" cy="465512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/>
              <a:t>SŽ umožňuje přístup do aplikací pouze dopravcům působícím na síti SŽ.</a:t>
            </a:r>
          </a:p>
          <a:p>
            <a:pPr>
              <a:spcAft>
                <a:spcPts val="600"/>
              </a:spcAft>
            </a:pPr>
            <a:endParaRPr lang="cs-CZ" sz="500"/>
          </a:p>
          <a:p>
            <a:pPr>
              <a:spcAft>
                <a:spcPts val="600"/>
              </a:spcAft>
            </a:pPr>
            <a:r>
              <a:rPr lang="cs-CZ"/>
              <a:t>SŽ má rutinní komunikaci se sousedními IM jak v oblasti plánování a sestavy JŘ (ročního JŘ i ad hoc) tak v oblasti operativního řízení provozu.</a:t>
            </a:r>
          </a:p>
          <a:p>
            <a:pPr>
              <a:spcAft>
                <a:spcPts val="600"/>
              </a:spcAft>
            </a:pPr>
            <a:endParaRPr lang="cs-CZ" sz="500"/>
          </a:p>
          <a:p>
            <a:pPr>
              <a:spcAft>
                <a:spcPts val="600"/>
              </a:spcAft>
            </a:pPr>
            <a:r>
              <a:rPr lang="cs-CZ"/>
              <a:t>SŽ nesmí předávat informace týkající se jednoho dopravce jiným společnostem, ani na základě požadavku dopravce.</a:t>
            </a:r>
          </a:p>
          <a:p>
            <a:pPr>
              <a:spcAft>
                <a:spcPts val="600"/>
              </a:spcAft>
            </a:pPr>
            <a:endParaRPr lang="cs-CZ" sz="500"/>
          </a:p>
          <a:p>
            <a:pPr>
              <a:spcAft>
                <a:spcPts val="600"/>
              </a:spcAft>
            </a:pPr>
            <a:r>
              <a:rPr lang="cs-CZ"/>
              <a:t>Výměna informací mezi kooperujícími dopravci je na odpovědnosti dopravců. </a:t>
            </a:r>
          </a:p>
          <a:p>
            <a:pPr>
              <a:spcAft>
                <a:spcPts val="600"/>
              </a:spcAft>
            </a:pPr>
            <a:endParaRPr lang="cs-CZ" sz="500"/>
          </a:p>
          <a:p>
            <a:pPr>
              <a:spcAft>
                <a:spcPts val="600"/>
              </a:spcAft>
            </a:pPr>
            <a:r>
              <a:rPr lang="cs-CZ"/>
              <a:t>SŽ apeluje na spolupracující dopravce, aby společně komunikovali jak v oblasti plánování, tak v oblasti jízdy vlaku. </a:t>
            </a:r>
          </a:p>
          <a:p>
            <a:pPr marL="0" indent="0">
              <a:spcAft>
                <a:spcPts val="600"/>
              </a:spcAft>
              <a:buNone/>
            </a:pP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/>
              <a:t>IS SŽ užití v me</a:t>
            </a:r>
            <a:r>
              <a:rPr lang="cs-CZ"/>
              <a:t>zinárodní dopravě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716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/>
      </p:pic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917536" y="6327369"/>
            <a:ext cx="5742696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/>
              <a:t>Mezinárodní IS pro dopravce</a:t>
            </a:r>
            <a:br>
              <a:rPr lang="cs-CZ" sz="2000"/>
            </a:b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030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6259" y="1468582"/>
            <a:ext cx="8156575" cy="3985576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/>
              <a:t>Zdrojovým systém všech informací do mezinárodních systémů jsou systémy SŽ.</a:t>
            </a:r>
          </a:p>
          <a:p>
            <a:pPr>
              <a:spcAft>
                <a:spcPts val="600"/>
              </a:spcAft>
            </a:pPr>
            <a:r>
              <a:rPr lang="cs-CZ"/>
              <a:t>Mezinárodní systémy pouze duplicitně zobrazují informace obsažené v systémech SŽ.</a:t>
            </a:r>
          </a:p>
          <a:p>
            <a:pPr marL="0" indent="0">
              <a:spcAft>
                <a:spcPts val="600"/>
              </a:spcAft>
              <a:buNone/>
            </a:pPr>
            <a:endParaRPr lang="cs-CZ"/>
          </a:p>
          <a:p>
            <a:pPr>
              <a:spcAft>
                <a:spcPts val="600"/>
              </a:spcAft>
            </a:pPr>
            <a:endParaRPr lang="cs-CZ"/>
          </a:p>
          <a:p>
            <a:pPr>
              <a:spcAft>
                <a:spcPts val="600"/>
              </a:spcAft>
            </a:pP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/>
              <a:t>Mezinárodní IS pro dopravce - přehled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1408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1391" y="1177420"/>
            <a:ext cx="8156575" cy="4503160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cs-CZ"/>
              <a:t>SŽ předává data do těchto mezinárodních systémů</a:t>
            </a:r>
          </a:p>
          <a:p>
            <a:pPr>
              <a:spcAft>
                <a:spcPts val="600"/>
              </a:spcAft>
            </a:pPr>
            <a:r>
              <a:rPr lang="cs-CZ" b="1"/>
              <a:t>RNE PCS </a:t>
            </a:r>
            <a:r>
              <a:rPr lang="cs-CZ"/>
              <a:t>–systém pro harmonizaci mezinárodních </a:t>
            </a:r>
            <a:r>
              <a:rPr lang="cs-CZ">
                <a:solidFill>
                  <a:srgbClr val="FF0000"/>
                </a:solidFill>
              </a:rPr>
              <a:t>žádostí o trasu</a:t>
            </a:r>
            <a:r>
              <a:rPr lang="cs-CZ"/>
              <a:t> – dle specifikací TSI TAF</a:t>
            </a:r>
          </a:p>
          <a:p>
            <a:pPr>
              <a:spcAft>
                <a:spcPts val="600"/>
              </a:spcAft>
            </a:pPr>
            <a:r>
              <a:rPr lang="cs-CZ" b="1"/>
              <a:t>RNE TIS </a:t>
            </a:r>
            <a:r>
              <a:rPr lang="cs-CZ"/>
              <a:t>– systém pro informaci o </a:t>
            </a:r>
            <a:r>
              <a:rPr lang="cs-CZ">
                <a:solidFill>
                  <a:srgbClr val="FF0000"/>
                </a:solidFill>
              </a:rPr>
              <a:t>aktuální jízdě mezinárodních vlaků</a:t>
            </a:r>
            <a:r>
              <a:rPr lang="cs-CZ"/>
              <a:t> – dle specifikací TSI TAF</a:t>
            </a:r>
          </a:p>
          <a:p>
            <a:pPr>
              <a:spcAft>
                <a:spcPts val="600"/>
              </a:spcAft>
            </a:pPr>
            <a:r>
              <a:rPr lang="cs-CZ" b="1"/>
              <a:t>RNE CRD </a:t>
            </a:r>
            <a:r>
              <a:rPr lang="cs-CZ"/>
              <a:t>– </a:t>
            </a:r>
            <a:r>
              <a:rPr lang="cs-CZ">
                <a:solidFill>
                  <a:srgbClr val="FF0000"/>
                </a:solidFill>
              </a:rPr>
              <a:t>číselník dopravních bodů </a:t>
            </a:r>
            <a:r>
              <a:rPr lang="cs-CZ"/>
              <a:t>užívaných v datové komunikaci – dle specifikací TSI TAF</a:t>
            </a:r>
          </a:p>
          <a:p>
            <a:pPr>
              <a:spcAft>
                <a:spcPts val="600"/>
              </a:spcAft>
            </a:pPr>
            <a:r>
              <a:rPr lang="cs-CZ" b="1"/>
              <a:t>RNE TCR </a:t>
            </a:r>
            <a:r>
              <a:rPr lang="cs-CZ"/>
              <a:t>– informace o </a:t>
            </a:r>
            <a:r>
              <a:rPr lang="cs-CZ">
                <a:solidFill>
                  <a:srgbClr val="FF0000"/>
                </a:solidFill>
              </a:rPr>
              <a:t>omezení infrastruktury</a:t>
            </a:r>
          </a:p>
          <a:p>
            <a:pPr>
              <a:spcAft>
                <a:spcPts val="600"/>
              </a:spcAft>
            </a:pPr>
            <a:r>
              <a:rPr lang="cs-CZ" b="1"/>
              <a:t>RINF</a:t>
            </a:r>
            <a:r>
              <a:rPr lang="cs-CZ"/>
              <a:t> – </a:t>
            </a:r>
            <a:r>
              <a:rPr lang="cs-CZ">
                <a:solidFill>
                  <a:srgbClr val="FF0000"/>
                </a:solidFill>
              </a:rPr>
              <a:t>evropský registr infrastruktury </a:t>
            </a:r>
            <a:r>
              <a:rPr lang="cs-CZ"/>
              <a:t>– dle specifikací EUAR (Evropské železniční agentury)</a:t>
            </a:r>
          </a:p>
          <a:p>
            <a:pPr>
              <a:spcAft>
                <a:spcPts val="600"/>
              </a:spcAft>
            </a:pPr>
            <a:r>
              <a:rPr lang="cs-CZ"/>
              <a:t>SŽ informace obdržené z mezinárodních systémů nepředává ani dopravcům ani třetím stranám. </a:t>
            </a:r>
          </a:p>
          <a:p>
            <a:pPr>
              <a:spcAft>
                <a:spcPts val="600"/>
              </a:spcAft>
            </a:pPr>
            <a:r>
              <a:rPr lang="cs-CZ" b="1"/>
              <a:t>Dopravce může využívat informace ze systémů RNE</a:t>
            </a:r>
          </a:p>
          <a:p>
            <a:pPr marL="0" indent="0">
              <a:spcAft>
                <a:spcPts val="600"/>
              </a:spcAft>
              <a:buNone/>
            </a:pPr>
            <a:endParaRPr lang="cs-CZ"/>
          </a:p>
          <a:p>
            <a:pPr marL="0" indent="0">
              <a:spcAft>
                <a:spcPts val="600"/>
              </a:spcAft>
              <a:buNone/>
            </a:pPr>
            <a:endParaRPr lang="cs-CZ"/>
          </a:p>
          <a:p>
            <a:pPr>
              <a:spcAft>
                <a:spcPts val="600"/>
              </a:spcAft>
            </a:pP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/>
              <a:t>Mezinárodní IS pro dopravce - přehled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9931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50316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/>
              <a:t>Systém RNE PCS:</a:t>
            </a:r>
          </a:p>
          <a:p>
            <a:pPr lvl="1">
              <a:spcAft>
                <a:spcPts val="600"/>
              </a:spcAft>
            </a:pPr>
            <a:r>
              <a:rPr lang="cs-CZ"/>
              <a:t>Sestava ročního JŘ</a:t>
            </a:r>
          </a:p>
          <a:p>
            <a:pPr lvl="2">
              <a:spcAft>
                <a:spcPts val="600"/>
              </a:spcAft>
            </a:pPr>
            <a:r>
              <a:rPr lang="cs-CZ"/>
              <a:t>SŽ rutinně používá v rámci sestavy ročního JŘ – jsou zde obsaženy veškeré mezinárodní trasy</a:t>
            </a:r>
          </a:p>
          <a:p>
            <a:pPr lvl="1">
              <a:spcAft>
                <a:spcPts val="600"/>
              </a:spcAft>
            </a:pPr>
            <a:r>
              <a:rPr lang="cs-CZ"/>
              <a:t>Ad hoc trasy </a:t>
            </a:r>
          </a:p>
          <a:p>
            <a:pPr lvl="2">
              <a:spcAft>
                <a:spcPts val="600"/>
              </a:spcAft>
            </a:pPr>
            <a:r>
              <a:rPr lang="cs-CZ"/>
              <a:t>V procesu ad hoc SŽ zatím nepoužívá. </a:t>
            </a:r>
          </a:p>
          <a:p>
            <a:pPr lvl="2">
              <a:spcAft>
                <a:spcPts val="600"/>
              </a:spcAft>
            </a:pPr>
            <a:r>
              <a:rPr lang="cs-CZ"/>
              <a:t>V lednu 2024 plánované rozsáhlé změny na straně RNE, které umožní TAF TSI komunikaci u tras ad hoc. </a:t>
            </a:r>
          </a:p>
          <a:p>
            <a:pPr lvl="2">
              <a:spcAft>
                <a:spcPts val="600"/>
              </a:spcAft>
            </a:pPr>
            <a:r>
              <a:rPr lang="cs-CZ"/>
              <a:t>Poté se SŽ 12/2024 připojí k PCS i v procesu ad hoc.</a:t>
            </a:r>
          </a:p>
          <a:p>
            <a:pPr lvl="2">
              <a:spcAft>
                <a:spcPts val="600"/>
              </a:spcAft>
            </a:pPr>
            <a:r>
              <a:rPr lang="cs-CZ"/>
              <a:t>Prostřednictvím datové komunikace dle TSI TAF s IS KADR.</a:t>
            </a:r>
          </a:p>
          <a:p>
            <a:pPr>
              <a:spcAft>
                <a:spcPts val="600"/>
              </a:spcAft>
            </a:pP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/>
              <a:t>RNE PCS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58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3712" y="1248454"/>
            <a:ext cx="8156575" cy="5004563"/>
          </a:xfrm>
        </p:spPr>
        <p:txBody>
          <a:bodyPr/>
          <a:lstStyle/>
          <a:p>
            <a:pPr lvl="1">
              <a:spcAft>
                <a:spcPts val="600"/>
              </a:spcAft>
            </a:pPr>
            <a:r>
              <a:rPr lang="cs-CZ" b="0"/>
              <a:t>SŽ přijímá informace o jízdě mezinárodních vlaků jedoucích z/do sítě SŽ. Informace ze zahraničí u vlaků směrem do SŽ promítá do času příjezdu do bodu vstupní státní hranice</a:t>
            </a:r>
          </a:p>
          <a:p>
            <a:pPr lvl="1">
              <a:spcAft>
                <a:spcPts val="600"/>
              </a:spcAft>
            </a:pPr>
            <a:r>
              <a:rPr lang="cs-CZ" b="0"/>
              <a:t>Informace z RNE TIS </a:t>
            </a:r>
            <a:r>
              <a:rPr lang="cs-CZ"/>
              <a:t>nejsou</a:t>
            </a:r>
            <a:r>
              <a:rPr lang="cs-CZ" b="0"/>
              <a:t> dále předávány. </a:t>
            </a:r>
          </a:p>
          <a:p>
            <a:pPr lvl="1">
              <a:spcAft>
                <a:spcPts val="600"/>
              </a:spcAft>
            </a:pPr>
            <a:r>
              <a:rPr lang="cs-CZ" b="0"/>
              <a:t>SŽ předává informace pro všechny mezinárodní vlaky + všechny vnitrostátní nákladní vlaky </a:t>
            </a:r>
          </a:p>
          <a:p>
            <a:pPr lvl="1">
              <a:spcAft>
                <a:spcPts val="600"/>
              </a:spcAft>
            </a:pPr>
            <a:r>
              <a:rPr lang="cs-CZ"/>
              <a:t>SŽ předává tyto informace</a:t>
            </a:r>
            <a:r>
              <a:rPr lang="cs-CZ" b="0"/>
              <a:t>:</a:t>
            </a:r>
          </a:p>
          <a:p>
            <a:pPr lvl="2">
              <a:spcAft>
                <a:spcPts val="600"/>
              </a:spcAft>
            </a:pPr>
            <a:r>
              <a:rPr lang="cs-CZ"/>
              <a:t>Jízdní řád platný pro daný den včetně případných změn (odklon…)</a:t>
            </a:r>
          </a:p>
          <a:p>
            <a:pPr lvl="2">
              <a:spcAft>
                <a:spcPts val="600"/>
              </a:spcAft>
            </a:pPr>
            <a:r>
              <a:rPr lang="cs-CZ"/>
              <a:t>Aktivaci/deaktivaci trasy pro daný den</a:t>
            </a:r>
          </a:p>
          <a:p>
            <a:pPr lvl="2">
              <a:spcAft>
                <a:spcPts val="600"/>
              </a:spcAft>
            </a:pPr>
            <a:r>
              <a:rPr lang="cs-CZ"/>
              <a:t>Prognózu jízdy vlaku v bodě státní hranice na výstupu z ČR</a:t>
            </a:r>
          </a:p>
          <a:p>
            <a:pPr lvl="2">
              <a:spcAft>
                <a:spcPts val="600"/>
              </a:spcAft>
            </a:pPr>
            <a:r>
              <a:rPr lang="cs-CZ"/>
              <a:t>Skutečnou jízdu vlaku na síti SŽ </a:t>
            </a:r>
          </a:p>
          <a:p>
            <a:pPr lvl="1">
              <a:spcAft>
                <a:spcPts val="600"/>
              </a:spcAft>
            </a:pPr>
            <a:r>
              <a:rPr lang="cs-CZ"/>
              <a:t>SŽ </a:t>
            </a:r>
            <a:r>
              <a:rPr lang="cs-CZ" u="sng"/>
              <a:t>nepředává ani nepřijímá </a:t>
            </a:r>
            <a:r>
              <a:rPr lang="cs-CZ"/>
              <a:t>informace o Složení vlaku a nebude je předávat/přijímat ani v budoucnosti.</a:t>
            </a:r>
          </a:p>
          <a:p>
            <a:pPr lvl="1">
              <a:spcAft>
                <a:spcPts val="600"/>
              </a:spcAft>
            </a:pPr>
            <a:r>
              <a:rPr lang="cs-CZ"/>
              <a:t>SŽ nevyužívá funkcionality RNE TIS pro odstavení vlaku ani pro informování o překážkách na infrastruktuře z důvodu neexistující datové komunikace TSI TAF ze strany RNE</a:t>
            </a:r>
          </a:p>
          <a:p>
            <a:pPr lvl="1">
              <a:spcAft>
                <a:spcPts val="600"/>
              </a:spcAft>
            </a:pPr>
            <a:endParaRPr lang="cs-CZ"/>
          </a:p>
          <a:p>
            <a:pPr>
              <a:spcAft>
                <a:spcPts val="600"/>
              </a:spcAft>
            </a:pP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/>
              <a:t>RNE TIS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1447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503160"/>
          </a:xfrm>
        </p:spPr>
        <p:txBody>
          <a:bodyPr/>
          <a:lstStyle/>
          <a:p>
            <a:pPr marL="342900" lvl="1" indent="-342900">
              <a:spcAft>
                <a:spcPts val="600"/>
              </a:spcAft>
              <a:buClr>
                <a:schemeClr val="tx2"/>
              </a:buClr>
            </a:pPr>
            <a:r>
              <a:rPr lang="cs-CZ" sz="2000" b="0"/>
              <a:t>SŽ předává informace o ročním plánu výluk.</a:t>
            </a:r>
          </a:p>
          <a:p>
            <a:pPr marL="342900" lvl="1" indent="-342900">
              <a:spcAft>
                <a:spcPts val="600"/>
              </a:spcAft>
              <a:buClr>
                <a:schemeClr val="tx2"/>
              </a:buClr>
            </a:pPr>
            <a:r>
              <a:rPr lang="cs-CZ" sz="2000" b="0"/>
              <a:t>K 12/2024 - Předávání průběžných informací o omezení infrastruktury s vlivem na mezinárodní dopravu vzniklých/změněných v průběhu platnosti ročního jízdního</a:t>
            </a: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/>
              <a:t>RNE TCR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640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/>
      </p:pic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917536" y="6327369"/>
            <a:ext cx="5742696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100" b="0">
                <a:solidFill>
                  <a:srgbClr val="002060"/>
                </a:solidFill>
                <a:latin typeface="+mn-lt"/>
              </a:rPr>
              <a:t>Provozní aplikace  Správy železnic a datová komunikace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Poskytování informací</a:t>
            </a:r>
            <a:br>
              <a:rPr lang="cs-CZ"/>
            </a:br>
            <a:br>
              <a:rPr lang="cs-CZ"/>
            </a:b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6879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1"/>
          <p:cNvSpPr>
            <a:spLocks noGrp="1"/>
          </p:cNvSpPr>
          <p:nvPr>
            <p:ph idx="1"/>
          </p:nvPr>
        </p:nvSpPr>
        <p:spPr bwMode="auto">
          <a:xfrm>
            <a:off x="484362" y="1008672"/>
            <a:ext cx="8156575" cy="406082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ts val="600"/>
              </a:spcAft>
            </a:pPr>
            <a:r>
              <a:rPr lang="cs-CZ" altLang="cs-CZ" sz="1800"/>
              <a:t>Pro potřeby zobrazení jízd vlaků v systémech dopravců má SŽ povinnost poskytovat tyto informace v datové podobě v tomto rozsahu:</a:t>
            </a:r>
          </a:p>
          <a:p>
            <a:pPr eaLnBrk="1" hangingPunct="1">
              <a:spcAft>
                <a:spcPts val="600"/>
              </a:spcAft>
            </a:pPr>
            <a:r>
              <a:rPr lang="cs-CZ" altLang="cs-CZ" sz="1800" b="1"/>
              <a:t>Nákladní doprava </a:t>
            </a:r>
            <a:r>
              <a:rPr lang="cs-CZ" altLang="cs-CZ" sz="1800"/>
              <a:t>– poskytují se datově všechny vlaky daného dopravce</a:t>
            </a:r>
          </a:p>
          <a:p>
            <a:pPr eaLnBrk="1" hangingPunct="1">
              <a:spcAft>
                <a:spcPts val="600"/>
              </a:spcAft>
            </a:pPr>
            <a:r>
              <a:rPr lang="cs-CZ" altLang="cs-CZ" sz="1800" b="1"/>
              <a:t>Osobní doprava </a:t>
            </a:r>
            <a:r>
              <a:rPr lang="cs-CZ" altLang="cs-CZ" sz="1800"/>
              <a:t>- poskytují se datově všechny vlaky daného dopravce + všechny vlaky veřejné osobní dopravy</a:t>
            </a:r>
          </a:p>
          <a:p>
            <a:pPr eaLnBrk="1" hangingPunct="1">
              <a:spcAft>
                <a:spcPts val="600"/>
              </a:spcAft>
            </a:pPr>
            <a:r>
              <a:rPr lang="cs-CZ" altLang="cs-CZ" sz="1800"/>
              <a:t>Všichni dopravci mají možnost sledovat veřejnou osobní dopravu v aplikaci GRAPP</a:t>
            </a:r>
          </a:p>
          <a:p>
            <a:pPr eaLnBrk="1" hangingPunct="1">
              <a:spcAft>
                <a:spcPts val="600"/>
              </a:spcAft>
            </a:pPr>
            <a:endParaRPr lang="cs-CZ" altLang="cs-CZ" sz="1800"/>
          </a:p>
          <a:p>
            <a:pPr lvl="1" eaLnBrk="1" hangingPunct="1"/>
            <a:endParaRPr lang="cs-CZ" altLang="cs-CZ" sz="1800" b="0"/>
          </a:p>
        </p:txBody>
      </p:sp>
      <p:sp>
        <p:nvSpPr>
          <p:cNvPr id="10243" name="Zástupný symbol pro text 2"/>
          <p:cNvSpPr>
            <a:spLocks noGrp="1"/>
          </p:cNvSpPr>
          <p:nvPr>
            <p:ph type="body" sz="quarter" idx="13"/>
          </p:nvPr>
        </p:nvSpPr>
        <p:spPr bwMode="auto">
          <a:xfrm>
            <a:off x="496888" y="5697538"/>
            <a:ext cx="8156575" cy="369887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marL="215900" indent="-215900" eaLnBrk="1" hangingPunct="1"/>
            <a:endParaRPr lang="cs-CZ" altLang="cs-CZ"/>
          </a:p>
        </p:txBody>
      </p:sp>
      <p:sp>
        <p:nvSpPr>
          <p:cNvPr id="10244" name="Nadpis 3"/>
          <p:cNvSpPr>
            <a:spLocks noGrp="1"/>
          </p:cNvSpPr>
          <p:nvPr>
            <p:ph type="title"/>
          </p:nvPr>
        </p:nvSpPr>
        <p:spPr>
          <a:xfrm>
            <a:off x="496888" y="360363"/>
            <a:ext cx="8156575" cy="800100"/>
          </a:xfrm>
        </p:spPr>
        <p:txBody>
          <a:bodyPr/>
          <a:lstStyle/>
          <a:p>
            <a:pPr eaLnBrk="1" hangingPunct="1"/>
            <a:r>
              <a:rPr lang="cs-CZ" altLang="cs-CZ"/>
              <a:t>Poskytování informací - poloha vlaku</a:t>
            </a:r>
          </a:p>
        </p:txBody>
      </p:sp>
      <p:pic>
        <p:nvPicPr>
          <p:cNvPr id="8" name="Obrázek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" t="12755" b="4106"/>
          <a:stretch>
            <a:fillRect/>
          </a:stretch>
        </p:blipFill>
        <p:spPr bwMode="auto">
          <a:xfrm>
            <a:off x="1994108" y="3883068"/>
            <a:ext cx="5546560" cy="22183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E4A02E45-A1B1-FC86-53BF-755FC3980CC4}"/>
              </a:ext>
            </a:extLst>
          </p:cNvPr>
          <p:cNvSpPr txBox="1">
            <a:spLocks/>
          </p:cNvSpPr>
          <p:nvPr/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238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2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2000" b="0"/>
              <a:t>Informace o plánovaných a aktuálních omezeních </a:t>
            </a:r>
            <a:r>
              <a:rPr lang="cs-CZ" altLang="cs-CZ" sz="2000"/>
              <a:t>infrastruktury pro </a:t>
            </a:r>
            <a:r>
              <a:rPr lang="cs-CZ" altLang="cs-CZ" sz="2000" b="1"/>
              <a:t>dopravce</a:t>
            </a:r>
            <a:r>
              <a:rPr lang="cs-CZ" altLang="cs-CZ" sz="2000"/>
              <a:t> jsou poskytována: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600" b="0"/>
              <a:t>Formou datové komunikace prostřednictvím webové služby DOMIN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600" b="0"/>
              <a:t>Formou zobrazení v DOMIN</a:t>
            </a:r>
          </a:p>
          <a:p>
            <a:pPr marL="811213" lvl="4" indent="-342900">
              <a:spcBef>
                <a:spcPts val="238"/>
              </a:spcBef>
              <a:buClr>
                <a:schemeClr val="tx2"/>
              </a:buClr>
            </a:pPr>
            <a:endParaRPr lang="cs-CZ" altLang="cs-CZ" sz="1600"/>
          </a:p>
          <a:p>
            <a:pPr marL="811213" lvl="4" indent="-342900">
              <a:spcBef>
                <a:spcPts val="238"/>
              </a:spcBef>
              <a:buClr>
                <a:schemeClr val="tx2"/>
              </a:buClr>
            </a:pPr>
            <a:endParaRPr lang="cs-CZ" altLang="cs-CZ" sz="160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14984" y="360000"/>
            <a:ext cx="8220710" cy="800712"/>
          </a:xfrm>
        </p:spPr>
        <p:txBody>
          <a:bodyPr/>
          <a:lstStyle/>
          <a:p>
            <a:r>
              <a:rPr lang="cs-CZ" altLang="cs-CZ"/>
              <a:t>Poskytování informací - omezení infrastruktury</a:t>
            </a:r>
            <a:endParaRPr lang="cs-CZ"/>
          </a:p>
        </p:txBody>
      </p:sp>
      <p:pic>
        <p:nvPicPr>
          <p:cNvPr id="7" name="Obrázek 6"/>
          <p:cNvPicPr/>
          <p:nvPr/>
        </p:nvPicPr>
        <p:blipFill rotWithShape="1">
          <a:blip r:embed="rId2"/>
          <a:srcRect l="14741" t="15692" r="14812" b="2394"/>
          <a:stretch/>
        </p:blipFill>
        <p:spPr bwMode="auto">
          <a:xfrm>
            <a:off x="514984" y="3086100"/>
            <a:ext cx="4057015" cy="2514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Obrázek 7"/>
          <p:cNvPicPr/>
          <p:nvPr/>
        </p:nvPicPr>
        <p:blipFill rotWithShape="1">
          <a:blip r:embed="rId3"/>
          <a:srcRect l="13323" t="14894" r="14386"/>
          <a:stretch/>
        </p:blipFill>
        <p:spPr bwMode="auto">
          <a:xfrm>
            <a:off x="4571999" y="3086100"/>
            <a:ext cx="4163695" cy="26123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DA5D1B1D-2322-CF7A-BD28-4AA4ADD07623}"/>
              </a:ext>
            </a:extLst>
          </p:cNvPr>
          <p:cNvSpPr txBox="1">
            <a:spLocks/>
          </p:cNvSpPr>
          <p:nvPr/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2758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2" indent="-342900">
              <a:spcBef>
                <a:spcPts val="238"/>
              </a:spcBef>
              <a:buClr>
                <a:schemeClr val="tx2"/>
              </a:buClr>
            </a:pPr>
            <a:r>
              <a:rPr lang="cs-CZ" sz="2000"/>
              <a:t>Informace o popisu sítě je možné získat na WWW DYPOD</a:t>
            </a:r>
            <a:endParaRPr lang="cs-CZ" altLang="cs-CZ" sz="160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14984" y="360000"/>
            <a:ext cx="8220710" cy="800712"/>
          </a:xfrm>
        </p:spPr>
        <p:txBody>
          <a:bodyPr/>
          <a:lstStyle/>
          <a:p>
            <a:r>
              <a:rPr lang="cs-CZ" altLang="cs-CZ"/>
              <a:t>Poskytování informací – Popis sítě</a:t>
            </a:r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88" y="1901456"/>
            <a:ext cx="7963621" cy="3705843"/>
          </a:xfrm>
          <a:prstGeom prst="rect">
            <a:avLst/>
          </a:prstGeom>
        </p:spPr>
      </p:pic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4F355D2E-76B1-6FB6-85B0-77F7A49DBA62}"/>
              </a:ext>
            </a:extLst>
          </p:cNvPr>
          <p:cNvSpPr txBox="1">
            <a:spLocks/>
          </p:cNvSpPr>
          <p:nvPr/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3140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2" indent="-342900">
              <a:spcBef>
                <a:spcPts val="238"/>
              </a:spcBef>
              <a:buClr>
                <a:schemeClr val="tx2"/>
              </a:buClr>
            </a:pPr>
            <a:r>
              <a:rPr lang="cs-CZ" sz="2000" dirty="0"/>
              <a:t>WWW DYPOD poskytuje info o: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b="0" dirty="0"/>
              <a:t>Trakce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b="0" dirty="0"/>
              <a:t>Zabezpečovací zařízení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b="0" dirty="0"/>
              <a:t>Rozchod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b="0" dirty="0"/>
              <a:t>Rychlost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b="0" dirty="0"/>
              <a:t>Kategorie tratě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b="0" dirty="0"/>
              <a:t>Kódy kombinované dopravy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b="0" dirty="0"/>
              <a:t>A mnoho další potřebných informací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endParaRPr lang="cs-CZ" altLang="cs-CZ" sz="1800" b="0" dirty="0"/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dirty="0"/>
              <a:t>Novinky: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b="0" dirty="0"/>
              <a:t>3Q 2024 data popisu sítě ve formátu railML </a:t>
            </a:r>
          </a:p>
          <a:p>
            <a:pPr marL="250825" lvl="3" indent="0">
              <a:spcBef>
                <a:spcPts val="238"/>
              </a:spcBef>
              <a:buClr>
                <a:schemeClr val="tx2"/>
              </a:buClr>
              <a:buNone/>
            </a:pPr>
            <a:r>
              <a:rPr lang="cs-CZ" altLang="cs-CZ" sz="1800" b="0" dirty="0"/>
              <a:t>			+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r>
              <a:rPr lang="cs-CZ" altLang="cs-CZ" sz="1800" b="0" dirty="0"/>
              <a:t>3Q 2024 popisu sítě WS (KODOS)</a:t>
            </a:r>
          </a:p>
          <a:p>
            <a:pPr marL="250825" lvl="3" indent="0">
              <a:spcBef>
                <a:spcPts val="238"/>
              </a:spcBef>
              <a:buClr>
                <a:schemeClr val="tx2"/>
              </a:buClr>
              <a:buNone/>
            </a:pPr>
            <a:endParaRPr lang="cs-CZ" altLang="cs-CZ" sz="1600" b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14984" y="360000"/>
            <a:ext cx="8220710" cy="800712"/>
          </a:xfrm>
        </p:spPr>
        <p:txBody>
          <a:bodyPr/>
          <a:lstStyle/>
          <a:p>
            <a:r>
              <a:rPr lang="cs-CZ" altLang="cs-CZ"/>
              <a:t>Poskytování informací – Popis sítě</a:t>
            </a:r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7736" y="1155337"/>
            <a:ext cx="1861028" cy="4541951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7AF3F4-3B09-DF3D-695C-CA5A5FB256AD}"/>
              </a:ext>
            </a:extLst>
          </p:cNvPr>
          <p:cNvSpPr txBox="1">
            <a:spLocks/>
          </p:cNvSpPr>
          <p:nvPr/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1865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9" r="8375" b="5586"/>
          <a:stretch/>
        </p:blipFill>
        <p:spPr/>
      </p:pic>
      <p:sp>
        <p:nvSpPr>
          <p:cNvPr id="13315" name="Footer Placeholder 3"/>
          <p:cNvSpPr>
            <a:spLocks noGrp="1"/>
          </p:cNvSpPr>
          <p:nvPr>
            <p:ph type="ftr" sz="quarter" idx="429496729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/>
          </a:p>
        </p:txBody>
      </p:sp>
      <p:sp>
        <p:nvSpPr>
          <p:cNvPr id="21508" name="Title 4"/>
          <p:cNvSpPr>
            <a:spLocks noGrp="1"/>
          </p:cNvSpPr>
          <p:nvPr>
            <p:ph type="title"/>
          </p:nvPr>
        </p:nvSpPr>
        <p:spPr>
          <a:xfrm>
            <a:off x="496888" y="5554663"/>
            <a:ext cx="8156575" cy="496887"/>
          </a:xfrm>
        </p:spPr>
        <p:txBody>
          <a:bodyPr/>
          <a:lstStyle/>
          <a:p>
            <a:r>
              <a:rPr lang="cs-CZ" dirty="0"/>
              <a:t>Predikce jízdy vlaku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427712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1"/>
          <p:cNvSpPr>
            <a:spLocks noGrp="1"/>
          </p:cNvSpPr>
          <p:nvPr>
            <p:ph idx="1"/>
          </p:nvPr>
        </p:nvSpPr>
        <p:spPr bwMode="auto">
          <a:xfrm>
            <a:off x="419707" y="1276527"/>
            <a:ext cx="8156575" cy="406082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ts val="600"/>
              </a:spcAft>
            </a:pPr>
            <a:r>
              <a:rPr lang="cs-CZ" altLang="cs-CZ" sz="1800" b="1" dirty="0"/>
              <a:t>Predikce – informace o dojezdu vlaku do (cílové) stanice</a:t>
            </a:r>
          </a:p>
          <a:p>
            <a:pPr eaLnBrk="1" hangingPunct="1">
              <a:spcAft>
                <a:spcPts val="600"/>
              </a:spcAft>
            </a:pPr>
            <a:endParaRPr lang="cs-CZ" altLang="cs-CZ" sz="1800" dirty="0"/>
          </a:p>
          <a:p>
            <a:pPr eaLnBrk="1" hangingPunct="1">
              <a:spcAft>
                <a:spcPts val="600"/>
              </a:spcAft>
            </a:pPr>
            <a:r>
              <a:rPr lang="cs-CZ" altLang="cs-CZ" sz="1800" dirty="0"/>
              <a:t>Výpočtový model predikce jízdy vlaku vyžaduje: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b="0" dirty="0"/>
              <a:t>Informace přímého /operativního řízení provozu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dirty="0"/>
              <a:t>Informace dopravce</a:t>
            </a:r>
          </a:p>
          <a:p>
            <a:pPr lvl="1" eaLnBrk="1" hangingPunct="1">
              <a:spcAft>
                <a:spcPts val="600"/>
              </a:spcAft>
            </a:pPr>
            <a:endParaRPr lang="cs-CZ" altLang="cs-CZ" sz="1600" b="0" dirty="0"/>
          </a:p>
          <a:p>
            <a:pPr eaLnBrk="1" hangingPunct="1">
              <a:spcAft>
                <a:spcPts val="600"/>
              </a:spcAft>
            </a:pPr>
            <a:r>
              <a:rPr lang="cs-CZ" altLang="cs-CZ" sz="1800" dirty="0"/>
              <a:t>Kvalitu predikce ovlivňuje: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dirty="0"/>
              <a:t>Včasnost</a:t>
            </a:r>
            <a:r>
              <a:rPr lang="cs-CZ" altLang="cs-CZ" sz="1600" b="0" dirty="0"/>
              <a:t> předaných informací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dirty="0"/>
              <a:t>Přesnost</a:t>
            </a:r>
            <a:r>
              <a:rPr lang="cs-CZ" altLang="cs-CZ" sz="1600" b="0" dirty="0"/>
              <a:t> předaných informací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dirty="0"/>
              <a:t>Stabilita</a:t>
            </a:r>
            <a:r>
              <a:rPr lang="cs-CZ" altLang="cs-CZ" sz="1600" b="0" dirty="0"/>
              <a:t> informací (minimum změn oprati jízdnímu řádu po aktivaci trasy)</a:t>
            </a:r>
          </a:p>
          <a:p>
            <a:pPr lvl="1" eaLnBrk="1" hangingPunct="1"/>
            <a:endParaRPr lang="cs-CZ" altLang="cs-CZ" sz="1800" b="0" dirty="0"/>
          </a:p>
        </p:txBody>
      </p:sp>
      <p:sp>
        <p:nvSpPr>
          <p:cNvPr id="10243" name="Zástupný symbol pro text 2"/>
          <p:cNvSpPr>
            <a:spLocks noGrp="1"/>
          </p:cNvSpPr>
          <p:nvPr>
            <p:ph type="body" sz="quarter" idx="13"/>
          </p:nvPr>
        </p:nvSpPr>
        <p:spPr bwMode="auto">
          <a:xfrm>
            <a:off x="496888" y="5697538"/>
            <a:ext cx="8156575" cy="369887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marL="215900" indent="-215900" eaLnBrk="1" hangingPunct="1"/>
            <a:endParaRPr lang="cs-CZ" altLang="cs-CZ"/>
          </a:p>
        </p:txBody>
      </p:sp>
      <p:sp>
        <p:nvSpPr>
          <p:cNvPr id="10244" name="Nadpis 3"/>
          <p:cNvSpPr>
            <a:spLocks noGrp="1"/>
          </p:cNvSpPr>
          <p:nvPr>
            <p:ph type="title"/>
          </p:nvPr>
        </p:nvSpPr>
        <p:spPr>
          <a:xfrm>
            <a:off x="496888" y="360363"/>
            <a:ext cx="8156575" cy="800100"/>
          </a:xfrm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cs-CZ" altLang="cs-CZ" dirty="0"/>
              <a:t>Predikce jízdy vlaku</a:t>
            </a:r>
          </a:p>
        </p:txBody>
      </p:sp>
    </p:spTree>
    <p:extLst>
      <p:ext uri="{BB962C8B-B14F-4D97-AF65-F5344CB8AC3E}">
        <p14:creationId xmlns:p14="http://schemas.microsoft.com/office/powerpoint/2010/main" val="34243570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7" y="1288040"/>
            <a:ext cx="8156575" cy="4061559"/>
          </a:xfrm>
        </p:spPr>
        <p:txBody>
          <a:bodyPr/>
          <a:lstStyle/>
          <a:p>
            <a:pPr marL="342900" lvl="1" indent="-342900" eaLnBrk="1" hangingPunct="1">
              <a:spcAft>
                <a:spcPts val="600"/>
              </a:spcAft>
              <a:buClr>
                <a:schemeClr val="tx2"/>
              </a:buClr>
            </a:pPr>
            <a:r>
              <a:rPr lang="cs-CZ" altLang="cs-CZ" sz="1800"/>
              <a:t>Informace přímého /operativního řízení provozu</a:t>
            </a:r>
            <a:r>
              <a:rPr lang="cs-CZ" altLang="cs-CZ"/>
              <a:t>:</a:t>
            </a:r>
            <a:endParaRPr lang="cs-CZ" altLang="cs-CZ" sz="1800"/>
          </a:p>
          <a:p>
            <a:pPr eaLnBrk="1" hangingPunct="1">
              <a:spcAft>
                <a:spcPts val="600"/>
              </a:spcAft>
            </a:pPr>
            <a:r>
              <a:rPr lang="cs-CZ" sz="1800"/>
              <a:t>Dispečerské dispozice:</a:t>
            </a:r>
          </a:p>
          <a:p>
            <a:pPr lvl="1"/>
            <a:r>
              <a:rPr lang="cs-CZ" b="0"/>
              <a:t>Informace o změně sledů vlaků, křižování, …</a:t>
            </a:r>
          </a:p>
          <a:p>
            <a:pPr lvl="1"/>
            <a:r>
              <a:rPr lang="cs-CZ" b="0"/>
              <a:t>Předávání dispozic do systémů výpravčích – ovlivnění ASVC!!!</a:t>
            </a:r>
          </a:p>
          <a:p>
            <a:pPr lvl="1"/>
            <a:r>
              <a:rPr lang="cs-CZ" b="0"/>
              <a:t>Dnes telefonicky nebo osobně (sály CDP)</a:t>
            </a:r>
          </a:p>
          <a:p>
            <a:pPr eaLnBrk="1" hangingPunct="1">
              <a:spcAft>
                <a:spcPts val="600"/>
              </a:spcAft>
            </a:pPr>
            <a:r>
              <a:rPr lang="cs-CZ" sz="1800"/>
              <a:t>Typy dispozic:</a:t>
            </a:r>
          </a:p>
          <a:p>
            <a:pPr lvl="1"/>
            <a:r>
              <a:rPr lang="cs-CZ" b="0"/>
              <a:t>Dispozice výpravčího – používá výpravčí pro vlastní stanici</a:t>
            </a:r>
          </a:p>
          <a:p>
            <a:pPr lvl="1"/>
            <a:r>
              <a:rPr lang="cs-CZ" b="0"/>
              <a:t>Dispozice provozního dispečera – používá provozní dispečer pro konkrétní stanici, oblast, vlaky</a:t>
            </a:r>
          </a:p>
          <a:p>
            <a:pPr lvl="1"/>
            <a:r>
              <a:rPr lang="cs-CZ" b="0"/>
              <a:t>Automatická dispozice ISOŘ - stanovená pravidla mezi vlaky</a:t>
            </a:r>
          </a:p>
          <a:p>
            <a:pPr eaLnBrk="1" hangingPunct="1">
              <a:spcAft>
                <a:spcPts val="600"/>
              </a:spcAft>
            </a:pPr>
            <a:r>
              <a:rPr lang="cs-CZ" sz="1800"/>
              <a:t>Cílem je:</a:t>
            </a:r>
          </a:p>
          <a:p>
            <a:pPr lvl="1"/>
            <a:r>
              <a:rPr lang="cs-CZ" b="0"/>
              <a:t>Zrychlit komunikace mezi výpravčím a PD</a:t>
            </a:r>
          </a:p>
          <a:p>
            <a:pPr lvl="1"/>
            <a:r>
              <a:rPr lang="cs-CZ"/>
              <a:t>Zlepšit propočet výhledové dopravy</a:t>
            </a:r>
          </a:p>
          <a:p>
            <a:pPr lvl="1">
              <a:spcAft>
                <a:spcPts val="600"/>
              </a:spcAft>
            </a:pPr>
            <a:r>
              <a:rPr lang="cs-CZ" b="0"/>
              <a:t>Zvýšit přesnost automatizovaných systémů (např. ISC, ASVC)</a:t>
            </a:r>
          </a:p>
          <a:p>
            <a:pPr>
              <a:spcAft>
                <a:spcPts val="600"/>
              </a:spcAft>
            </a:pPr>
            <a:r>
              <a:rPr lang="cs-CZ">
                <a:solidFill>
                  <a:schemeClr val="tx2"/>
                </a:solidFill>
              </a:rPr>
              <a:t>Předpoklad spuštění v roce 2024</a:t>
            </a:r>
          </a:p>
          <a:p>
            <a:endParaRPr lang="cs-CZ"/>
          </a:p>
          <a:p>
            <a:endParaRPr lang="cs-CZ"/>
          </a:p>
          <a:p>
            <a:pPr lvl="1"/>
            <a:endParaRPr lang="cs-CZ" sz="1300"/>
          </a:p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Predikce jízdy vlaku</a:t>
            </a:r>
            <a:br>
              <a:rPr lang="cs-CZ" dirty="0"/>
            </a:b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3601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7" y="1288040"/>
            <a:ext cx="8156575" cy="4061559"/>
          </a:xfrm>
        </p:spPr>
        <p:txBody>
          <a:bodyPr/>
          <a:lstStyle/>
          <a:p>
            <a:pPr marL="342900" lvl="1" indent="-342900" eaLnBrk="1" hangingPunct="1">
              <a:spcAft>
                <a:spcPts val="600"/>
              </a:spcAft>
              <a:buClr>
                <a:schemeClr val="tx2"/>
              </a:buClr>
            </a:pPr>
            <a:r>
              <a:rPr lang="cs-CZ" altLang="cs-CZ" sz="1800" dirty="0"/>
              <a:t>Informace dopravce ovlivňující predikci trasy</a:t>
            </a:r>
            <a:r>
              <a:rPr lang="cs-CZ" altLang="cs-CZ" dirty="0"/>
              <a:t>:</a:t>
            </a:r>
            <a:endParaRPr lang="cs-CZ" altLang="cs-CZ" sz="1800" dirty="0"/>
          </a:p>
          <a:p>
            <a:pPr eaLnBrk="1" hangingPunct="1">
              <a:spcAft>
                <a:spcPts val="600"/>
              </a:spcAft>
            </a:pPr>
            <a:r>
              <a:rPr lang="cs-CZ" sz="1800" b="1" dirty="0"/>
              <a:t>Rozbor/složení vlaku </a:t>
            </a:r>
            <a:r>
              <a:rPr lang="cs-CZ" sz="1800" dirty="0"/>
              <a:t>– nutný pro správné hospodaření se staničními koleji; pro operativní propočet dynamiky trasy vlaku</a:t>
            </a:r>
          </a:p>
          <a:p>
            <a:pPr eaLnBrk="1" hangingPunct="1">
              <a:spcAft>
                <a:spcPts val="600"/>
              </a:spcAft>
            </a:pPr>
            <a:r>
              <a:rPr lang="cs-CZ" sz="1800" b="1" dirty="0"/>
              <a:t>Vlak připraven </a:t>
            </a:r>
            <a:r>
              <a:rPr lang="cs-CZ" sz="1800" dirty="0"/>
              <a:t>(„Připravenost“) – nutný pro propočet pobytu vlaku, respektive stanovení času odjezdu</a:t>
            </a:r>
          </a:p>
          <a:p>
            <a:pPr eaLnBrk="1" hangingPunct="1">
              <a:spcAft>
                <a:spcPts val="600"/>
              </a:spcAft>
            </a:pPr>
            <a:r>
              <a:rPr lang="cs-CZ" sz="1800" b="1" dirty="0"/>
              <a:t>Úkony</a:t>
            </a:r>
            <a:r>
              <a:rPr lang="cs-CZ" sz="1800" dirty="0"/>
              <a:t> na vlaku – stanovení technologie v konkrétním dopravním bodě</a:t>
            </a:r>
          </a:p>
          <a:p>
            <a:pPr eaLnBrk="1" hangingPunct="1">
              <a:spcAft>
                <a:spcPts val="600"/>
              </a:spcAft>
            </a:pPr>
            <a:endParaRPr lang="cs-CZ" sz="1800" dirty="0"/>
          </a:p>
          <a:p>
            <a:pPr eaLnBrk="1" hangingPunct="1">
              <a:spcAft>
                <a:spcPts val="600"/>
              </a:spcAft>
            </a:pPr>
            <a:r>
              <a:rPr lang="cs-CZ" dirty="0">
                <a:solidFill>
                  <a:schemeClr val="tx2"/>
                </a:solidFill>
              </a:rPr>
              <a:t>Tyto informace jsou pro dopravce dnes v rutinním provozu</a:t>
            </a:r>
          </a:p>
          <a:p>
            <a:endParaRPr lang="cs-CZ" dirty="0"/>
          </a:p>
          <a:p>
            <a:endParaRPr lang="cs-CZ" dirty="0"/>
          </a:p>
          <a:p>
            <a:pPr lvl="1"/>
            <a:endParaRPr lang="cs-CZ" sz="1300" dirty="0"/>
          </a:p>
          <a:p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Predikce jízdy vlaku</a:t>
            </a:r>
            <a:br>
              <a:rPr lang="cs-CZ" dirty="0"/>
            </a:b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1405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1"/>
          <p:cNvSpPr>
            <a:spLocks noGrp="1"/>
          </p:cNvSpPr>
          <p:nvPr>
            <p:ph idx="1"/>
          </p:nvPr>
        </p:nvSpPr>
        <p:spPr bwMode="auto">
          <a:xfrm>
            <a:off x="419707" y="1276527"/>
            <a:ext cx="8156575" cy="406082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ts val="600"/>
              </a:spcAft>
            </a:pPr>
            <a:r>
              <a:rPr lang="cs-CZ" altLang="cs-CZ" sz="1800"/>
              <a:t>Predikce jízdy vlaku je informace o předpokládaném času příjezdu/odjezdu do/z tranzitní nebo cílové stanice</a:t>
            </a:r>
          </a:p>
          <a:p>
            <a:pPr eaLnBrk="1" hangingPunct="1">
              <a:spcAft>
                <a:spcPts val="600"/>
              </a:spcAft>
            </a:pPr>
            <a:endParaRPr lang="cs-CZ" altLang="cs-CZ" sz="1800"/>
          </a:p>
          <a:p>
            <a:pPr eaLnBrk="1" hangingPunct="1">
              <a:spcAft>
                <a:spcPts val="600"/>
              </a:spcAft>
            </a:pPr>
            <a:r>
              <a:rPr lang="cs-CZ" altLang="cs-CZ" sz="1800"/>
              <a:t>Kvalitní a včasná informace pozitivně ovlivňuje: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b="0"/>
              <a:t>Činnost operativního řízení (provozní dispečeři) – možnost vhodného strategického plánování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b="0"/>
              <a:t>Činnost přímého řízení (výpravčí) – příprava na požadovanou technologii (vhodný obvod stanice, kolej, …)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b="0"/>
              <a:t>Činnosti dopravce – možnost alokovat vlakový personál, hnací vozidla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b="0"/>
              <a:t>Návazné procesy – průmyslová odvětví, integrované systémy (návazné spoje (BUS, TRAM, …)).</a:t>
            </a:r>
          </a:p>
          <a:p>
            <a:pPr lvl="1" eaLnBrk="1" hangingPunct="1">
              <a:spcAft>
                <a:spcPts val="600"/>
              </a:spcAft>
            </a:pPr>
            <a:r>
              <a:rPr lang="cs-CZ" altLang="cs-CZ" sz="1600" b="0"/>
              <a:t>Rozhodování cestující veřejnosti – reagovat na případná zpoždění</a:t>
            </a:r>
          </a:p>
          <a:p>
            <a:pPr eaLnBrk="1" hangingPunct="1">
              <a:spcAft>
                <a:spcPts val="600"/>
              </a:spcAft>
            </a:pPr>
            <a:endParaRPr lang="cs-CZ" altLang="cs-CZ" sz="1800"/>
          </a:p>
          <a:p>
            <a:pPr lvl="1" eaLnBrk="1" hangingPunct="1"/>
            <a:endParaRPr lang="cs-CZ" altLang="cs-CZ" sz="1800" b="0"/>
          </a:p>
        </p:txBody>
      </p:sp>
      <p:sp>
        <p:nvSpPr>
          <p:cNvPr id="10243" name="Zástupný symbol pro text 2"/>
          <p:cNvSpPr>
            <a:spLocks noGrp="1"/>
          </p:cNvSpPr>
          <p:nvPr>
            <p:ph type="body" sz="quarter" idx="13"/>
          </p:nvPr>
        </p:nvSpPr>
        <p:spPr bwMode="auto">
          <a:xfrm>
            <a:off x="496888" y="5697538"/>
            <a:ext cx="8156575" cy="369887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marL="215900" indent="-215900" eaLnBrk="1" hangingPunct="1"/>
            <a:endParaRPr lang="cs-CZ" altLang="cs-CZ"/>
          </a:p>
        </p:txBody>
      </p:sp>
      <p:sp>
        <p:nvSpPr>
          <p:cNvPr id="10244" name="Nadpis 3"/>
          <p:cNvSpPr>
            <a:spLocks noGrp="1"/>
          </p:cNvSpPr>
          <p:nvPr>
            <p:ph type="title"/>
          </p:nvPr>
        </p:nvSpPr>
        <p:spPr>
          <a:xfrm>
            <a:off x="496888" y="360363"/>
            <a:ext cx="8156575" cy="800100"/>
          </a:xfrm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cs-CZ" altLang="cs-CZ"/>
              <a:t>Predikce jízdy vlaku</a:t>
            </a:r>
          </a:p>
        </p:txBody>
      </p:sp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9493DA70-009D-A134-AB03-87985C0A65E7}"/>
              </a:ext>
            </a:extLst>
          </p:cNvPr>
          <p:cNvSpPr txBox="1">
            <a:spLocks/>
          </p:cNvSpPr>
          <p:nvPr/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71801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/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Dopravní dispozice</a:t>
            </a:r>
            <a:br>
              <a:rPr lang="cs-CZ"/>
            </a:br>
            <a:br>
              <a:rPr lang="cs-CZ"/>
            </a:b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53762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9041" y="844885"/>
            <a:ext cx="7650824" cy="5137149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cs-CZ"/>
              <a:t>Současný stav:</a:t>
            </a:r>
          </a:p>
          <a:p>
            <a:pPr lvl="1">
              <a:spcBef>
                <a:spcPts val="1200"/>
              </a:spcBef>
            </a:pPr>
            <a:endParaRPr lang="cs-CZ" sz="1800"/>
          </a:p>
          <a:p>
            <a:endParaRPr lang="cs-CZ"/>
          </a:p>
          <a:p>
            <a:endParaRPr lang="cs-CZ"/>
          </a:p>
          <a:p>
            <a:endParaRPr lang="cs-CZ"/>
          </a:p>
          <a:p>
            <a:pPr marL="0" indent="0">
              <a:buNone/>
            </a:pPr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pPr marL="0" indent="0">
              <a:buNone/>
            </a:pPr>
            <a:endParaRPr lang="cs-CZ" b="1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504296"/>
          </a:xfrm>
        </p:spPr>
        <p:txBody>
          <a:bodyPr>
            <a:normAutofit/>
          </a:bodyPr>
          <a:lstStyle/>
          <a:p>
            <a:r>
              <a:rPr lang="cs-CZ"/>
              <a:t>Dopravní dispozice: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25</a:t>
            </a:fld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917575" y="2609850"/>
            <a:ext cx="6778625" cy="0"/>
          </a:xfrm>
          <a:prstGeom prst="line">
            <a:avLst/>
          </a:prstGeom>
          <a:ln w="38100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ál 6"/>
          <p:cNvSpPr/>
          <p:nvPr/>
        </p:nvSpPr>
        <p:spPr>
          <a:xfrm>
            <a:off x="819150" y="2438399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7029450" y="2438399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2352675" y="2452687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3807619" y="2452687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5495925" y="2452687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2475" y="209717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6:00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976224" y="1056010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5:45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246478" y="209835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6:10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740481" y="209835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6:20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429250" y="209717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6:30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923253" y="209717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6:40</a:t>
            </a:r>
          </a:p>
        </p:txBody>
      </p:sp>
      <p:cxnSp>
        <p:nvCxnSpPr>
          <p:cNvPr id="19" name="Přímá spojnice 18"/>
          <p:cNvCxnSpPr/>
          <p:nvPr/>
        </p:nvCxnSpPr>
        <p:spPr>
          <a:xfrm>
            <a:off x="917575" y="2990850"/>
            <a:ext cx="6778625" cy="9525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ál 21"/>
          <p:cNvSpPr/>
          <p:nvPr/>
        </p:nvSpPr>
        <p:spPr>
          <a:xfrm>
            <a:off x="2352675" y="2822304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029450" y="2822304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3807619" y="2836592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5495925" y="2836592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45709" y="1674229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A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339712" y="1667464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B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3833715" y="1667463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C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5522484" y="1667463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D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7077307" y="1667462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E</a:t>
            </a:r>
          </a:p>
        </p:txBody>
      </p:sp>
      <p:cxnSp>
        <p:nvCxnSpPr>
          <p:cNvPr id="31" name="Přímá spojnice 30"/>
          <p:cNvCxnSpPr/>
          <p:nvPr/>
        </p:nvCxnSpPr>
        <p:spPr>
          <a:xfrm>
            <a:off x="3950494" y="3448050"/>
            <a:ext cx="1107281" cy="800100"/>
          </a:xfrm>
          <a:prstGeom prst="line">
            <a:avLst/>
          </a:prstGeom>
          <a:ln w="38100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ál 32"/>
          <p:cNvSpPr/>
          <p:nvPr/>
        </p:nvSpPr>
        <p:spPr>
          <a:xfrm>
            <a:off x="3795713" y="3271746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4563269" y="3802062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231754" y="350161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6:23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4991100" y="3752077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6:35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7749778" y="2438399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152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7749778" y="2822304"/>
            <a:ext cx="734616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66782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5024437" y="4242961"/>
            <a:ext cx="757237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25687</a:t>
            </a:r>
          </a:p>
        </p:txBody>
      </p:sp>
      <p:sp>
        <p:nvSpPr>
          <p:cNvPr id="44" name="Ovál 43"/>
          <p:cNvSpPr/>
          <p:nvPr/>
        </p:nvSpPr>
        <p:spPr>
          <a:xfrm>
            <a:off x="819150" y="2830060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117731" y="3141571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5:52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2621524" y="3140011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6:07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4193149" y="3143657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6:22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5815970" y="3143657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6:37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7336399" y="3141571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6:52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3985178" y="1057180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5:50</a:t>
            </a:r>
          </a:p>
        </p:txBody>
      </p:sp>
      <p:sp>
        <p:nvSpPr>
          <p:cNvPr id="51" name="Ovál 50"/>
          <p:cNvSpPr/>
          <p:nvPr/>
        </p:nvSpPr>
        <p:spPr>
          <a:xfrm>
            <a:off x="819150" y="2830059"/>
            <a:ext cx="285750" cy="314325"/>
          </a:xfrm>
          <a:prstGeom prst="ellipse">
            <a:avLst/>
          </a:prstGeom>
          <a:solidFill>
            <a:srgbClr val="92D050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3991578" y="1060005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5:58</a:t>
            </a:r>
          </a:p>
        </p:txBody>
      </p:sp>
      <p:sp>
        <p:nvSpPr>
          <p:cNvPr id="56" name="Ovál 55"/>
          <p:cNvSpPr/>
          <p:nvPr/>
        </p:nvSpPr>
        <p:spPr>
          <a:xfrm>
            <a:off x="829634" y="2837047"/>
            <a:ext cx="285750" cy="31432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cxnSp>
        <p:nvCxnSpPr>
          <p:cNvPr id="57" name="Přímá spojnice 56"/>
          <p:cNvCxnSpPr/>
          <p:nvPr/>
        </p:nvCxnSpPr>
        <p:spPr>
          <a:xfrm flipV="1">
            <a:off x="1074390" y="2987219"/>
            <a:ext cx="807872" cy="455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2757820" y="1578122"/>
            <a:ext cx="413741" cy="615553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4000">
                <a:solidFill>
                  <a:srgbClr val="FF0000"/>
                </a:solidFill>
              </a:rPr>
              <a:t>?</a:t>
            </a:r>
          </a:p>
        </p:txBody>
      </p:sp>
      <p:grpSp>
        <p:nvGrpSpPr>
          <p:cNvPr id="71" name="Skupina 70"/>
          <p:cNvGrpSpPr/>
          <p:nvPr/>
        </p:nvGrpSpPr>
        <p:grpSpPr>
          <a:xfrm>
            <a:off x="496888" y="4186238"/>
            <a:ext cx="864000" cy="396000"/>
            <a:chOff x="496888" y="4186238"/>
            <a:chExt cx="864000" cy="396000"/>
          </a:xfrm>
        </p:grpSpPr>
        <p:sp>
          <p:nvSpPr>
            <p:cNvPr id="60" name="TextovéPole 59"/>
            <p:cNvSpPr txBox="1"/>
            <p:nvPr/>
          </p:nvSpPr>
          <p:spPr>
            <a:xfrm>
              <a:off x="496888" y="4186238"/>
              <a:ext cx="864000" cy="3960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rtlCol="0">
              <a:spAutoFit/>
            </a:bodyPr>
            <a:lstStyle/>
            <a:p>
              <a:endParaRPr lang="cs-CZ" sz="1500"/>
            </a:p>
          </p:txBody>
        </p:sp>
        <p:cxnSp>
          <p:nvCxnSpPr>
            <p:cNvPr id="62" name="Přímá spojnice 61"/>
            <p:cNvCxnSpPr/>
            <p:nvPr/>
          </p:nvCxnSpPr>
          <p:spPr>
            <a:xfrm>
              <a:off x="619125" y="4324270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Přímá spojnice 68"/>
            <p:cNvCxnSpPr/>
            <p:nvPr/>
          </p:nvCxnSpPr>
          <p:spPr>
            <a:xfrm>
              <a:off x="991559" y="433379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Přímá spojnice 69"/>
            <p:cNvCxnSpPr/>
            <p:nvPr/>
          </p:nvCxnSpPr>
          <p:spPr>
            <a:xfrm>
              <a:off x="789995" y="447233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6" name="Přímá spojnice se šipkou 75"/>
          <p:cNvCxnSpPr/>
          <p:nvPr/>
        </p:nvCxnSpPr>
        <p:spPr>
          <a:xfrm flipV="1">
            <a:off x="1298643" y="1912318"/>
            <a:ext cx="913276" cy="3847"/>
          </a:xfrm>
          <a:prstGeom prst="straightConnector1">
            <a:avLst/>
          </a:prstGeom>
          <a:ln w="3810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ovéPole 77"/>
          <p:cNvSpPr txBox="1"/>
          <p:nvPr/>
        </p:nvSpPr>
        <p:spPr>
          <a:xfrm>
            <a:off x="1384680" y="2094599"/>
            <a:ext cx="647700" cy="276999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FF0000"/>
                </a:solidFill>
              </a:rPr>
              <a:t>6:20</a:t>
            </a:r>
          </a:p>
        </p:txBody>
      </p:sp>
      <p:sp>
        <p:nvSpPr>
          <p:cNvPr id="81" name="TextovéPole 80"/>
          <p:cNvSpPr txBox="1"/>
          <p:nvPr/>
        </p:nvSpPr>
        <p:spPr>
          <a:xfrm>
            <a:off x="2765915" y="1512480"/>
            <a:ext cx="413741" cy="61555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cs-CZ" sz="4000">
              <a:solidFill>
                <a:srgbClr val="FF0000"/>
              </a:solidFill>
            </a:endParaRPr>
          </a:p>
        </p:txBody>
      </p:sp>
      <p:cxnSp>
        <p:nvCxnSpPr>
          <p:cNvPr id="83" name="Pravoúhlá spojnice 82"/>
          <p:cNvCxnSpPr>
            <a:endCxn id="60" idx="1"/>
          </p:cNvCxnSpPr>
          <p:nvPr/>
        </p:nvCxnSpPr>
        <p:spPr>
          <a:xfrm rot="5400000">
            <a:off x="-611278" y="3020485"/>
            <a:ext cx="2471920" cy="255587"/>
          </a:xfrm>
          <a:prstGeom prst="bentConnector4">
            <a:avLst>
              <a:gd name="adj1" fmla="val -244"/>
              <a:gd name="adj2" fmla="val 189441"/>
            </a:avLst>
          </a:prstGeom>
          <a:ln w="381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ovéPole 84"/>
          <p:cNvSpPr txBox="1"/>
          <p:nvPr/>
        </p:nvSpPr>
        <p:spPr>
          <a:xfrm>
            <a:off x="612545" y="4257412"/>
            <a:ext cx="647700" cy="276999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FF0000"/>
                </a:solidFill>
              </a:rPr>
              <a:t>6:20</a:t>
            </a:r>
          </a:p>
        </p:txBody>
      </p:sp>
      <p:grpSp>
        <p:nvGrpSpPr>
          <p:cNvPr id="86" name="Skupina 85"/>
          <p:cNvGrpSpPr/>
          <p:nvPr/>
        </p:nvGrpSpPr>
        <p:grpSpPr>
          <a:xfrm>
            <a:off x="2067089" y="4183460"/>
            <a:ext cx="864000" cy="396000"/>
            <a:chOff x="496888" y="4186238"/>
            <a:chExt cx="864000" cy="396000"/>
          </a:xfrm>
        </p:grpSpPr>
        <p:sp>
          <p:nvSpPr>
            <p:cNvPr id="87" name="TextovéPole 86"/>
            <p:cNvSpPr txBox="1"/>
            <p:nvPr/>
          </p:nvSpPr>
          <p:spPr>
            <a:xfrm>
              <a:off x="496888" y="4186238"/>
              <a:ext cx="864000" cy="3960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rtlCol="0">
              <a:spAutoFit/>
            </a:bodyPr>
            <a:lstStyle/>
            <a:p>
              <a:endParaRPr lang="cs-CZ" sz="1500"/>
            </a:p>
          </p:txBody>
        </p:sp>
        <p:cxnSp>
          <p:nvCxnSpPr>
            <p:cNvPr id="88" name="Přímá spojnice 87"/>
            <p:cNvCxnSpPr/>
            <p:nvPr/>
          </p:nvCxnSpPr>
          <p:spPr>
            <a:xfrm>
              <a:off x="619125" y="4324270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Přímá spojnice 88"/>
            <p:cNvCxnSpPr/>
            <p:nvPr/>
          </p:nvCxnSpPr>
          <p:spPr>
            <a:xfrm>
              <a:off x="991559" y="433379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Přímá spojnice 89"/>
            <p:cNvCxnSpPr/>
            <p:nvPr/>
          </p:nvCxnSpPr>
          <p:spPr>
            <a:xfrm>
              <a:off x="789995" y="447233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Skupina 90"/>
          <p:cNvGrpSpPr/>
          <p:nvPr/>
        </p:nvGrpSpPr>
        <p:grpSpPr>
          <a:xfrm>
            <a:off x="3500785" y="4183460"/>
            <a:ext cx="864000" cy="396000"/>
            <a:chOff x="496888" y="4186238"/>
            <a:chExt cx="864000" cy="396000"/>
          </a:xfrm>
        </p:grpSpPr>
        <p:sp>
          <p:nvSpPr>
            <p:cNvPr id="92" name="TextovéPole 91"/>
            <p:cNvSpPr txBox="1"/>
            <p:nvPr/>
          </p:nvSpPr>
          <p:spPr>
            <a:xfrm>
              <a:off x="496888" y="4186238"/>
              <a:ext cx="864000" cy="3960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rtlCol="0">
              <a:spAutoFit/>
            </a:bodyPr>
            <a:lstStyle/>
            <a:p>
              <a:endParaRPr lang="cs-CZ" sz="1500"/>
            </a:p>
          </p:txBody>
        </p:sp>
        <p:cxnSp>
          <p:nvCxnSpPr>
            <p:cNvPr id="93" name="Přímá spojnice 92"/>
            <p:cNvCxnSpPr/>
            <p:nvPr/>
          </p:nvCxnSpPr>
          <p:spPr>
            <a:xfrm>
              <a:off x="619125" y="4324270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Přímá spojnice 93"/>
            <p:cNvCxnSpPr/>
            <p:nvPr/>
          </p:nvCxnSpPr>
          <p:spPr>
            <a:xfrm>
              <a:off x="991559" y="433379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Přímá spojnice 94"/>
            <p:cNvCxnSpPr/>
            <p:nvPr/>
          </p:nvCxnSpPr>
          <p:spPr>
            <a:xfrm>
              <a:off x="789995" y="447233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Skupina 95"/>
          <p:cNvGrpSpPr/>
          <p:nvPr/>
        </p:nvGrpSpPr>
        <p:grpSpPr>
          <a:xfrm>
            <a:off x="6740325" y="4183460"/>
            <a:ext cx="864000" cy="396000"/>
            <a:chOff x="496888" y="4186238"/>
            <a:chExt cx="864000" cy="396000"/>
          </a:xfrm>
        </p:grpSpPr>
        <p:sp>
          <p:nvSpPr>
            <p:cNvPr id="97" name="TextovéPole 96"/>
            <p:cNvSpPr txBox="1"/>
            <p:nvPr/>
          </p:nvSpPr>
          <p:spPr>
            <a:xfrm>
              <a:off x="496888" y="4186238"/>
              <a:ext cx="864000" cy="3960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rtlCol="0">
              <a:spAutoFit/>
            </a:bodyPr>
            <a:lstStyle/>
            <a:p>
              <a:endParaRPr lang="cs-CZ" sz="1500"/>
            </a:p>
          </p:txBody>
        </p:sp>
        <p:cxnSp>
          <p:nvCxnSpPr>
            <p:cNvPr id="98" name="Přímá spojnice 97"/>
            <p:cNvCxnSpPr/>
            <p:nvPr/>
          </p:nvCxnSpPr>
          <p:spPr>
            <a:xfrm>
              <a:off x="619125" y="4324270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Přímá spojnice 98"/>
            <p:cNvCxnSpPr/>
            <p:nvPr/>
          </p:nvCxnSpPr>
          <p:spPr>
            <a:xfrm>
              <a:off x="991559" y="433379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Přímá spojnice 99"/>
            <p:cNvCxnSpPr/>
            <p:nvPr/>
          </p:nvCxnSpPr>
          <p:spPr>
            <a:xfrm>
              <a:off x="789995" y="447233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1" name="TextovéPole 100"/>
          <p:cNvSpPr txBox="1"/>
          <p:nvPr/>
        </p:nvSpPr>
        <p:spPr>
          <a:xfrm>
            <a:off x="3997978" y="1067585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6:15</a:t>
            </a:r>
          </a:p>
        </p:txBody>
      </p:sp>
      <p:sp>
        <p:nvSpPr>
          <p:cNvPr id="103" name="Ovál 102"/>
          <p:cNvSpPr/>
          <p:nvPr/>
        </p:nvSpPr>
        <p:spPr>
          <a:xfrm>
            <a:off x="2348870" y="2841969"/>
            <a:ext cx="285750" cy="31432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cxnSp>
        <p:nvCxnSpPr>
          <p:cNvPr id="104" name="Přímá spojnice 103"/>
          <p:cNvCxnSpPr/>
          <p:nvPr/>
        </p:nvCxnSpPr>
        <p:spPr>
          <a:xfrm>
            <a:off x="1031614" y="2990727"/>
            <a:ext cx="1939528" cy="245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/>
          <p:nvPr/>
        </p:nvCxnSpPr>
        <p:spPr>
          <a:xfrm flipV="1">
            <a:off x="1086946" y="2990293"/>
            <a:ext cx="2474845" cy="12701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ovéPole 107"/>
          <p:cNvSpPr txBox="1"/>
          <p:nvPr/>
        </p:nvSpPr>
        <p:spPr>
          <a:xfrm>
            <a:off x="4250615" y="1568377"/>
            <a:ext cx="413741" cy="615553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400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09" name="TextovéPole 108"/>
          <p:cNvSpPr txBox="1"/>
          <p:nvPr/>
        </p:nvSpPr>
        <p:spPr>
          <a:xfrm>
            <a:off x="4000268" y="1062237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6:18</a:t>
            </a:r>
          </a:p>
        </p:txBody>
      </p:sp>
      <p:cxnSp>
        <p:nvCxnSpPr>
          <p:cNvPr id="110" name="Přímá spojnice se šipkou 109"/>
          <p:cNvCxnSpPr/>
          <p:nvPr/>
        </p:nvCxnSpPr>
        <p:spPr>
          <a:xfrm flipV="1">
            <a:off x="2689339" y="1913181"/>
            <a:ext cx="913276" cy="3847"/>
          </a:xfrm>
          <a:prstGeom prst="straightConnector1">
            <a:avLst/>
          </a:prstGeom>
          <a:ln w="3810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ovéPole 110"/>
          <p:cNvSpPr txBox="1"/>
          <p:nvPr/>
        </p:nvSpPr>
        <p:spPr>
          <a:xfrm>
            <a:off x="4299201" y="1578714"/>
            <a:ext cx="413741" cy="61555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cs-CZ" sz="4000">
              <a:solidFill>
                <a:srgbClr val="FF0000"/>
              </a:solidFill>
            </a:endParaRPr>
          </a:p>
        </p:txBody>
      </p:sp>
      <p:sp>
        <p:nvSpPr>
          <p:cNvPr id="112" name="TextovéPole 111"/>
          <p:cNvSpPr txBox="1"/>
          <p:nvPr/>
        </p:nvSpPr>
        <p:spPr>
          <a:xfrm>
            <a:off x="2962786" y="2083469"/>
            <a:ext cx="647700" cy="276999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FF0000"/>
                </a:solidFill>
              </a:rPr>
              <a:t>6:20</a:t>
            </a:r>
          </a:p>
        </p:txBody>
      </p:sp>
      <p:cxnSp>
        <p:nvCxnSpPr>
          <p:cNvPr id="113" name="Pravoúhlá spojnice 112"/>
          <p:cNvCxnSpPr>
            <a:stCxn id="108" idx="1"/>
            <a:endCxn id="92" idx="3"/>
          </p:cNvCxnSpPr>
          <p:nvPr/>
        </p:nvCxnSpPr>
        <p:spPr>
          <a:xfrm rot="10800000" flipH="1" flipV="1">
            <a:off x="4250615" y="1876154"/>
            <a:ext cx="114170" cy="2505306"/>
          </a:xfrm>
          <a:prstGeom prst="bentConnector5">
            <a:avLst>
              <a:gd name="adj1" fmla="val 483884"/>
              <a:gd name="adj2" fmla="val 54852"/>
              <a:gd name="adj3" fmla="val 483770"/>
            </a:avLst>
          </a:prstGeom>
          <a:ln w="381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ovéPole 120"/>
          <p:cNvSpPr txBox="1"/>
          <p:nvPr/>
        </p:nvSpPr>
        <p:spPr>
          <a:xfrm>
            <a:off x="3660151" y="4237500"/>
            <a:ext cx="647700" cy="276999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FF0000"/>
                </a:solidFill>
              </a:rPr>
              <a:t>6:40</a:t>
            </a:r>
          </a:p>
        </p:txBody>
      </p:sp>
      <p:cxnSp>
        <p:nvCxnSpPr>
          <p:cNvPr id="122" name="Pravoúhlá spojnice 121"/>
          <p:cNvCxnSpPr>
            <a:stCxn id="108" idx="1"/>
            <a:endCxn id="132" idx="3"/>
          </p:cNvCxnSpPr>
          <p:nvPr/>
        </p:nvCxnSpPr>
        <p:spPr>
          <a:xfrm rot="10800000" flipH="1" flipV="1">
            <a:off x="4250614" y="1876154"/>
            <a:ext cx="49459" cy="2861010"/>
          </a:xfrm>
          <a:prstGeom prst="bentConnector5">
            <a:avLst>
              <a:gd name="adj1" fmla="val 1116986"/>
              <a:gd name="adj2" fmla="val 57286"/>
              <a:gd name="adj3" fmla="val 1101436"/>
            </a:avLst>
          </a:prstGeom>
          <a:ln w="381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ovéPole 131"/>
          <p:cNvSpPr txBox="1"/>
          <p:nvPr/>
        </p:nvSpPr>
        <p:spPr>
          <a:xfrm>
            <a:off x="3652374" y="4598664"/>
            <a:ext cx="647700" cy="276999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FF0000"/>
                </a:solidFill>
              </a:rPr>
              <a:t>6:43</a:t>
            </a:r>
          </a:p>
        </p:txBody>
      </p:sp>
      <p:sp>
        <p:nvSpPr>
          <p:cNvPr id="139" name="TextovéPole 138"/>
          <p:cNvSpPr txBox="1"/>
          <p:nvPr/>
        </p:nvSpPr>
        <p:spPr>
          <a:xfrm>
            <a:off x="4005213" y="1065687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6:21</a:t>
            </a:r>
          </a:p>
        </p:txBody>
      </p:sp>
      <p:sp>
        <p:nvSpPr>
          <p:cNvPr id="140" name="Ovál 139"/>
          <p:cNvSpPr/>
          <p:nvPr/>
        </p:nvSpPr>
        <p:spPr>
          <a:xfrm>
            <a:off x="811372" y="2438399"/>
            <a:ext cx="285750" cy="31432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cxnSp>
        <p:nvCxnSpPr>
          <p:cNvPr id="141" name="Přímá spojnice 140"/>
          <p:cNvCxnSpPr/>
          <p:nvPr/>
        </p:nvCxnSpPr>
        <p:spPr>
          <a:xfrm>
            <a:off x="1104900" y="2609849"/>
            <a:ext cx="896478" cy="0"/>
          </a:xfrm>
          <a:prstGeom prst="line">
            <a:avLst/>
          </a:prstGeom>
          <a:ln w="38100">
            <a:solidFill>
              <a:schemeClr val="tx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ovéPole 147"/>
          <p:cNvSpPr txBox="1"/>
          <p:nvPr/>
        </p:nvSpPr>
        <p:spPr>
          <a:xfrm>
            <a:off x="1391250" y="2095917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6:21</a:t>
            </a:r>
          </a:p>
        </p:txBody>
      </p:sp>
      <p:sp>
        <p:nvSpPr>
          <p:cNvPr id="149" name="TextovéPole 148"/>
          <p:cNvSpPr txBox="1"/>
          <p:nvPr/>
        </p:nvSpPr>
        <p:spPr>
          <a:xfrm>
            <a:off x="2972639" y="2086089"/>
            <a:ext cx="650384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ln>
                  <a:solidFill>
                    <a:srgbClr val="FFC000"/>
                  </a:solidFill>
                </a:ln>
              </a:rPr>
              <a:t>6:31</a:t>
            </a:r>
          </a:p>
        </p:txBody>
      </p:sp>
      <p:sp>
        <p:nvSpPr>
          <p:cNvPr id="150" name="TextovéPole 149"/>
          <p:cNvSpPr txBox="1"/>
          <p:nvPr/>
        </p:nvSpPr>
        <p:spPr>
          <a:xfrm>
            <a:off x="4439704" y="2094599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ln>
                  <a:solidFill>
                    <a:srgbClr val="FFC000"/>
                  </a:solidFill>
                </a:ln>
              </a:rPr>
              <a:t>6:40</a:t>
            </a:r>
          </a:p>
        </p:txBody>
      </p:sp>
      <p:sp>
        <p:nvSpPr>
          <p:cNvPr id="151" name="TextovéPole 150"/>
          <p:cNvSpPr txBox="1"/>
          <p:nvPr/>
        </p:nvSpPr>
        <p:spPr>
          <a:xfrm>
            <a:off x="6069381" y="2094553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ln>
                  <a:solidFill>
                    <a:srgbClr val="FFC000"/>
                  </a:solidFill>
                </a:ln>
              </a:rPr>
              <a:t>6:49</a:t>
            </a:r>
          </a:p>
        </p:txBody>
      </p:sp>
      <p:sp>
        <p:nvSpPr>
          <p:cNvPr id="152" name="TextovéPole 151"/>
          <p:cNvSpPr txBox="1"/>
          <p:nvPr/>
        </p:nvSpPr>
        <p:spPr>
          <a:xfrm>
            <a:off x="7583995" y="2094553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ln>
                  <a:solidFill>
                    <a:srgbClr val="FFC000"/>
                  </a:solidFill>
                </a:ln>
              </a:rPr>
              <a:t>6:59</a:t>
            </a:r>
          </a:p>
        </p:txBody>
      </p:sp>
      <p:cxnSp>
        <p:nvCxnSpPr>
          <p:cNvPr id="154" name="Pravoúhlá spojnice 153"/>
          <p:cNvCxnSpPr>
            <a:endCxn id="97" idx="3"/>
          </p:cNvCxnSpPr>
          <p:nvPr/>
        </p:nvCxnSpPr>
        <p:spPr>
          <a:xfrm rot="16200000" flipH="1">
            <a:off x="6321375" y="3098510"/>
            <a:ext cx="2505308" cy="60592"/>
          </a:xfrm>
          <a:prstGeom prst="bentConnector4">
            <a:avLst>
              <a:gd name="adj1" fmla="val 425"/>
              <a:gd name="adj2" fmla="val 1844909"/>
            </a:avLst>
          </a:prstGeom>
          <a:ln w="381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Pravoúhlá spojnice 158"/>
          <p:cNvCxnSpPr/>
          <p:nvPr/>
        </p:nvCxnSpPr>
        <p:spPr>
          <a:xfrm rot="10800000" flipH="1" flipV="1">
            <a:off x="4242746" y="1876154"/>
            <a:ext cx="49459" cy="2861010"/>
          </a:xfrm>
          <a:prstGeom prst="bentConnector5">
            <a:avLst>
              <a:gd name="adj1" fmla="val 1116986"/>
              <a:gd name="adj2" fmla="val 57286"/>
              <a:gd name="adj3" fmla="val 1101436"/>
            </a:avLst>
          </a:prstGeom>
          <a:ln w="381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Pravoúhlá spojnice 159"/>
          <p:cNvCxnSpPr/>
          <p:nvPr/>
        </p:nvCxnSpPr>
        <p:spPr>
          <a:xfrm rot="10800000" flipH="1" flipV="1">
            <a:off x="4238940" y="1872707"/>
            <a:ext cx="114170" cy="2505306"/>
          </a:xfrm>
          <a:prstGeom prst="bentConnector5">
            <a:avLst>
              <a:gd name="adj1" fmla="val 483884"/>
              <a:gd name="adj2" fmla="val 54852"/>
              <a:gd name="adj3" fmla="val 483770"/>
            </a:avLst>
          </a:prstGeom>
          <a:ln w="381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1" name="Obrázek 1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5483" y="5283831"/>
            <a:ext cx="1501824" cy="844956"/>
          </a:xfrm>
          <a:prstGeom prst="rect">
            <a:avLst/>
          </a:prstGeom>
        </p:spPr>
      </p:pic>
      <p:pic>
        <p:nvPicPr>
          <p:cNvPr id="163" name="Obrázek 1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1252" y="5211503"/>
            <a:ext cx="1673157" cy="1096846"/>
          </a:xfrm>
          <a:prstGeom prst="rect">
            <a:avLst/>
          </a:prstGeom>
        </p:spPr>
      </p:pic>
      <p:pic>
        <p:nvPicPr>
          <p:cNvPr id="165" name="Obrázek 1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8939" y="5032695"/>
            <a:ext cx="1084683" cy="1376963"/>
          </a:xfrm>
          <a:prstGeom prst="rect">
            <a:avLst/>
          </a:prstGeom>
        </p:spPr>
      </p:pic>
      <p:pic>
        <p:nvPicPr>
          <p:cNvPr id="166" name="Obrázek 16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9255" y="4991658"/>
            <a:ext cx="1101045" cy="1363041"/>
          </a:xfrm>
          <a:prstGeom prst="rect">
            <a:avLst/>
          </a:prstGeom>
        </p:spPr>
      </p:pic>
      <p:cxnSp>
        <p:nvCxnSpPr>
          <p:cNvPr id="167" name="Pravoúhlá spojnice 166"/>
          <p:cNvCxnSpPr>
            <a:stCxn id="140" idx="2"/>
          </p:cNvCxnSpPr>
          <p:nvPr/>
        </p:nvCxnSpPr>
        <p:spPr>
          <a:xfrm rot="10800000" flipH="1" flipV="1">
            <a:off x="811371" y="2595562"/>
            <a:ext cx="106203" cy="3386472"/>
          </a:xfrm>
          <a:prstGeom prst="bentConnector4">
            <a:avLst>
              <a:gd name="adj1" fmla="val -591932"/>
              <a:gd name="adj2" fmla="val 100135"/>
            </a:avLst>
          </a:prstGeom>
          <a:ln w="381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TextovéPole 172"/>
          <p:cNvSpPr txBox="1"/>
          <p:nvPr/>
        </p:nvSpPr>
        <p:spPr>
          <a:xfrm>
            <a:off x="383930" y="5176590"/>
            <a:ext cx="2032490" cy="553998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Min o 21 min později</a:t>
            </a:r>
          </a:p>
        </p:txBody>
      </p:sp>
      <p:sp>
        <p:nvSpPr>
          <p:cNvPr id="174" name="TextovéPole 173"/>
          <p:cNvSpPr txBox="1"/>
          <p:nvPr/>
        </p:nvSpPr>
        <p:spPr>
          <a:xfrm>
            <a:off x="3989523" y="1055355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5:52</a:t>
            </a:r>
          </a:p>
        </p:txBody>
      </p:sp>
      <p:sp>
        <p:nvSpPr>
          <p:cNvPr id="175" name="TextovéPole 174"/>
          <p:cNvSpPr txBox="1"/>
          <p:nvPr/>
        </p:nvSpPr>
        <p:spPr>
          <a:xfrm>
            <a:off x="3982873" y="1046280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6:21</a:t>
            </a:r>
          </a:p>
        </p:txBody>
      </p:sp>
      <p:sp>
        <p:nvSpPr>
          <p:cNvPr id="178" name="TextovéPole 177"/>
          <p:cNvSpPr txBox="1"/>
          <p:nvPr/>
        </p:nvSpPr>
        <p:spPr>
          <a:xfrm>
            <a:off x="4001037" y="1046607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6:14</a:t>
            </a:r>
          </a:p>
        </p:txBody>
      </p:sp>
      <p:sp>
        <p:nvSpPr>
          <p:cNvPr id="179" name="TextovéPole 178"/>
          <p:cNvSpPr txBox="1"/>
          <p:nvPr/>
        </p:nvSpPr>
        <p:spPr>
          <a:xfrm>
            <a:off x="3997209" y="1057303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6:21</a:t>
            </a:r>
          </a:p>
        </p:txBody>
      </p:sp>
    </p:spTree>
    <p:extLst>
      <p:ext uri="{BB962C8B-B14F-4D97-AF65-F5344CB8AC3E}">
        <p14:creationId xmlns:p14="http://schemas.microsoft.com/office/powerpoint/2010/main" val="1425022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/>
      <p:bldP spid="15" grpId="0"/>
      <p:bldP spid="16" grpId="0"/>
      <p:bldP spid="17" grpId="0"/>
      <p:bldP spid="18" grpId="0"/>
      <p:bldP spid="22" grpId="0" animBg="1"/>
      <p:bldP spid="23" grpId="0" animBg="1"/>
      <p:bldP spid="24" grpId="0" animBg="1"/>
      <p:bldP spid="25" grpId="0" animBg="1"/>
      <p:bldP spid="33" grpId="0" animBg="1"/>
      <p:bldP spid="34" grpId="0" animBg="1"/>
      <p:bldP spid="37" grpId="0"/>
      <p:bldP spid="39" grpId="0"/>
      <p:bldP spid="40" grpId="0"/>
      <p:bldP spid="41" grpId="0"/>
      <p:bldP spid="42" grpId="0"/>
      <p:bldP spid="44" grpId="0" animBg="1"/>
      <p:bldP spid="45" grpId="0"/>
      <p:bldP spid="46" grpId="0"/>
      <p:bldP spid="47" grpId="0"/>
      <p:bldP spid="48" grpId="0"/>
      <p:bldP spid="49" grpId="0"/>
      <p:bldP spid="50" grpId="0" animBg="1"/>
      <p:bldP spid="51" grpId="0" animBg="1"/>
      <p:bldP spid="53" grpId="0" animBg="1"/>
      <p:bldP spid="56" grpId="0" animBg="1"/>
      <p:bldP spid="59" grpId="0"/>
      <p:bldP spid="78" grpId="0" animBg="1"/>
      <p:bldP spid="81" grpId="0" animBg="1"/>
      <p:bldP spid="85" grpId="0" animBg="1"/>
      <p:bldP spid="101" grpId="0" animBg="1"/>
      <p:bldP spid="103" grpId="0" animBg="1"/>
      <p:bldP spid="108" grpId="0"/>
      <p:bldP spid="109" grpId="0" animBg="1"/>
      <p:bldP spid="111" grpId="0" animBg="1"/>
      <p:bldP spid="112" grpId="0" animBg="1"/>
      <p:bldP spid="121" grpId="0" animBg="1"/>
      <p:bldP spid="132" grpId="0" animBg="1"/>
      <p:bldP spid="139" grpId="0" animBg="1"/>
      <p:bldP spid="140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73" grpId="0" animBg="1"/>
      <p:bldP spid="174" grpId="0" animBg="1"/>
      <p:bldP spid="175" grpId="0" animBg="1"/>
      <p:bldP spid="178" grpId="0" animBg="1"/>
      <p:bldP spid="17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9041" y="752475"/>
            <a:ext cx="7650824" cy="5229559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cs-CZ"/>
              <a:t>Příklad užití dopravních dispozic:</a:t>
            </a:r>
          </a:p>
          <a:p>
            <a:pPr lvl="1">
              <a:spcBef>
                <a:spcPts val="1200"/>
              </a:spcBef>
            </a:pPr>
            <a:endParaRPr lang="cs-CZ" sz="1800"/>
          </a:p>
          <a:p>
            <a:endParaRPr lang="cs-CZ"/>
          </a:p>
          <a:p>
            <a:endParaRPr lang="cs-CZ"/>
          </a:p>
          <a:p>
            <a:endParaRPr lang="cs-CZ"/>
          </a:p>
          <a:p>
            <a:pPr marL="0" indent="0">
              <a:buNone/>
            </a:pPr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pPr marL="0" indent="0">
              <a:buNone/>
            </a:pPr>
            <a:endParaRPr lang="cs-CZ" b="1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504296"/>
          </a:xfrm>
        </p:spPr>
        <p:txBody>
          <a:bodyPr>
            <a:normAutofit/>
          </a:bodyPr>
          <a:lstStyle/>
          <a:p>
            <a:r>
              <a:rPr lang="cs-CZ"/>
              <a:t>Dopravní dispozice: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26</a:t>
            </a:fld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917575" y="2609850"/>
            <a:ext cx="6778625" cy="0"/>
          </a:xfrm>
          <a:prstGeom prst="line">
            <a:avLst/>
          </a:prstGeom>
          <a:ln w="38100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ál 6"/>
          <p:cNvSpPr/>
          <p:nvPr/>
        </p:nvSpPr>
        <p:spPr>
          <a:xfrm>
            <a:off x="819150" y="2438399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7029450" y="2438399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2352675" y="2452687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3807619" y="2452687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5495925" y="2452687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2475" y="209717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6:00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976224" y="1056010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5:45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246478" y="209835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6:10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740481" y="209835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6:20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429250" y="209717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6:30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923253" y="209717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6:40</a:t>
            </a:r>
          </a:p>
        </p:txBody>
      </p:sp>
      <p:cxnSp>
        <p:nvCxnSpPr>
          <p:cNvPr id="19" name="Přímá spojnice 18"/>
          <p:cNvCxnSpPr/>
          <p:nvPr/>
        </p:nvCxnSpPr>
        <p:spPr>
          <a:xfrm>
            <a:off x="917575" y="2990850"/>
            <a:ext cx="6778625" cy="9525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ál 21"/>
          <p:cNvSpPr/>
          <p:nvPr/>
        </p:nvSpPr>
        <p:spPr>
          <a:xfrm>
            <a:off x="2352675" y="2822304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029450" y="2822304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3807619" y="2836592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5495925" y="2836592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45709" y="1674229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A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339712" y="1667464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B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3833715" y="1667463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C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5522484" y="1667463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D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7077307" y="1667462"/>
            <a:ext cx="647700" cy="4308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2800"/>
              <a:t>E</a:t>
            </a:r>
          </a:p>
        </p:txBody>
      </p:sp>
      <p:cxnSp>
        <p:nvCxnSpPr>
          <p:cNvPr id="31" name="Přímá spojnice 30"/>
          <p:cNvCxnSpPr/>
          <p:nvPr/>
        </p:nvCxnSpPr>
        <p:spPr>
          <a:xfrm>
            <a:off x="3950494" y="3448050"/>
            <a:ext cx="1107281" cy="800100"/>
          </a:xfrm>
          <a:prstGeom prst="line">
            <a:avLst/>
          </a:prstGeom>
          <a:ln w="38100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ál 32"/>
          <p:cNvSpPr/>
          <p:nvPr/>
        </p:nvSpPr>
        <p:spPr>
          <a:xfrm>
            <a:off x="3795713" y="3271746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4563269" y="3802062"/>
            <a:ext cx="285750" cy="3143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231754" y="3501612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6:23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4991100" y="3752077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6:35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7749778" y="2438399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152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7749778" y="2822304"/>
            <a:ext cx="734616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66782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5024437" y="4242961"/>
            <a:ext cx="757237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/>
              <a:t>25687</a:t>
            </a:r>
          </a:p>
        </p:txBody>
      </p:sp>
      <p:sp>
        <p:nvSpPr>
          <p:cNvPr id="44" name="Ovál 43"/>
          <p:cNvSpPr/>
          <p:nvPr/>
        </p:nvSpPr>
        <p:spPr>
          <a:xfrm>
            <a:off x="819150" y="2830060"/>
            <a:ext cx="285750" cy="314325"/>
          </a:xfrm>
          <a:prstGeom prst="ellips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117731" y="3141571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5:52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2621524" y="3140011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6:07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4193149" y="3143657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6:22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5815970" y="3143657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6:37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7336399" y="3141571"/>
            <a:ext cx="647700" cy="276999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chemeClr val="tx1">
                    <a:lumMod val="50000"/>
                    <a:lumOff val="50000"/>
                  </a:schemeClr>
                </a:solidFill>
              </a:rPr>
              <a:t>6:52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3969478" y="1048576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5:50</a:t>
            </a:r>
          </a:p>
        </p:txBody>
      </p:sp>
      <p:sp>
        <p:nvSpPr>
          <p:cNvPr id="51" name="Ovál 50"/>
          <p:cNvSpPr/>
          <p:nvPr/>
        </p:nvSpPr>
        <p:spPr>
          <a:xfrm>
            <a:off x="819150" y="2830059"/>
            <a:ext cx="285750" cy="314325"/>
          </a:xfrm>
          <a:prstGeom prst="ellipse">
            <a:avLst/>
          </a:prstGeom>
          <a:solidFill>
            <a:srgbClr val="92D050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sp>
        <p:nvSpPr>
          <p:cNvPr id="56" name="Ovál 55"/>
          <p:cNvSpPr/>
          <p:nvPr/>
        </p:nvSpPr>
        <p:spPr>
          <a:xfrm>
            <a:off x="829634" y="2837047"/>
            <a:ext cx="285750" cy="31432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cxnSp>
        <p:nvCxnSpPr>
          <p:cNvPr id="57" name="Přímá spojnice 56"/>
          <p:cNvCxnSpPr/>
          <p:nvPr/>
        </p:nvCxnSpPr>
        <p:spPr>
          <a:xfrm flipV="1">
            <a:off x="1074390" y="2987219"/>
            <a:ext cx="807872" cy="455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Skupina 70"/>
          <p:cNvGrpSpPr/>
          <p:nvPr/>
        </p:nvGrpSpPr>
        <p:grpSpPr>
          <a:xfrm>
            <a:off x="496888" y="4186238"/>
            <a:ext cx="864000" cy="396000"/>
            <a:chOff x="496888" y="4186238"/>
            <a:chExt cx="864000" cy="396000"/>
          </a:xfrm>
        </p:grpSpPr>
        <p:sp>
          <p:nvSpPr>
            <p:cNvPr id="60" name="TextovéPole 59"/>
            <p:cNvSpPr txBox="1"/>
            <p:nvPr/>
          </p:nvSpPr>
          <p:spPr>
            <a:xfrm>
              <a:off x="496888" y="4186238"/>
              <a:ext cx="864000" cy="3960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rtlCol="0">
              <a:spAutoFit/>
            </a:bodyPr>
            <a:lstStyle/>
            <a:p>
              <a:endParaRPr lang="cs-CZ" sz="1500"/>
            </a:p>
          </p:txBody>
        </p:sp>
        <p:cxnSp>
          <p:nvCxnSpPr>
            <p:cNvPr id="62" name="Přímá spojnice 61"/>
            <p:cNvCxnSpPr/>
            <p:nvPr/>
          </p:nvCxnSpPr>
          <p:spPr>
            <a:xfrm>
              <a:off x="619125" y="4324270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Přímá spojnice 68"/>
            <p:cNvCxnSpPr/>
            <p:nvPr/>
          </p:nvCxnSpPr>
          <p:spPr>
            <a:xfrm>
              <a:off x="991559" y="433379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Přímá spojnice 69"/>
            <p:cNvCxnSpPr/>
            <p:nvPr/>
          </p:nvCxnSpPr>
          <p:spPr>
            <a:xfrm>
              <a:off x="789995" y="447233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3" name="Pravoúhlá spojnice 82"/>
          <p:cNvCxnSpPr>
            <a:endCxn id="60" idx="1"/>
          </p:cNvCxnSpPr>
          <p:nvPr/>
        </p:nvCxnSpPr>
        <p:spPr>
          <a:xfrm rot="5400000">
            <a:off x="-611278" y="3020485"/>
            <a:ext cx="2471920" cy="255587"/>
          </a:xfrm>
          <a:prstGeom prst="bentConnector4">
            <a:avLst>
              <a:gd name="adj1" fmla="val -244"/>
              <a:gd name="adj2" fmla="val 189441"/>
            </a:avLst>
          </a:prstGeom>
          <a:ln w="381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ovéPole 84"/>
          <p:cNvSpPr txBox="1"/>
          <p:nvPr/>
        </p:nvSpPr>
        <p:spPr>
          <a:xfrm>
            <a:off x="612545" y="4257412"/>
            <a:ext cx="647700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6:20</a:t>
            </a:r>
          </a:p>
        </p:txBody>
      </p:sp>
      <p:grpSp>
        <p:nvGrpSpPr>
          <p:cNvPr id="86" name="Skupina 85"/>
          <p:cNvGrpSpPr/>
          <p:nvPr/>
        </p:nvGrpSpPr>
        <p:grpSpPr>
          <a:xfrm>
            <a:off x="2067089" y="4183460"/>
            <a:ext cx="864000" cy="396000"/>
            <a:chOff x="496888" y="4186238"/>
            <a:chExt cx="864000" cy="396000"/>
          </a:xfrm>
        </p:grpSpPr>
        <p:sp>
          <p:nvSpPr>
            <p:cNvPr id="87" name="TextovéPole 86"/>
            <p:cNvSpPr txBox="1"/>
            <p:nvPr/>
          </p:nvSpPr>
          <p:spPr>
            <a:xfrm>
              <a:off x="496888" y="4186238"/>
              <a:ext cx="864000" cy="3960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rtlCol="0">
              <a:spAutoFit/>
            </a:bodyPr>
            <a:lstStyle/>
            <a:p>
              <a:endParaRPr lang="cs-CZ" sz="1500"/>
            </a:p>
          </p:txBody>
        </p:sp>
        <p:cxnSp>
          <p:nvCxnSpPr>
            <p:cNvPr id="88" name="Přímá spojnice 87"/>
            <p:cNvCxnSpPr/>
            <p:nvPr/>
          </p:nvCxnSpPr>
          <p:spPr>
            <a:xfrm>
              <a:off x="619125" y="4324270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Přímá spojnice 88"/>
            <p:cNvCxnSpPr/>
            <p:nvPr/>
          </p:nvCxnSpPr>
          <p:spPr>
            <a:xfrm>
              <a:off x="991559" y="433379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Přímá spojnice 89"/>
            <p:cNvCxnSpPr/>
            <p:nvPr/>
          </p:nvCxnSpPr>
          <p:spPr>
            <a:xfrm>
              <a:off x="789995" y="447233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Skupina 90"/>
          <p:cNvGrpSpPr/>
          <p:nvPr/>
        </p:nvGrpSpPr>
        <p:grpSpPr>
          <a:xfrm>
            <a:off x="3500785" y="4183460"/>
            <a:ext cx="864000" cy="396000"/>
            <a:chOff x="496888" y="4186238"/>
            <a:chExt cx="864000" cy="396000"/>
          </a:xfrm>
        </p:grpSpPr>
        <p:sp>
          <p:nvSpPr>
            <p:cNvPr id="92" name="TextovéPole 91"/>
            <p:cNvSpPr txBox="1"/>
            <p:nvPr/>
          </p:nvSpPr>
          <p:spPr>
            <a:xfrm>
              <a:off x="496888" y="4186238"/>
              <a:ext cx="864000" cy="3960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rtlCol="0">
              <a:spAutoFit/>
            </a:bodyPr>
            <a:lstStyle/>
            <a:p>
              <a:endParaRPr lang="cs-CZ" sz="1500"/>
            </a:p>
          </p:txBody>
        </p:sp>
        <p:cxnSp>
          <p:nvCxnSpPr>
            <p:cNvPr id="93" name="Přímá spojnice 92"/>
            <p:cNvCxnSpPr/>
            <p:nvPr/>
          </p:nvCxnSpPr>
          <p:spPr>
            <a:xfrm>
              <a:off x="619125" y="4324270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Přímá spojnice 93"/>
            <p:cNvCxnSpPr/>
            <p:nvPr/>
          </p:nvCxnSpPr>
          <p:spPr>
            <a:xfrm>
              <a:off x="991559" y="433379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Přímá spojnice 94"/>
            <p:cNvCxnSpPr/>
            <p:nvPr/>
          </p:nvCxnSpPr>
          <p:spPr>
            <a:xfrm>
              <a:off x="789995" y="447233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Skupina 95"/>
          <p:cNvGrpSpPr/>
          <p:nvPr/>
        </p:nvGrpSpPr>
        <p:grpSpPr>
          <a:xfrm>
            <a:off x="6740325" y="4183460"/>
            <a:ext cx="864000" cy="396000"/>
            <a:chOff x="496888" y="4186238"/>
            <a:chExt cx="864000" cy="396000"/>
          </a:xfrm>
        </p:grpSpPr>
        <p:sp>
          <p:nvSpPr>
            <p:cNvPr id="97" name="TextovéPole 96"/>
            <p:cNvSpPr txBox="1"/>
            <p:nvPr/>
          </p:nvSpPr>
          <p:spPr>
            <a:xfrm>
              <a:off x="496888" y="4186238"/>
              <a:ext cx="864000" cy="3960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rtlCol="0">
              <a:spAutoFit/>
            </a:bodyPr>
            <a:lstStyle/>
            <a:p>
              <a:endParaRPr lang="cs-CZ" sz="1500"/>
            </a:p>
          </p:txBody>
        </p:sp>
        <p:cxnSp>
          <p:nvCxnSpPr>
            <p:cNvPr id="98" name="Přímá spojnice 97"/>
            <p:cNvCxnSpPr/>
            <p:nvPr/>
          </p:nvCxnSpPr>
          <p:spPr>
            <a:xfrm>
              <a:off x="619125" y="4324270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Přímá spojnice 98"/>
            <p:cNvCxnSpPr/>
            <p:nvPr/>
          </p:nvCxnSpPr>
          <p:spPr>
            <a:xfrm>
              <a:off x="991559" y="433379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Přímá spojnice 99"/>
            <p:cNvCxnSpPr/>
            <p:nvPr/>
          </p:nvCxnSpPr>
          <p:spPr>
            <a:xfrm>
              <a:off x="789995" y="4472335"/>
              <a:ext cx="255159" cy="0"/>
            </a:xfrm>
            <a:prstGeom prst="line">
              <a:avLst/>
            </a:prstGeom>
            <a:ln w="57150">
              <a:solidFill>
                <a:schemeClr val="bg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" name="Ovál 102"/>
          <p:cNvSpPr/>
          <p:nvPr/>
        </p:nvSpPr>
        <p:spPr>
          <a:xfrm>
            <a:off x="2348870" y="2841969"/>
            <a:ext cx="285750" cy="31432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>
              <a:solidFill>
                <a:schemeClr val="tx1"/>
              </a:solidFill>
            </a:endParaRPr>
          </a:p>
        </p:txBody>
      </p:sp>
      <p:cxnSp>
        <p:nvCxnSpPr>
          <p:cNvPr id="104" name="Přímá spojnice 103"/>
          <p:cNvCxnSpPr/>
          <p:nvPr/>
        </p:nvCxnSpPr>
        <p:spPr>
          <a:xfrm>
            <a:off x="1031614" y="2990727"/>
            <a:ext cx="1939528" cy="245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/>
          <p:nvPr/>
        </p:nvCxnSpPr>
        <p:spPr>
          <a:xfrm flipV="1">
            <a:off x="1086946" y="2990293"/>
            <a:ext cx="2474845" cy="12701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Pravoúhlá spojnice 112"/>
          <p:cNvCxnSpPr>
            <a:stCxn id="108" idx="1"/>
            <a:endCxn id="92" idx="3"/>
          </p:cNvCxnSpPr>
          <p:nvPr/>
        </p:nvCxnSpPr>
        <p:spPr>
          <a:xfrm rot="10800000" flipH="1" flipV="1">
            <a:off x="4250615" y="1876154"/>
            <a:ext cx="114170" cy="2505306"/>
          </a:xfrm>
          <a:prstGeom prst="bentConnector5">
            <a:avLst>
              <a:gd name="adj1" fmla="val 483884"/>
              <a:gd name="adj2" fmla="val 54852"/>
              <a:gd name="adj3" fmla="val 483770"/>
            </a:avLst>
          </a:prstGeom>
          <a:ln w="381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ovéPole 120"/>
          <p:cNvSpPr txBox="1"/>
          <p:nvPr/>
        </p:nvSpPr>
        <p:spPr>
          <a:xfrm>
            <a:off x="3660151" y="4237500"/>
            <a:ext cx="647700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6:40</a:t>
            </a:r>
          </a:p>
        </p:txBody>
      </p:sp>
      <p:cxnSp>
        <p:nvCxnSpPr>
          <p:cNvPr id="122" name="Pravoúhlá spojnice 121"/>
          <p:cNvCxnSpPr>
            <a:stCxn id="108" idx="1"/>
            <a:endCxn id="132" idx="3"/>
          </p:cNvCxnSpPr>
          <p:nvPr/>
        </p:nvCxnSpPr>
        <p:spPr>
          <a:xfrm rot="10800000" flipH="1" flipV="1">
            <a:off x="4250614" y="1876154"/>
            <a:ext cx="49459" cy="2861010"/>
          </a:xfrm>
          <a:prstGeom prst="bentConnector5">
            <a:avLst>
              <a:gd name="adj1" fmla="val 1116986"/>
              <a:gd name="adj2" fmla="val 57286"/>
              <a:gd name="adj3" fmla="val 1101436"/>
            </a:avLst>
          </a:prstGeom>
          <a:ln w="381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ovéPole 131"/>
          <p:cNvSpPr txBox="1"/>
          <p:nvPr/>
        </p:nvSpPr>
        <p:spPr>
          <a:xfrm>
            <a:off x="3652374" y="4598664"/>
            <a:ext cx="647700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6:43</a:t>
            </a:r>
          </a:p>
        </p:txBody>
      </p:sp>
      <p:sp>
        <p:nvSpPr>
          <p:cNvPr id="148" name="TextovéPole 147"/>
          <p:cNvSpPr txBox="1"/>
          <p:nvPr/>
        </p:nvSpPr>
        <p:spPr>
          <a:xfrm>
            <a:off x="1399728" y="2087769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6:20</a:t>
            </a:r>
          </a:p>
        </p:txBody>
      </p:sp>
      <p:sp>
        <p:nvSpPr>
          <p:cNvPr id="149" name="TextovéPole 148"/>
          <p:cNvSpPr txBox="1"/>
          <p:nvPr/>
        </p:nvSpPr>
        <p:spPr>
          <a:xfrm>
            <a:off x="2934440" y="2105655"/>
            <a:ext cx="650384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6:31</a:t>
            </a:r>
          </a:p>
        </p:txBody>
      </p:sp>
      <p:sp>
        <p:nvSpPr>
          <p:cNvPr id="150" name="TextovéPole 149"/>
          <p:cNvSpPr txBox="1"/>
          <p:nvPr/>
        </p:nvSpPr>
        <p:spPr>
          <a:xfrm>
            <a:off x="4439704" y="2094599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6:40</a:t>
            </a:r>
          </a:p>
        </p:txBody>
      </p:sp>
      <p:sp>
        <p:nvSpPr>
          <p:cNvPr id="151" name="TextovéPole 150"/>
          <p:cNvSpPr txBox="1"/>
          <p:nvPr/>
        </p:nvSpPr>
        <p:spPr>
          <a:xfrm>
            <a:off x="6069381" y="2094553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6:49</a:t>
            </a:r>
          </a:p>
        </p:txBody>
      </p:sp>
      <p:sp>
        <p:nvSpPr>
          <p:cNvPr id="152" name="TextovéPole 151"/>
          <p:cNvSpPr txBox="1"/>
          <p:nvPr/>
        </p:nvSpPr>
        <p:spPr>
          <a:xfrm>
            <a:off x="7583995" y="2094553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6:59</a:t>
            </a:r>
          </a:p>
        </p:txBody>
      </p:sp>
      <p:cxnSp>
        <p:nvCxnSpPr>
          <p:cNvPr id="154" name="Pravoúhlá spojnice 153"/>
          <p:cNvCxnSpPr>
            <a:endCxn id="97" idx="3"/>
          </p:cNvCxnSpPr>
          <p:nvPr/>
        </p:nvCxnSpPr>
        <p:spPr>
          <a:xfrm rot="16200000" flipH="1">
            <a:off x="6321375" y="3098510"/>
            <a:ext cx="2505308" cy="60592"/>
          </a:xfrm>
          <a:prstGeom prst="bentConnector4">
            <a:avLst>
              <a:gd name="adj1" fmla="val 425"/>
              <a:gd name="adj2" fmla="val 1844909"/>
            </a:avLst>
          </a:prstGeom>
          <a:ln w="381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Pravoúhlá spojnice 158"/>
          <p:cNvCxnSpPr/>
          <p:nvPr/>
        </p:nvCxnSpPr>
        <p:spPr>
          <a:xfrm rot="10800000" flipH="1" flipV="1">
            <a:off x="4242746" y="1876154"/>
            <a:ext cx="49459" cy="2861010"/>
          </a:xfrm>
          <a:prstGeom prst="bentConnector5">
            <a:avLst>
              <a:gd name="adj1" fmla="val 1116986"/>
              <a:gd name="adj2" fmla="val 57286"/>
              <a:gd name="adj3" fmla="val 1101436"/>
            </a:avLst>
          </a:prstGeom>
          <a:ln w="381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Pravoúhlá spojnice 159"/>
          <p:cNvCxnSpPr/>
          <p:nvPr/>
        </p:nvCxnSpPr>
        <p:spPr>
          <a:xfrm rot="10800000" flipH="1" flipV="1">
            <a:off x="4238940" y="1872707"/>
            <a:ext cx="114170" cy="2505306"/>
          </a:xfrm>
          <a:prstGeom prst="bentConnector5">
            <a:avLst>
              <a:gd name="adj1" fmla="val 483884"/>
              <a:gd name="adj2" fmla="val 54852"/>
              <a:gd name="adj3" fmla="val 483770"/>
            </a:avLst>
          </a:prstGeom>
          <a:ln w="381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1" name="Obrázek 1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5483" y="5283831"/>
            <a:ext cx="1501824" cy="844956"/>
          </a:xfrm>
          <a:prstGeom prst="rect">
            <a:avLst/>
          </a:prstGeom>
        </p:spPr>
      </p:pic>
      <p:pic>
        <p:nvPicPr>
          <p:cNvPr id="163" name="Obrázek 1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1252" y="5211503"/>
            <a:ext cx="1673157" cy="1096846"/>
          </a:xfrm>
          <a:prstGeom prst="rect">
            <a:avLst/>
          </a:prstGeom>
        </p:spPr>
      </p:pic>
      <p:pic>
        <p:nvPicPr>
          <p:cNvPr id="165" name="Obrázek 1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8939" y="5032695"/>
            <a:ext cx="1084683" cy="1376963"/>
          </a:xfrm>
          <a:prstGeom prst="rect">
            <a:avLst/>
          </a:prstGeom>
        </p:spPr>
      </p:pic>
      <p:pic>
        <p:nvPicPr>
          <p:cNvPr id="166" name="Obrázek 16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9255" y="4991658"/>
            <a:ext cx="1101045" cy="1363041"/>
          </a:xfrm>
          <a:prstGeom prst="rect">
            <a:avLst/>
          </a:prstGeom>
        </p:spPr>
      </p:pic>
      <p:cxnSp>
        <p:nvCxnSpPr>
          <p:cNvPr id="167" name="Pravoúhlá spojnice 166"/>
          <p:cNvCxnSpPr>
            <a:stCxn id="140" idx="2"/>
          </p:cNvCxnSpPr>
          <p:nvPr/>
        </p:nvCxnSpPr>
        <p:spPr>
          <a:xfrm rot="10800000" flipH="1" flipV="1">
            <a:off x="811371" y="2595562"/>
            <a:ext cx="106203" cy="3386472"/>
          </a:xfrm>
          <a:prstGeom prst="bentConnector4">
            <a:avLst>
              <a:gd name="adj1" fmla="val -591932"/>
              <a:gd name="adj2" fmla="val 100135"/>
            </a:avLst>
          </a:prstGeom>
          <a:ln w="381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TextovéPole 172"/>
          <p:cNvSpPr txBox="1"/>
          <p:nvPr/>
        </p:nvSpPr>
        <p:spPr>
          <a:xfrm>
            <a:off x="1308122" y="1113087"/>
            <a:ext cx="2192663" cy="369332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>
                <a:solidFill>
                  <a:schemeClr val="tx1"/>
                </a:solidFill>
              </a:rPr>
              <a:t>Předpokládané narušení/dopravní dispozice</a:t>
            </a:r>
          </a:p>
        </p:txBody>
      </p:sp>
      <p:sp>
        <p:nvSpPr>
          <p:cNvPr id="174" name="TextovéPole 173"/>
          <p:cNvSpPr txBox="1"/>
          <p:nvPr/>
        </p:nvSpPr>
        <p:spPr>
          <a:xfrm>
            <a:off x="3972851" y="1037970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5:52</a:t>
            </a:r>
          </a:p>
        </p:txBody>
      </p:sp>
      <p:sp>
        <p:nvSpPr>
          <p:cNvPr id="107" name="TextovéPole 106"/>
          <p:cNvSpPr txBox="1"/>
          <p:nvPr/>
        </p:nvSpPr>
        <p:spPr>
          <a:xfrm>
            <a:off x="4006776" y="1045129"/>
            <a:ext cx="1081551" cy="492443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5:55</a:t>
            </a:r>
          </a:p>
        </p:txBody>
      </p:sp>
      <p:cxnSp>
        <p:nvCxnSpPr>
          <p:cNvPr id="101" name="Přímá spojnice 100"/>
          <p:cNvCxnSpPr>
            <a:stCxn id="173" idx="2"/>
            <a:endCxn id="26" idx="2"/>
          </p:cNvCxnSpPr>
          <p:nvPr/>
        </p:nvCxnSpPr>
        <p:spPr>
          <a:xfrm flipH="1">
            <a:off x="1169559" y="1482419"/>
            <a:ext cx="1234895" cy="622697"/>
          </a:xfrm>
          <a:prstGeom prst="line">
            <a:avLst/>
          </a:prstGeom>
          <a:ln w="38100">
            <a:solidFill>
              <a:srgbClr val="00B05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ovéPole 101"/>
          <p:cNvSpPr txBox="1"/>
          <p:nvPr/>
        </p:nvSpPr>
        <p:spPr>
          <a:xfrm>
            <a:off x="798266" y="3592921"/>
            <a:ext cx="2192663" cy="369332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>
                <a:solidFill>
                  <a:schemeClr val="tx1"/>
                </a:solidFill>
              </a:rPr>
              <a:t>Předpokládané narušení/dopravní dispozice</a:t>
            </a:r>
          </a:p>
        </p:txBody>
      </p:sp>
      <p:cxnSp>
        <p:nvCxnSpPr>
          <p:cNvPr id="105" name="Přímá spojnice 104"/>
          <p:cNvCxnSpPr>
            <a:stCxn id="102" idx="3"/>
            <a:endCxn id="108" idx="1"/>
          </p:cNvCxnSpPr>
          <p:nvPr/>
        </p:nvCxnSpPr>
        <p:spPr>
          <a:xfrm>
            <a:off x="2990929" y="3777587"/>
            <a:ext cx="527648" cy="135890"/>
          </a:xfrm>
          <a:prstGeom prst="line">
            <a:avLst/>
          </a:prstGeom>
          <a:ln w="38100">
            <a:solidFill>
              <a:srgbClr val="00B05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ovéPole 107"/>
          <p:cNvSpPr txBox="1"/>
          <p:nvPr/>
        </p:nvSpPr>
        <p:spPr>
          <a:xfrm>
            <a:off x="3518577" y="3774977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6:42</a:t>
            </a:r>
          </a:p>
        </p:txBody>
      </p:sp>
      <p:sp>
        <p:nvSpPr>
          <p:cNvPr id="109" name="TextovéPole 108"/>
          <p:cNvSpPr txBox="1"/>
          <p:nvPr/>
        </p:nvSpPr>
        <p:spPr>
          <a:xfrm>
            <a:off x="5644887" y="3747702"/>
            <a:ext cx="835277" cy="27699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>
                <a:solidFill>
                  <a:srgbClr val="00B050"/>
                </a:solidFill>
              </a:rPr>
              <a:t>6:53</a:t>
            </a:r>
          </a:p>
        </p:txBody>
      </p:sp>
    </p:spTree>
    <p:extLst>
      <p:ext uri="{BB962C8B-B14F-4D97-AF65-F5344CB8AC3E}">
        <p14:creationId xmlns:p14="http://schemas.microsoft.com/office/powerpoint/2010/main" val="192697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/>
      <p:bldP spid="15" grpId="0"/>
      <p:bldP spid="16" grpId="0"/>
      <p:bldP spid="17" grpId="0"/>
      <p:bldP spid="18" grpId="0"/>
      <p:bldP spid="22" grpId="0" animBg="1"/>
      <p:bldP spid="23" grpId="0" animBg="1"/>
      <p:bldP spid="24" grpId="0" animBg="1"/>
      <p:bldP spid="25" grpId="0" animBg="1"/>
      <p:bldP spid="33" grpId="0" animBg="1"/>
      <p:bldP spid="34" grpId="0" animBg="1"/>
      <p:bldP spid="37" grpId="0"/>
      <p:bldP spid="39" grpId="0"/>
      <p:bldP spid="40" grpId="0"/>
      <p:bldP spid="41" grpId="0"/>
      <p:bldP spid="42" grpId="0"/>
      <p:bldP spid="44" grpId="0" animBg="1"/>
      <p:bldP spid="45" grpId="0"/>
      <p:bldP spid="46" grpId="0"/>
      <p:bldP spid="47" grpId="0"/>
      <p:bldP spid="48" grpId="0"/>
      <p:bldP spid="49" grpId="0"/>
      <p:bldP spid="50" grpId="0" animBg="1"/>
      <p:bldP spid="51" grpId="0" animBg="1"/>
      <p:bldP spid="56" grpId="0" animBg="1"/>
      <p:bldP spid="85" grpId="0" animBg="1"/>
      <p:bldP spid="103" grpId="0" animBg="1"/>
      <p:bldP spid="121" grpId="0" animBg="1"/>
      <p:bldP spid="132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73" grpId="0" animBg="1"/>
      <p:bldP spid="174" grpId="0" animBg="1"/>
      <p:bldP spid="107" grpId="0" animBg="1"/>
      <p:bldP spid="102" grpId="0" animBg="1"/>
      <p:bldP spid="108" grpId="0" animBg="1"/>
      <p:bldP spid="10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/>
      </p:pic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pPr>
              <a:defRPr/>
            </a:pPr>
            <a:fld id="{0A21F61A-AEE2-4E93-8B05-1A8A8910E308}" type="slidenum">
              <a:rPr lang="cs-CZ" smtClean="0"/>
              <a:pPr>
                <a:defRPr/>
              </a:pPr>
              <a:t>27</a:t>
            </a:fld>
            <a:endParaRPr lang="cs-CZ"/>
          </a:p>
        </p:txBody>
      </p:sp>
      <p:sp>
        <p:nvSpPr>
          <p:cNvPr id="12293" name="Title 4"/>
          <p:cNvSpPr>
            <a:spLocks noGrp="1"/>
          </p:cNvSpPr>
          <p:nvPr>
            <p:ph type="title"/>
          </p:nvPr>
        </p:nvSpPr>
        <p:spPr>
          <a:xfrm>
            <a:off x="496888" y="5554663"/>
            <a:ext cx="8156575" cy="496887"/>
          </a:xfrm>
        </p:spPr>
        <p:txBody>
          <a:bodyPr/>
          <a:lstStyle/>
          <a:p>
            <a:r>
              <a:rPr lang="cs-CZ" altLang="cs-CZ"/>
              <a:t>ASVC – Automatické stavění vlakových cest</a:t>
            </a:r>
          </a:p>
        </p:txBody>
      </p:sp>
    </p:spTree>
    <p:extLst>
      <p:ext uri="{BB962C8B-B14F-4D97-AF65-F5344CB8AC3E}">
        <p14:creationId xmlns:p14="http://schemas.microsoft.com/office/powerpoint/2010/main" val="42699446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96888" y="981075"/>
            <a:ext cx="8156575" cy="4590197"/>
          </a:xfrm>
        </p:spPr>
        <p:txBody>
          <a:bodyPr/>
          <a:lstStyle/>
          <a:p>
            <a:pPr marL="342900" lvl="2" indent="-342900" eaLnBrk="1" hangingPunct="1">
              <a:spcBef>
                <a:spcPts val="238"/>
              </a:spcBef>
              <a:spcAft>
                <a:spcPts val="600"/>
              </a:spcAft>
              <a:buClr>
                <a:schemeClr val="tx2"/>
              </a:buClr>
            </a:pPr>
            <a:r>
              <a:rPr lang="cs-CZ" altLang="cs-CZ" sz="1800"/>
              <a:t>ASVC - Automatické stavění vlakových cest využívá SŽ</a:t>
            </a:r>
          </a:p>
          <a:p>
            <a:pPr marL="342900" lvl="2" indent="-342900" eaLnBrk="1" hangingPunct="1">
              <a:spcBef>
                <a:spcPts val="238"/>
              </a:spcBef>
              <a:spcAft>
                <a:spcPts val="600"/>
              </a:spcAft>
              <a:buClr>
                <a:schemeClr val="tx2"/>
              </a:buClr>
            </a:pPr>
            <a:r>
              <a:rPr lang="cs-CZ" altLang="cs-CZ" sz="1800"/>
              <a:t>Princip ASVC je založen na datech:</a:t>
            </a:r>
          </a:p>
          <a:p>
            <a:pPr marL="342900" lvl="3" indent="-342900" eaLnBrk="1" hangingPunct="1">
              <a:spcBef>
                <a:spcPts val="238"/>
              </a:spcBef>
              <a:spcAft>
                <a:spcPts val="600"/>
              </a:spcAft>
              <a:buClr>
                <a:schemeClr val="tx2"/>
              </a:buClr>
            </a:pPr>
            <a:r>
              <a:rPr lang="cs-CZ" altLang="cs-CZ" sz="1800" b="0"/>
              <a:t>ročního jízdního řádu - použité koleje, časy příjezdu/odjezdu/průjezdu, úkony (technologie stanice)</a:t>
            </a:r>
          </a:p>
          <a:p>
            <a:pPr marL="342900" lvl="3" indent="-342900" eaLnBrk="1" hangingPunct="1">
              <a:spcBef>
                <a:spcPts val="238"/>
              </a:spcBef>
              <a:spcAft>
                <a:spcPts val="600"/>
              </a:spcAft>
              <a:buClr>
                <a:schemeClr val="tx2"/>
              </a:buClr>
            </a:pPr>
            <a:r>
              <a:rPr lang="cs-CZ" altLang="cs-CZ" sz="1800"/>
              <a:t>zadané dopravcem - úkony, mimořádnosti, rozbor vlaku a vlak připraven</a:t>
            </a:r>
          </a:p>
          <a:p>
            <a:pPr marL="342900" lvl="2" indent="-342900" eaLnBrk="1" hangingPunct="1">
              <a:spcBef>
                <a:spcPts val="238"/>
              </a:spcBef>
              <a:spcAft>
                <a:spcPts val="600"/>
              </a:spcAft>
              <a:buClr>
                <a:schemeClr val="tx2"/>
              </a:buClr>
            </a:pPr>
            <a:r>
              <a:rPr lang="cs-CZ" altLang="cs-CZ" sz="1800"/>
              <a:t>Pro spolehlivý chod ASVC je třeba získat výše požadované informace </a:t>
            </a:r>
            <a:r>
              <a:rPr lang="cs-CZ" altLang="cs-CZ" sz="1800" b="1"/>
              <a:t>včas</a:t>
            </a:r>
            <a:r>
              <a:rPr lang="cs-CZ" altLang="cs-CZ" sz="1800"/>
              <a:t> a musí být </a:t>
            </a:r>
            <a:r>
              <a:rPr lang="cs-CZ" altLang="cs-CZ" sz="1800" b="1"/>
              <a:t>pravdivé</a:t>
            </a:r>
          </a:p>
          <a:p>
            <a:pPr marL="342900" lvl="2" indent="-342900" eaLnBrk="1" hangingPunct="1">
              <a:spcBef>
                <a:spcPts val="238"/>
              </a:spcBef>
              <a:spcAft>
                <a:spcPts val="600"/>
              </a:spcAft>
              <a:buClr>
                <a:schemeClr val="tx2"/>
              </a:buClr>
            </a:pPr>
            <a:r>
              <a:rPr lang="cs-CZ" altLang="cs-CZ" sz="1800" b="1">
                <a:solidFill>
                  <a:srgbClr val="FF0000"/>
                </a:solidFill>
              </a:rPr>
              <a:t>Nekorektní informace dopravce vedou k provozním chybám!!!</a:t>
            </a:r>
          </a:p>
          <a:p>
            <a:pPr marL="593725" lvl="3" indent="-342900">
              <a:spcBef>
                <a:spcPts val="238"/>
              </a:spcBef>
              <a:buClr>
                <a:schemeClr val="tx2"/>
              </a:buClr>
            </a:pPr>
            <a:endParaRPr lang="cs-CZ" altLang="cs-CZ" sz="1600" b="0"/>
          </a:p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ASVC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1672" y="4163034"/>
            <a:ext cx="5351303" cy="1408238"/>
          </a:xfrm>
          <a:prstGeom prst="rect">
            <a:avLst/>
          </a:prstGeom>
        </p:spPr>
      </p:pic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8DB86EAB-A130-5AFE-964B-9E4EE74F8B4F}"/>
              </a:ext>
            </a:extLst>
          </p:cNvPr>
          <p:cNvSpPr txBox="1">
            <a:spLocks/>
          </p:cNvSpPr>
          <p:nvPr/>
        </p:nvSpPr>
        <p:spPr>
          <a:xfrm>
            <a:off x="8172400" y="6335252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BBFFE0-7584-47E7-90FA-15F39808A249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0837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/>
              <a:t>Současnost a blízký plán nasazení ASVC:</a:t>
            </a:r>
          </a:p>
          <a:p>
            <a:endParaRPr lang="cs-CZ">
              <a:solidFill>
                <a:schemeClr val="tx2"/>
              </a:solidFill>
            </a:endParaRPr>
          </a:p>
          <a:p>
            <a:pPr lvl="1"/>
            <a:endParaRPr lang="cs-CZ">
              <a:solidFill>
                <a:schemeClr val="tx2"/>
              </a:solidFill>
            </a:endParaRPr>
          </a:p>
          <a:p>
            <a:pPr marL="0" indent="0">
              <a:buNone/>
            </a:pPr>
            <a:br>
              <a:rPr lang="cs-CZ"/>
            </a:b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Rozvoj aplikací - ASVC</a:t>
            </a:r>
            <a:br>
              <a:rPr lang="cs-CZ"/>
            </a:b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29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/>
          <a:srcRect l="1616"/>
          <a:stretch/>
        </p:blipFill>
        <p:spPr>
          <a:xfrm>
            <a:off x="1160299" y="1892398"/>
            <a:ext cx="7575879" cy="4434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5842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/>
              <a:t>ASVC současnost:</a:t>
            </a:r>
          </a:p>
          <a:p>
            <a:pPr lvl="1"/>
            <a:endParaRPr lang="cs-CZ">
              <a:solidFill>
                <a:schemeClr val="tx2"/>
              </a:solidFill>
            </a:endParaRPr>
          </a:p>
          <a:p>
            <a:pPr marL="0" indent="0">
              <a:buNone/>
            </a:pPr>
            <a:br>
              <a:rPr lang="cs-CZ"/>
            </a:b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Rozvoj aplikací - ASVC</a:t>
            </a:r>
            <a:br>
              <a:rPr lang="cs-CZ"/>
            </a:b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30</a:t>
            </a:fld>
            <a:endParaRPr lang="cs-CZ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917536" y="1916809"/>
          <a:ext cx="7433983" cy="4107632"/>
        </p:xfrm>
        <a:graphic>
          <a:graphicData uri="http://schemas.openxmlformats.org/drawingml/2006/table">
            <a:tbl>
              <a:tblPr/>
              <a:tblGrid>
                <a:gridCol w="3733586">
                  <a:extLst>
                    <a:ext uri="{9D8B030D-6E8A-4147-A177-3AD203B41FA5}">
                      <a16:colId xmlns:a16="http://schemas.microsoft.com/office/drawing/2014/main" val="335976846"/>
                    </a:ext>
                  </a:extLst>
                </a:gridCol>
                <a:gridCol w="796498">
                  <a:extLst>
                    <a:ext uri="{9D8B030D-6E8A-4147-A177-3AD203B41FA5}">
                      <a16:colId xmlns:a16="http://schemas.microsoft.com/office/drawing/2014/main" val="816938200"/>
                    </a:ext>
                  </a:extLst>
                </a:gridCol>
                <a:gridCol w="1310903">
                  <a:extLst>
                    <a:ext uri="{9D8B030D-6E8A-4147-A177-3AD203B41FA5}">
                      <a16:colId xmlns:a16="http://schemas.microsoft.com/office/drawing/2014/main" val="883581891"/>
                    </a:ext>
                  </a:extLst>
                </a:gridCol>
                <a:gridCol w="796498">
                  <a:extLst>
                    <a:ext uri="{9D8B030D-6E8A-4147-A177-3AD203B41FA5}">
                      <a16:colId xmlns:a16="http://schemas.microsoft.com/office/drawing/2014/main" val="2795025187"/>
                    </a:ext>
                  </a:extLst>
                </a:gridCol>
                <a:gridCol w="796498">
                  <a:extLst>
                    <a:ext uri="{9D8B030D-6E8A-4147-A177-3AD203B41FA5}">
                      <a16:colId xmlns:a16="http://schemas.microsoft.com/office/drawing/2014/main" val="3846591029"/>
                    </a:ext>
                  </a:extLst>
                </a:gridCol>
              </a:tblGrid>
              <a:tr h="28510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Trať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Datum aktivace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Počet km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Počet DB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3287988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Beroun - Plzeň (Berok)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18.06.2018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925419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Praha Smíchov - Hostivice (Zličínka)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04.04.2019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904909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Čížkovice - Obrnice (Švestka)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15.06.2019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312132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Železná Ruda (Zruda)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23.10.2019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818085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Mosty u Jablůnkova - Karviná (Moka)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11.06.2020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2714743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Letohrad - Lanšperk (LetoLa)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24.06.2020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2769108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Lovosice - Louny (LoLo)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30.09.2020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90638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Plzeň - Cheb (Plch)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18.01.2021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2956938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Votice - Říčany (Voric)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01.06.2021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9385227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Lužec nad Vltavou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03.06.2021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432119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Litvínov - Teplice (LiTe)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19.10.2021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542328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Praha-Uhříněves - Praha-Vršovice (UhVr)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24.02.2022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4858529"/>
                  </a:ext>
                </a:extLst>
              </a:tr>
              <a:tr h="27454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Kadaň (KaPr)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01.03.2022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0672323"/>
                  </a:ext>
                </a:extLst>
              </a:tr>
              <a:tr h="253428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543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2003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54313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/>
              <a:t>ASVC v realizaci a v úvaze:</a:t>
            </a:r>
          </a:p>
          <a:p>
            <a:endParaRPr lang="cs-CZ">
              <a:solidFill>
                <a:schemeClr val="tx2"/>
              </a:solidFill>
            </a:endParaRPr>
          </a:p>
          <a:p>
            <a:endParaRPr lang="cs-CZ">
              <a:solidFill>
                <a:schemeClr val="tx2"/>
              </a:solidFill>
            </a:endParaRPr>
          </a:p>
          <a:p>
            <a:pPr lvl="1"/>
            <a:endParaRPr lang="cs-CZ">
              <a:solidFill>
                <a:schemeClr val="tx2"/>
              </a:solidFill>
            </a:endParaRPr>
          </a:p>
          <a:p>
            <a:pPr marL="0" indent="0">
              <a:buNone/>
            </a:pPr>
            <a:br>
              <a:rPr lang="cs-CZ"/>
            </a:b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Rozvoj aplikací - ASVC</a:t>
            </a:r>
            <a:br>
              <a:rPr lang="cs-CZ"/>
            </a:b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31</a:t>
            </a:fld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933575" y="2059940"/>
          <a:ext cx="5283200" cy="3074670"/>
        </p:xfrm>
        <a:graphic>
          <a:graphicData uri="http://schemas.openxmlformats.org/drawingml/2006/table">
            <a:tbl>
              <a:tblPr/>
              <a:tblGrid>
                <a:gridCol w="393700">
                  <a:extLst>
                    <a:ext uri="{9D8B030D-6E8A-4147-A177-3AD203B41FA5}">
                      <a16:colId xmlns:a16="http://schemas.microsoft.com/office/drawing/2014/main" val="1803344987"/>
                    </a:ext>
                  </a:extLst>
                </a:gridCol>
                <a:gridCol w="2616200">
                  <a:extLst>
                    <a:ext uri="{9D8B030D-6E8A-4147-A177-3AD203B41FA5}">
                      <a16:colId xmlns:a16="http://schemas.microsoft.com/office/drawing/2014/main" val="2359529565"/>
                    </a:ext>
                  </a:extLst>
                </a:gridCol>
                <a:gridCol w="1003300">
                  <a:extLst>
                    <a:ext uri="{9D8B030D-6E8A-4147-A177-3AD203B41FA5}">
                      <a16:colId xmlns:a16="http://schemas.microsoft.com/office/drawing/2014/main" val="3638909068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val="3930783608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606110468"/>
                    </a:ext>
                  </a:extLst>
                </a:gridCol>
              </a:tblGrid>
              <a:tr h="200025"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ASVC  v  realizaci</a:t>
                      </a:r>
                    </a:p>
                  </a:txBody>
                  <a:tcPr marL="7620" marR="7620" marT="7620" marB="0" vert="vert27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Olomouc - Šumperk (po Uničov)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613694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Mirošov - Příkosice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8080439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Praha Smíchov - Rudná u Prahy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335136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Liberec - Tanvald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748403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České Budějovice - Votice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367319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795524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658175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786291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Celkem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890790"/>
                  </a:ext>
                </a:extLst>
              </a:tr>
              <a:tr h="1828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1201328"/>
                  </a:ext>
                </a:extLst>
              </a:tr>
              <a:tr h="200025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ASVC  úvaha</a:t>
                      </a:r>
                    </a:p>
                  </a:txBody>
                  <a:tcPr marL="7620" marR="7620" marT="7620" marB="0" vert="vert27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Praha-Vysočany - Lysá n. L. - Milovice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202645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Židlochovice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7435778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Hustopeče u Brna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201057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Odb. Rokytka - Kralupy n. V.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697513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Česká Třebová - Kolín (po Uhersko)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6754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61300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/>
              <a:t>ASVC - využití:</a:t>
            </a:r>
          </a:p>
          <a:p>
            <a:pPr lvl="1"/>
            <a:endParaRPr lang="cs-CZ">
              <a:solidFill>
                <a:schemeClr val="tx2"/>
              </a:solidFill>
            </a:endParaRPr>
          </a:p>
          <a:p>
            <a:pPr marL="0" indent="0">
              <a:buNone/>
            </a:pPr>
            <a:br>
              <a:rPr lang="cs-CZ"/>
            </a:b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Rozvoj aplikací - ASVC</a:t>
            </a:r>
            <a:br>
              <a:rPr lang="cs-CZ"/>
            </a:b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32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88" y="2112801"/>
            <a:ext cx="7955969" cy="266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9230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9" r="8375" b="5586"/>
          <a:stretch/>
        </p:blipFill>
        <p:spPr/>
      </p:pic>
      <p:sp>
        <p:nvSpPr>
          <p:cNvPr id="13315" name="Footer Placeholder 3"/>
          <p:cNvSpPr>
            <a:spLocks noGrp="1"/>
          </p:cNvSpPr>
          <p:nvPr>
            <p:ph type="ftr" sz="quarter" idx="429496729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/>
          </a:p>
        </p:txBody>
      </p:sp>
      <p:sp>
        <p:nvSpPr>
          <p:cNvPr id="21508" name="Title 4"/>
          <p:cNvSpPr>
            <a:spLocks noGrp="1"/>
          </p:cNvSpPr>
          <p:nvPr>
            <p:ph type="title"/>
          </p:nvPr>
        </p:nvSpPr>
        <p:spPr>
          <a:xfrm>
            <a:off x="496888" y="5554663"/>
            <a:ext cx="8156575" cy="496887"/>
          </a:xfrm>
        </p:spPr>
        <p:txBody>
          <a:bodyPr/>
          <a:lstStyle/>
          <a:p>
            <a:r>
              <a:rPr lang="cs-CZ"/>
              <a:t>Zpravování vlaku</a:t>
            </a:r>
            <a:endParaRPr lang="cs-CZ" altLang="cs-CZ"/>
          </a:p>
        </p:txBody>
      </p:sp>
      <p:sp>
        <p:nvSpPr>
          <p:cNvPr id="13317" name="Slide Number Placeholder 6"/>
          <p:cNvSpPr>
            <a:spLocks noGrp="1"/>
          </p:cNvSpPr>
          <p:nvPr>
            <p:ph type="sldNum" sz="quarter" idx="429496729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06278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96889" y="1681018"/>
            <a:ext cx="7650824" cy="450684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cs-CZ"/>
              <a:t>Grafické rozkazy:</a:t>
            </a:r>
          </a:p>
          <a:p>
            <a:pPr lvl="1">
              <a:spcBef>
                <a:spcPts val="1200"/>
              </a:spcBef>
            </a:pPr>
            <a:r>
              <a:rPr lang="cs-CZ"/>
              <a:t>Zahájení rutinního provozu k 1. 1. 2024</a:t>
            </a:r>
          </a:p>
          <a:p>
            <a:pPr>
              <a:spcBef>
                <a:spcPts val="1200"/>
              </a:spcBef>
            </a:pPr>
            <a:endParaRPr lang="cs-CZ"/>
          </a:p>
          <a:p>
            <a:pPr>
              <a:spcBef>
                <a:spcPts val="1200"/>
              </a:spcBef>
            </a:pPr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pPr marL="0" indent="0">
              <a:buNone/>
            </a:pPr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pPr marL="0" indent="0">
              <a:buNone/>
            </a:pPr>
            <a:endParaRPr lang="cs-CZ" b="1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504296"/>
          </a:xfrm>
        </p:spPr>
        <p:txBody>
          <a:bodyPr/>
          <a:lstStyle/>
          <a:p>
            <a:r>
              <a:rPr lang="cs-CZ"/>
              <a:t>Pracoviště CENTRO: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34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/>
          <a:srcRect b="31060"/>
          <a:stretch/>
        </p:blipFill>
        <p:spPr>
          <a:xfrm>
            <a:off x="757095" y="2471908"/>
            <a:ext cx="7788560" cy="371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6212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/>
              <a:t>CENTRO – plánovaný rozvoj:</a:t>
            </a:r>
          </a:p>
          <a:p>
            <a:endParaRPr lang="cs-CZ"/>
          </a:p>
          <a:p>
            <a:r>
              <a:rPr lang="cs-CZ"/>
              <a:t>Předávání instrukcí na hnací vozidlo:</a:t>
            </a:r>
          </a:p>
          <a:p>
            <a:pPr lvl="1"/>
            <a:r>
              <a:rPr lang="cs-CZ"/>
              <a:t>Snížení rutinní činnosti zaměstnanců přímého řízení provozu:</a:t>
            </a:r>
          </a:p>
          <a:p>
            <a:pPr lvl="2"/>
            <a:r>
              <a:rPr lang="cs-CZ"/>
              <a:t>Tisk rozkazů</a:t>
            </a:r>
          </a:p>
          <a:p>
            <a:pPr lvl="2"/>
            <a:r>
              <a:rPr lang="cs-CZ"/>
              <a:t>Doručení rozkazů</a:t>
            </a:r>
          </a:p>
          <a:p>
            <a:pPr lvl="2"/>
            <a:r>
              <a:rPr lang="cs-CZ"/>
              <a:t>Odstranění nebo snížení rozkazů dávané telefonicky</a:t>
            </a:r>
          </a:p>
          <a:p>
            <a:endParaRPr lang="cs-CZ"/>
          </a:p>
          <a:p>
            <a:r>
              <a:rPr lang="cs-CZ"/>
              <a:t>Potvrzení přijmutí instrukce na vědomí </a:t>
            </a:r>
          </a:p>
          <a:p>
            <a:endParaRPr lang="cs-CZ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Zpravování vlaku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Koncepce IS na úseku NŘP</a:t>
            </a:r>
          </a:p>
        </p:txBody>
      </p:sp>
    </p:spTree>
    <p:extLst>
      <p:ext uri="{BB962C8B-B14F-4D97-AF65-F5344CB8AC3E}">
        <p14:creationId xmlns:p14="http://schemas.microsoft.com/office/powerpoint/2010/main" val="10489990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altLang="cs-CZ"/>
              <a:t>Provozní aplikace SŽ</a:t>
            </a:r>
            <a:br>
              <a:rPr lang="cs-CZ" altLang="cs-CZ"/>
            </a:br>
            <a:r>
              <a:rPr lang="cs-CZ" altLang="cs-CZ"/>
              <a:t>a datová komunikace</a:t>
            </a:r>
          </a:p>
          <a:p>
            <a:pPr marL="252000" lvl="1" indent="0">
              <a:buNone/>
            </a:pPr>
            <a:r>
              <a:rPr lang="cs-CZ"/>
              <a:t>Ing. Petr Řádek</a:t>
            </a:r>
          </a:p>
          <a:p>
            <a:pPr marL="252000" lvl="1" indent="0">
              <a:buNone/>
            </a:pPr>
            <a:r>
              <a:rPr lang="cs-CZ" sz="1200"/>
              <a:t>radek@spravazeleznic.cz</a:t>
            </a:r>
          </a:p>
          <a:p>
            <a:pPr marL="252000" lvl="1" indent="0">
              <a:buNone/>
            </a:pPr>
            <a:r>
              <a:rPr lang="cs-CZ"/>
              <a:t>Ing. Miloš Futera, Ph.D.</a:t>
            </a:r>
          </a:p>
          <a:p>
            <a:pPr marL="504000" lvl="2" indent="0">
              <a:buNone/>
            </a:pPr>
            <a:r>
              <a:rPr lang="cs-CZ"/>
              <a:t>futera@spravazeleznic.cz</a:t>
            </a:r>
          </a:p>
          <a:p>
            <a:pPr marL="504000" lvl="2" indent="0">
              <a:buNone/>
            </a:pP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/>
              <a:t>spravazeleznic.cz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Děkuji za pozornost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/>
              <a:t>© Správa železnic, státní organizace </a:t>
            </a:r>
          </a:p>
          <a:p>
            <a:pPr marL="0" indent="0">
              <a:buNone/>
            </a:pPr>
            <a:r>
              <a:rPr lang="cs-CZ"/>
              <a:t>Dlážděná 1003/7, 110 00 Praha 1 </a:t>
            </a:r>
          </a:p>
        </p:txBody>
      </p:sp>
    </p:spTree>
    <p:extLst>
      <p:ext uri="{BB962C8B-B14F-4D97-AF65-F5344CB8AC3E}">
        <p14:creationId xmlns:p14="http://schemas.microsoft.com/office/powerpoint/2010/main" val="2521142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B2AD450318FED4E9F62DEEBDE2DEAD0" ma:contentTypeVersion="4" ma:contentTypeDescription="Vytvoří nový dokument" ma:contentTypeScope="" ma:versionID="81b2452d68055c73c6d7eb58902b2e09">
  <xsd:schema xmlns:xsd="http://www.w3.org/2001/XMLSchema" xmlns:xs="http://www.w3.org/2001/XMLSchema" xmlns:p="http://schemas.microsoft.com/office/2006/metadata/properties" xmlns:ns2="76ca285e-b54d-45d1-9638-87e569b4d789" targetNamespace="http://schemas.microsoft.com/office/2006/metadata/properties" ma:root="true" ma:fieldsID="1cc6dbcc4bef3a8412a803f4841f1e5d" ns2:_="">
    <xsd:import namespace="76ca285e-b54d-45d1-9638-87e569b4d7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ca285e-b54d-45d1-9638-87e569b4d7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06A19C-A616-4DFE-B39F-AD90DC06AB19}">
  <ds:schemaRefs>
    <ds:schemaRef ds:uri="76ca285e-b54d-45d1-9638-87e569b4d78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A5EC983-CFE7-448C-B742-EDD42B46D1A8}">
  <ds:schemaRefs>
    <ds:schemaRef ds:uri="288a5ac0-9afb-4b11-b9ec-865327333699"/>
    <ds:schemaRef ds:uri="9dd0bc31-246f-47ff-baed-d3ddedb4cf6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EFF8EA7-1263-4087-AF0F-9F8B60680C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1852</Words>
  <Application>Microsoft Office PowerPoint</Application>
  <PresentationFormat>Předvádění na obrazovce (4:3)</PresentationFormat>
  <Paragraphs>514</Paragraphs>
  <Slides>36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40" baseType="lpstr">
      <vt:lpstr>Calibri</vt:lpstr>
      <vt:lpstr>Times New Roman</vt:lpstr>
      <vt:lpstr>Verdana</vt:lpstr>
      <vt:lpstr>Office Theme</vt:lpstr>
      <vt:lpstr>Provozní aplikace SŽ a datová komunikace</vt:lpstr>
      <vt:lpstr>OBSAH</vt:lpstr>
      <vt:lpstr>IS SŽ pro dopravce - přehled  </vt:lpstr>
      <vt:lpstr>IS SŽ pro dopravce - přehled</vt:lpstr>
      <vt:lpstr>IS SŽ pro dopravce - přehled</vt:lpstr>
      <vt:lpstr>Prezentace aplikace PowerPoint</vt:lpstr>
      <vt:lpstr>IS SŽ užití v mezinárodní dopravě</vt:lpstr>
      <vt:lpstr>Mezinárodní IS pro dopravce </vt:lpstr>
      <vt:lpstr>Mezinárodní IS pro dopravce - přehled</vt:lpstr>
      <vt:lpstr>Mezinárodní IS pro dopravce - přehled</vt:lpstr>
      <vt:lpstr>RNE PCS</vt:lpstr>
      <vt:lpstr>RNE TIS</vt:lpstr>
      <vt:lpstr>RNE TCR</vt:lpstr>
      <vt:lpstr>Poskytování informací  </vt:lpstr>
      <vt:lpstr>Poskytování informací - poloha vlaku</vt:lpstr>
      <vt:lpstr>Poskytování informací - omezení infrastruktury</vt:lpstr>
      <vt:lpstr>Poskytování informací – Popis sítě</vt:lpstr>
      <vt:lpstr>Poskytování informací – Popis sítě</vt:lpstr>
      <vt:lpstr>Predikce jízdy vlaku</vt:lpstr>
      <vt:lpstr>Predikce jízdy vlaku</vt:lpstr>
      <vt:lpstr>Predikce jízdy vlaku </vt:lpstr>
      <vt:lpstr>Predikce jízdy vlaku </vt:lpstr>
      <vt:lpstr>Predikce jízdy vlaku</vt:lpstr>
      <vt:lpstr>Dopravní dispozice  </vt:lpstr>
      <vt:lpstr>Dopravní dispozice:</vt:lpstr>
      <vt:lpstr>Dopravní dispozice:</vt:lpstr>
      <vt:lpstr>ASVC – Automatické stavění vlakových cest</vt:lpstr>
      <vt:lpstr>ASVC</vt:lpstr>
      <vt:lpstr>Rozvoj aplikací - ASVC </vt:lpstr>
      <vt:lpstr>Rozvoj aplikací - ASVC </vt:lpstr>
      <vt:lpstr>Rozvoj aplikací - ASVC </vt:lpstr>
      <vt:lpstr>Rozvoj aplikací - ASVC </vt:lpstr>
      <vt:lpstr>Zpravování vlaku</vt:lpstr>
      <vt:lpstr>Pracoviště CENTRO:</vt:lpstr>
      <vt:lpstr>Zpravování vlaku</vt:lpstr>
      <vt:lpstr>Děkuji za pozornost</vt:lpstr>
    </vt:vector>
  </TitlesOfParts>
  <Company>Správa železnic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Dlouhý název  příslušné prezentace</dc:title>
  <dc:creator>Bérová Šárka</dc:creator>
  <cp:lastModifiedBy>Futera Miloš, Ing., Ph.D.</cp:lastModifiedBy>
  <cp:revision>11</cp:revision>
  <dcterms:created xsi:type="dcterms:W3CDTF">2018-05-24T14:44:43Z</dcterms:created>
  <dcterms:modified xsi:type="dcterms:W3CDTF">2024-04-25T08:35:07Z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0x0101004B2AD450318FED4E9F62DEEBDE2DEAD0</vt:lpwstr>
  </property>
</Properties>
</file>