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31"/>
  </p:notesMasterIdLst>
  <p:sldIdLst>
    <p:sldId id="345" r:id="rId5"/>
    <p:sldId id="320" r:id="rId6"/>
    <p:sldId id="365" r:id="rId7"/>
    <p:sldId id="366" r:id="rId8"/>
    <p:sldId id="367" r:id="rId9"/>
    <p:sldId id="368" r:id="rId10"/>
    <p:sldId id="369" r:id="rId11"/>
    <p:sldId id="359" r:id="rId12"/>
    <p:sldId id="360" r:id="rId13"/>
    <p:sldId id="361" r:id="rId14"/>
    <p:sldId id="362" r:id="rId15"/>
    <p:sldId id="363" r:id="rId16"/>
    <p:sldId id="364" r:id="rId17"/>
    <p:sldId id="336" r:id="rId18"/>
    <p:sldId id="348" r:id="rId19"/>
    <p:sldId id="349" r:id="rId20"/>
    <p:sldId id="350" r:id="rId21"/>
    <p:sldId id="351" r:id="rId22"/>
    <p:sldId id="352" r:id="rId23"/>
    <p:sldId id="347" r:id="rId24"/>
    <p:sldId id="357" r:id="rId25"/>
    <p:sldId id="353" r:id="rId26"/>
    <p:sldId id="354" r:id="rId27"/>
    <p:sldId id="358" r:id="rId28"/>
    <p:sldId id="356" r:id="rId29"/>
    <p:sldId id="346" r:id="rId3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273">
          <p15:clr>
            <a:srgbClr val="A4A3A4"/>
          </p15:clr>
        </p15:guide>
        <p15:guide id="3" orient="horz" pos="4125">
          <p15:clr>
            <a:srgbClr val="A4A3A4"/>
          </p15:clr>
        </p15:guide>
        <p15:guide id="5" orient="horz" pos="3822">
          <p15:clr>
            <a:srgbClr val="A4A3A4"/>
          </p15:clr>
        </p15:guide>
        <p15:guide id="6" orient="horz" pos="951">
          <p15:clr>
            <a:srgbClr val="A4A3A4"/>
          </p15:clr>
        </p15:guide>
        <p15:guide id="7" pos="2880">
          <p15:clr>
            <a:srgbClr val="A4A3A4"/>
          </p15:clr>
        </p15:guide>
        <p15:guide id="8" pos="313">
          <p15:clr>
            <a:srgbClr val="A4A3A4"/>
          </p15:clr>
        </p15:guide>
        <p15:guide id="9" pos="5451">
          <p15:clr>
            <a:srgbClr val="A4A3A4"/>
          </p15:clr>
        </p15:guide>
        <p15:guide id="10" pos="2049">
          <p15:clr>
            <a:srgbClr val="A4A3A4"/>
          </p15:clr>
        </p15:guide>
        <p15:guide id="11" pos="3711">
          <p15:clr>
            <a:srgbClr val="A4A3A4"/>
          </p15:clr>
        </p15:guide>
        <p15:guide id="12" pos="3864">
          <p15:clr>
            <a:srgbClr val="A4A3A4"/>
          </p15:clr>
        </p15:guide>
        <p15:guide id="13" pos="2801">
          <p15:clr>
            <a:srgbClr val="A4A3A4"/>
          </p15:clr>
        </p15:guide>
        <p15:guide id="14" pos="2959">
          <p15:clr>
            <a:srgbClr val="A4A3A4"/>
          </p15:clr>
        </p15:guide>
        <p15:guide id="15" pos="1896">
          <p15:clr>
            <a:srgbClr val="A4A3A4"/>
          </p15:clr>
        </p15:guide>
        <p15:guide id="16" orient="horz" pos="344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82C228D-DB82-498E-97C7-A9C4409E5F8C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82C228D-DB82-498E-97C7-A9C4409E5F8C}" styleName="SZDC Tabl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7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7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381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solidFill>
            <a:schemeClr val="accent3">
              <a:alpha val="20000"/>
            </a:schemeClr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744" autoAdjust="0"/>
  </p:normalViewPr>
  <p:slideViewPr>
    <p:cSldViewPr snapToGrid="0">
      <p:cViewPr varScale="1">
        <p:scale>
          <a:sx n="76" d="100"/>
          <a:sy n="76" d="100"/>
        </p:scale>
        <p:origin x="1642" y="58"/>
      </p:cViewPr>
      <p:guideLst>
        <p:guide orient="horz" pos="2160"/>
        <p:guide orient="horz" pos="273"/>
        <p:guide orient="horz" pos="4125"/>
        <p:guide orient="horz" pos="3822"/>
        <p:guide orient="horz" pos="951"/>
        <p:guide pos="2880"/>
        <p:guide pos="313"/>
        <p:guide pos="5451"/>
        <p:guide pos="2049"/>
        <p:guide pos="3711"/>
        <p:guide pos="3864"/>
        <p:guide pos="2801"/>
        <p:guide pos="2959"/>
        <p:guide pos="1896"/>
        <p:guide orient="horz" pos="344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126000" cy="126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lachtova\Documents\RNE\PKP%20PLK\2024_04_%20%20Malenovice\Seznam%20&#382;adatel&#367;%20BPL.xls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pPr>
            <a:r>
              <a:rPr lang="cs-CZ" sz="1200" b="1" dirty="0" err="1">
                <a:solidFill>
                  <a:schemeClr val="accent1"/>
                </a:solidFill>
              </a:rPr>
              <a:t>Přehleh</a:t>
            </a:r>
            <a:r>
              <a:rPr lang="cs-CZ" sz="1200" b="1" dirty="0">
                <a:solidFill>
                  <a:schemeClr val="accent1"/>
                </a:solidFill>
              </a:rPr>
              <a:t> p</a:t>
            </a:r>
            <a:r>
              <a:rPr lang="en-US" sz="1200" b="1" dirty="0" err="1">
                <a:solidFill>
                  <a:schemeClr val="accent1"/>
                </a:solidFill>
              </a:rPr>
              <a:t>očt</a:t>
            </a:r>
            <a:r>
              <a:rPr lang="cs-CZ" sz="1200" b="1" dirty="0">
                <a:solidFill>
                  <a:schemeClr val="accent1"/>
                </a:solidFill>
              </a:rPr>
              <a:t>u</a:t>
            </a:r>
            <a:r>
              <a:rPr lang="en-US" sz="1200" b="1" dirty="0">
                <a:solidFill>
                  <a:schemeClr val="accent1"/>
                </a:solidFill>
              </a:rPr>
              <a:t> </a:t>
            </a:r>
            <a:r>
              <a:rPr lang="en-US" sz="1200" b="1" dirty="0" err="1">
                <a:solidFill>
                  <a:schemeClr val="accent1"/>
                </a:solidFill>
              </a:rPr>
              <a:t>žadatelů</a:t>
            </a:r>
            <a:r>
              <a:rPr lang="cs-CZ" sz="1200" b="1" dirty="0">
                <a:solidFill>
                  <a:schemeClr val="accent1"/>
                </a:solidFill>
              </a:rPr>
              <a:t> bez platné licence</a:t>
            </a:r>
            <a:endParaRPr lang="en-US" sz="1200" b="1" dirty="0">
              <a:solidFill>
                <a:schemeClr val="accent1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accent1"/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graf!$B$3</c:f>
              <c:strCache>
                <c:ptCount val="1"/>
                <c:pt idx="0">
                  <c:v>Počet žadatelů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graf!$C$2:$D$2</c:f>
              <c:numCache>
                <c:formatCode>General</c:formatCode>
                <c:ptCount val="2"/>
                <c:pt idx="0">
                  <c:v>2024</c:v>
                </c:pt>
                <c:pt idx="1">
                  <c:v>2025</c:v>
                </c:pt>
              </c:numCache>
            </c:numRef>
          </c:cat>
          <c:val>
            <c:numRef>
              <c:f>graf!$C$3:$D$3</c:f>
              <c:numCache>
                <c:formatCode>General</c:formatCode>
                <c:ptCount val="2"/>
                <c:pt idx="0">
                  <c:v>6</c:v>
                </c:pt>
                <c:pt idx="1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CA3-490E-BA83-CFC4193BEC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96881168"/>
        <c:axId val="496882480"/>
      </c:barChart>
      <c:catAx>
        <c:axId val="49688116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cs-CZ" dirty="0">
                    <a:solidFill>
                      <a:schemeClr val="tx1"/>
                    </a:solidFill>
                  </a:rPr>
                  <a:t>jízdní řád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cs-CZ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96882480"/>
        <c:crosses val="autoZero"/>
        <c:auto val="1"/>
        <c:lblAlgn val="ctr"/>
        <c:lblOffset val="100"/>
        <c:noMultiLvlLbl val="0"/>
      </c:catAx>
      <c:valAx>
        <c:axId val="4968824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cs-CZ" dirty="0">
                    <a:solidFill>
                      <a:schemeClr val="tx1"/>
                    </a:solidFill>
                  </a:rPr>
                  <a:t>Počet žadatelů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cs-CZ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t" anchorCtr="0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96881168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48D279-CB39-4E49-B4C4-534702CDECCA}" type="datetimeFigureOut">
              <a:rPr lang="cs-CZ" smtClean="0"/>
              <a:pPr/>
              <a:t>25.04.2024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CE2BAC-C39F-4556-A179-5451CF6BF04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6254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56923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68837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/>
              <a:t>nařízení (ES) č. 1370/2007 </a:t>
            </a:r>
            <a:r>
              <a:rPr lang="cs-CZ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 veřejných službách v přepravě cestujících po železnici a silnici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25184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496888" y="5359350"/>
            <a:ext cx="8156575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9144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96887" y="4059080"/>
            <a:ext cx="8156575" cy="1134144"/>
          </a:xfrm>
        </p:spPr>
        <p:txBody>
          <a:bodyPr anchor="b" anchorCtr="0"/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  <a:endParaRPr lang="cs-CZ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6887" y="3429000"/>
            <a:ext cx="8156575" cy="378048"/>
          </a:xfrm>
        </p:spPr>
        <p:txBody>
          <a:bodyPr anchor="b" anchorCtr="0"/>
          <a:lstStyle>
            <a:lvl1pPr marL="252000" indent="-252000" algn="l">
              <a:buClrTx/>
              <a:buFont typeface="Verdana" pitchFamily="34" charset="0"/>
              <a:buChar char="—"/>
              <a:defRPr sz="1500" b="1">
                <a:solidFill>
                  <a:schemeClr val="accent3"/>
                </a:solidFill>
              </a:defRPr>
            </a:lvl1pPr>
            <a:lvl2pPr marL="504000" indent="-252000" algn="l">
              <a:buClrTx/>
              <a:buFont typeface="Verdana" pitchFamily="34" charset="0"/>
              <a:buChar char="—"/>
              <a:defRPr sz="1500">
                <a:solidFill>
                  <a:schemeClr val="accent3"/>
                </a:solidFill>
              </a:defRPr>
            </a:lvl2pPr>
            <a:lvl3pPr marL="75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3pPr>
            <a:lvl4pPr marL="97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4pPr>
            <a:lvl5pPr marL="1188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5pPr>
            <a:lvl6pPr marL="1404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6pPr>
            <a:lvl7pPr marL="1620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7pPr>
            <a:lvl8pPr marL="183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8pPr>
            <a:lvl9pPr marL="205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6327368"/>
            <a:ext cx="8156575" cy="221070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496888" y="5571272"/>
            <a:ext cx="8156575" cy="496152"/>
          </a:xfrm>
        </p:spPr>
        <p:txBody>
          <a:bodyPr anchor="t" anchorCtr="0"/>
          <a:lstStyle>
            <a:lvl1pPr marL="252000" indent="-252000">
              <a:buClrTx/>
              <a:defRPr sz="1500" b="0">
                <a:solidFill>
                  <a:schemeClr val="tx1"/>
                </a:solidFill>
              </a:defRPr>
            </a:lvl1pPr>
            <a:lvl2pPr marL="468000" indent="-216000">
              <a:buClrTx/>
              <a:defRPr sz="1100" b="0">
                <a:solidFill>
                  <a:schemeClr val="tx1"/>
                </a:solidFill>
              </a:defRPr>
            </a:lvl2pPr>
            <a:lvl3pPr marL="684000" indent="-216000">
              <a:buClrTx/>
              <a:defRPr sz="1100" b="0">
                <a:solidFill>
                  <a:schemeClr val="tx1"/>
                </a:solidFill>
              </a:defRPr>
            </a:lvl3pPr>
            <a:lvl4pPr marL="936000" indent="-216000">
              <a:buClrTx/>
              <a:defRPr sz="1100" b="0">
                <a:solidFill>
                  <a:schemeClr val="tx1"/>
                </a:solidFill>
              </a:defRPr>
            </a:lvl4pPr>
            <a:lvl5pPr marL="1188000" indent="-216000">
              <a:buClrTx/>
              <a:defRPr sz="1100" b="0">
                <a:solidFill>
                  <a:schemeClr val="tx1"/>
                </a:solidFill>
              </a:defRPr>
            </a:lvl5pPr>
            <a:lvl6pPr marL="1404000" indent="-216000">
              <a:buClrTx/>
              <a:defRPr sz="1100" b="0">
                <a:solidFill>
                  <a:schemeClr val="tx1"/>
                </a:solidFill>
              </a:defRPr>
            </a:lvl6pPr>
            <a:lvl7pPr marL="1620000" indent="-216000">
              <a:buClrTx/>
              <a:defRPr sz="1100" b="0">
                <a:solidFill>
                  <a:schemeClr val="tx1"/>
                </a:solidFill>
              </a:defRPr>
            </a:lvl7pPr>
            <a:lvl8pPr marL="1836000" indent="-216000">
              <a:buClrTx/>
              <a:defRPr sz="1100" b="0">
                <a:solidFill>
                  <a:schemeClr val="tx1"/>
                </a:solidFill>
              </a:defRPr>
            </a:lvl8pPr>
            <a:lvl9pPr marL="2052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D484C998-8052-416B-AE91-0AB37A28D16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00" y="432000"/>
            <a:ext cx="1713673" cy="635688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Print (Eco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496888" y="5359350"/>
            <a:ext cx="8156575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9144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96887" y="4059080"/>
            <a:ext cx="8156575" cy="1134144"/>
          </a:xfrm>
        </p:spPr>
        <p:txBody>
          <a:bodyPr anchor="b" anchorCtr="0"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  <a:endParaRPr lang="cs-CZ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6887" y="3429000"/>
            <a:ext cx="8156575" cy="378048"/>
          </a:xfrm>
        </p:spPr>
        <p:txBody>
          <a:bodyPr anchor="b" anchorCtr="0"/>
          <a:lstStyle>
            <a:lvl1pPr marL="252000" indent="-252000" algn="l">
              <a:buClrTx/>
              <a:buFont typeface="Verdana" pitchFamily="34" charset="0"/>
              <a:buChar char="—"/>
              <a:defRPr sz="1500" b="1">
                <a:solidFill>
                  <a:schemeClr val="accent3"/>
                </a:solidFill>
              </a:defRPr>
            </a:lvl1pPr>
            <a:lvl2pPr marL="504000" indent="-252000" algn="l">
              <a:buClrTx/>
              <a:buFont typeface="Verdana" pitchFamily="34" charset="0"/>
              <a:buChar char="—"/>
              <a:defRPr sz="1500">
                <a:solidFill>
                  <a:schemeClr val="accent3"/>
                </a:solidFill>
              </a:defRPr>
            </a:lvl2pPr>
            <a:lvl3pPr marL="75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3pPr>
            <a:lvl4pPr marL="97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4pPr>
            <a:lvl5pPr marL="1188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5pPr>
            <a:lvl6pPr marL="1404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6pPr>
            <a:lvl7pPr marL="1620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7pPr>
            <a:lvl8pPr marL="183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8pPr>
            <a:lvl9pPr marL="205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6327368"/>
            <a:ext cx="8156575" cy="221070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496888" y="5571272"/>
            <a:ext cx="8156575" cy="496152"/>
          </a:xfrm>
        </p:spPr>
        <p:txBody>
          <a:bodyPr anchor="t" anchorCtr="0"/>
          <a:lstStyle>
            <a:lvl1pPr marL="252000" indent="-252000">
              <a:buClrTx/>
              <a:defRPr sz="1500" b="0">
                <a:solidFill>
                  <a:schemeClr val="tx1"/>
                </a:solidFill>
              </a:defRPr>
            </a:lvl1pPr>
            <a:lvl2pPr marL="468000" indent="-216000">
              <a:buClrTx/>
              <a:defRPr sz="1100" b="0">
                <a:solidFill>
                  <a:schemeClr val="tx1"/>
                </a:solidFill>
              </a:defRPr>
            </a:lvl2pPr>
            <a:lvl3pPr marL="684000" indent="-216000">
              <a:buClrTx/>
              <a:defRPr sz="1100" b="0">
                <a:solidFill>
                  <a:schemeClr val="tx1"/>
                </a:solidFill>
              </a:defRPr>
            </a:lvl3pPr>
            <a:lvl4pPr marL="936000" indent="-216000">
              <a:buClrTx/>
              <a:defRPr sz="1100" b="0">
                <a:solidFill>
                  <a:schemeClr val="tx1"/>
                </a:solidFill>
              </a:defRPr>
            </a:lvl4pPr>
            <a:lvl5pPr marL="1188000" indent="-216000">
              <a:buClrTx/>
              <a:defRPr sz="1100" b="0">
                <a:solidFill>
                  <a:schemeClr val="tx1"/>
                </a:solidFill>
              </a:defRPr>
            </a:lvl5pPr>
            <a:lvl6pPr marL="1404000" indent="-216000">
              <a:buClrTx/>
              <a:defRPr sz="1100" b="0">
                <a:solidFill>
                  <a:schemeClr val="tx1"/>
                </a:solidFill>
              </a:defRPr>
            </a:lvl6pPr>
            <a:lvl7pPr marL="1620000" indent="-216000">
              <a:buClrTx/>
              <a:defRPr sz="1100" b="0">
                <a:solidFill>
                  <a:schemeClr val="tx1"/>
                </a:solidFill>
              </a:defRPr>
            </a:lvl7pPr>
            <a:lvl8pPr marL="1836000" indent="-216000">
              <a:buClrTx/>
              <a:defRPr sz="1100" b="0">
                <a:solidFill>
                  <a:schemeClr val="tx1"/>
                </a:solidFill>
              </a:defRPr>
            </a:lvl8pPr>
            <a:lvl9pPr marL="2052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3B9573AE-0377-40D9-BDA9-DF8523212BC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6800" y="432000"/>
            <a:ext cx="1713673" cy="63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0470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888" y="1509713"/>
            <a:ext cx="8156575" cy="406155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5697288"/>
            <a:ext cx="8156575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96888" y="360000"/>
            <a:ext cx="8156575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Picture 1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888" y="1509713"/>
            <a:ext cx="5394325" cy="406155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5697288"/>
            <a:ext cx="8156575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96888" y="360000"/>
            <a:ext cx="8156575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6134100" y="1509713"/>
            <a:ext cx="2519363" cy="40608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Picture 1/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889" y="1509713"/>
            <a:ext cx="3949700" cy="406155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5697288"/>
            <a:ext cx="8156575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96888" y="360000"/>
            <a:ext cx="8156575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4697414" y="1509713"/>
            <a:ext cx="3956050" cy="4060825"/>
          </a:xfrm>
        </p:spPr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Small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888" y="3429000"/>
            <a:ext cx="8156575" cy="214227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5697288"/>
            <a:ext cx="8156575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96888" y="360000"/>
            <a:ext cx="8156575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6134100" y="1509713"/>
            <a:ext cx="2519363" cy="1692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3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3252788" y="1509713"/>
            <a:ext cx="2638425" cy="1692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6" name="Picture Placeholder 8"/>
          <p:cNvSpPr>
            <a:spLocks noGrp="1"/>
          </p:cNvSpPr>
          <p:nvPr>
            <p:ph type="pic" sz="quarter" idx="16"/>
          </p:nvPr>
        </p:nvSpPr>
        <p:spPr>
          <a:xfrm>
            <a:off x="496889" y="1509713"/>
            <a:ext cx="2513012" cy="1692000"/>
          </a:xfrm>
        </p:spPr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 / Section Header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-460" y="-2383"/>
            <a:ext cx="9146841" cy="5467351"/>
          </a:xfrm>
          <a:custGeom>
            <a:avLst/>
            <a:gdLst>
              <a:gd name="connsiteX0" fmla="*/ 0 w 9144000"/>
              <a:gd name="connsiteY0" fmla="*/ 1366837 h 5467349"/>
              <a:gd name="connsiteX1" fmla="*/ 1366837 w 9144000"/>
              <a:gd name="connsiteY1" fmla="*/ 1366837 h 5467349"/>
              <a:gd name="connsiteX2" fmla="*/ 1366837 w 9144000"/>
              <a:gd name="connsiteY2" fmla="*/ 0 h 5467349"/>
              <a:gd name="connsiteX3" fmla="*/ 7777163 w 9144000"/>
              <a:gd name="connsiteY3" fmla="*/ 0 h 5467349"/>
              <a:gd name="connsiteX4" fmla="*/ 7777163 w 9144000"/>
              <a:gd name="connsiteY4" fmla="*/ 1366837 h 5467349"/>
              <a:gd name="connsiteX5" fmla="*/ 9144000 w 9144000"/>
              <a:gd name="connsiteY5" fmla="*/ 1366837 h 5467349"/>
              <a:gd name="connsiteX6" fmla="*/ 9144000 w 9144000"/>
              <a:gd name="connsiteY6" fmla="*/ 4100512 h 5467349"/>
              <a:gd name="connsiteX7" fmla="*/ 7777163 w 9144000"/>
              <a:gd name="connsiteY7" fmla="*/ 4100512 h 5467349"/>
              <a:gd name="connsiteX8" fmla="*/ 7777163 w 9144000"/>
              <a:gd name="connsiteY8" fmla="*/ 5467349 h 5467349"/>
              <a:gd name="connsiteX9" fmla="*/ 1366837 w 9144000"/>
              <a:gd name="connsiteY9" fmla="*/ 5467349 h 5467349"/>
              <a:gd name="connsiteX10" fmla="*/ 1366837 w 9144000"/>
              <a:gd name="connsiteY10" fmla="*/ 4100512 h 5467349"/>
              <a:gd name="connsiteX11" fmla="*/ 0 w 9144000"/>
              <a:gd name="connsiteY11" fmla="*/ 4100512 h 5467349"/>
              <a:gd name="connsiteX12" fmla="*/ 0 w 9144000"/>
              <a:gd name="connsiteY12" fmla="*/ 1366837 h 5467349"/>
              <a:gd name="connsiteX0" fmla="*/ 4763 w 9148763"/>
              <a:gd name="connsiteY0" fmla="*/ 1366837 h 5467349"/>
              <a:gd name="connsiteX1" fmla="*/ 0 w 9148763"/>
              <a:gd name="connsiteY1" fmla="*/ 1099 h 5467349"/>
              <a:gd name="connsiteX2" fmla="*/ 1371600 w 9148763"/>
              <a:gd name="connsiteY2" fmla="*/ 0 h 5467349"/>
              <a:gd name="connsiteX3" fmla="*/ 7781926 w 9148763"/>
              <a:gd name="connsiteY3" fmla="*/ 0 h 5467349"/>
              <a:gd name="connsiteX4" fmla="*/ 7781926 w 9148763"/>
              <a:gd name="connsiteY4" fmla="*/ 1366837 h 5467349"/>
              <a:gd name="connsiteX5" fmla="*/ 9148763 w 9148763"/>
              <a:gd name="connsiteY5" fmla="*/ 1366837 h 5467349"/>
              <a:gd name="connsiteX6" fmla="*/ 9148763 w 9148763"/>
              <a:gd name="connsiteY6" fmla="*/ 4100512 h 5467349"/>
              <a:gd name="connsiteX7" fmla="*/ 7781926 w 9148763"/>
              <a:gd name="connsiteY7" fmla="*/ 4100512 h 5467349"/>
              <a:gd name="connsiteX8" fmla="*/ 7781926 w 9148763"/>
              <a:gd name="connsiteY8" fmla="*/ 5467349 h 5467349"/>
              <a:gd name="connsiteX9" fmla="*/ 1371600 w 9148763"/>
              <a:gd name="connsiteY9" fmla="*/ 5467349 h 5467349"/>
              <a:gd name="connsiteX10" fmla="*/ 1371600 w 9148763"/>
              <a:gd name="connsiteY10" fmla="*/ 4100512 h 5467349"/>
              <a:gd name="connsiteX11" fmla="*/ 4763 w 9148763"/>
              <a:gd name="connsiteY11" fmla="*/ 4100512 h 5467349"/>
              <a:gd name="connsiteX12" fmla="*/ 4763 w 9148763"/>
              <a:gd name="connsiteY12" fmla="*/ 1366837 h 5467349"/>
              <a:gd name="connsiteX0" fmla="*/ 33 w 9144033"/>
              <a:gd name="connsiteY0" fmla="*/ 1366837 h 5467349"/>
              <a:gd name="connsiteX1" fmla="*/ 54802 w 9144033"/>
              <a:gd name="connsiteY1" fmla="*/ 39199 h 5467349"/>
              <a:gd name="connsiteX2" fmla="*/ 1366870 w 9144033"/>
              <a:gd name="connsiteY2" fmla="*/ 0 h 5467349"/>
              <a:gd name="connsiteX3" fmla="*/ 7777196 w 9144033"/>
              <a:gd name="connsiteY3" fmla="*/ 0 h 5467349"/>
              <a:gd name="connsiteX4" fmla="*/ 7777196 w 9144033"/>
              <a:gd name="connsiteY4" fmla="*/ 1366837 h 5467349"/>
              <a:gd name="connsiteX5" fmla="*/ 9144033 w 9144033"/>
              <a:gd name="connsiteY5" fmla="*/ 1366837 h 5467349"/>
              <a:gd name="connsiteX6" fmla="*/ 9144033 w 9144033"/>
              <a:gd name="connsiteY6" fmla="*/ 4100512 h 5467349"/>
              <a:gd name="connsiteX7" fmla="*/ 7777196 w 9144033"/>
              <a:gd name="connsiteY7" fmla="*/ 4100512 h 5467349"/>
              <a:gd name="connsiteX8" fmla="*/ 7777196 w 9144033"/>
              <a:gd name="connsiteY8" fmla="*/ 5467349 h 5467349"/>
              <a:gd name="connsiteX9" fmla="*/ 1366870 w 9144033"/>
              <a:gd name="connsiteY9" fmla="*/ 5467349 h 5467349"/>
              <a:gd name="connsiteX10" fmla="*/ 1366870 w 9144033"/>
              <a:gd name="connsiteY10" fmla="*/ 4100512 h 5467349"/>
              <a:gd name="connsiteX11" fmla="*/ 33 w 9144033"/>
              <a:gd name="connsiteY11" fmla="*/ 4100512 h 5467349"/>
              <a:gd name="connsiteX12" fmla="*/ 33 w 9144033"/>
              <a:gd name="connsiteY12" fmla="*/ 1366837 h 5467349"/>
              <a:gd name="connsiteX0" fmla="*/ 458 w 9144458"/>
              <a:gd name="connsiteY0" fmla="*/ 1368119 h 5468631"/>
              <a:gd name="connsiteX1" fmla="*/ 458 w 9144458"/>
              <a:gd name="connsiteY1" fmla="*/ 0 h 5468631"/>
              <a:gd name="connsiteX2" fmla="*/ 1367295 w 9144458"/>
              <a:gd name="connsiteY2" fmla="*/ 1282 h 5468631"/>
              <a:gd name="connsiteX3" fmla="*/ 7777621 w 9144458"/>
              <a:gd name="connsiteY3" fmla="*/ 1282 h 5468631"/>
              <a:gd name="connsiteX4" fmla="*/ 7777621 w 9144458"/>
              <a:gd name="connsiteY4" fmla="*/ 1368119 h 5468631"/>
              <a:gd name="connsiteX5" fmla="*/ 9144458 w 9144458"/>
              <a:gd name="connsiteY5" fmla="*/ 1368119 h 5468631"/>
              <a:gd name="connsiteX6" fmla="*/ 9144458 w 9144458"/>
              <a:gd name="connsiteY6" fmla="*/ 4101794 h 5468631"/>
              <a:gd name="connsiteX7" fmla="*/ 7777621 w 9144458"/>
              <a:gd name="connsiteY7" fmla="*/ 4101794 h 5468631"/>
              <a:gd name="connsiteX8" fmla="*/ 7777621 w 9144458"/>
              <a:gd name="connsiteY8" fmla="*/ 5468631 h 5468631"/>
              <a:gd name="connsiteX9" fmla="*/ 1367295 w 9144458"/>
              <a:gd name="connsiteY9" fmla="*/ 5468631 h 5468631"/>
              <a:gd name="connsiteX10" fmla="*/ 1367295 w 9144458"/>
              <a:gd name="connsiteY10" fmla="*/ 4101794 h 5468631"/>
              <a:gd name="connsiteX11" fmla="*/ 458 w 9144458"/>
              <a:gd name="connsiteY11" fmla="*/ 4101794 h 5468631"/>
              <a:gd name="connsiteX12" fmla="*/ 458 w 9144458"/>
              <a:gd name="connsiteY12" fmla="*/ 1368119 h 5468631"/>
              <a:gd name="connsiteX0" fmla="*/ 458 w 9146840"/>
              <a:gd name="connsiteY0" fmla="*/ 1369219 h 5469731"/>
              <a:gd name="connsiteX1" fmla="*/ 458 w 9146840"/>
              <a:gd name="connsiteY1" fmla="*/ 1100 h 5469731"/>
              <a:gd name="connsiteX2" fmla="*/ 1367295 w 9146840"/>
              <a:gd name="connsiteY2" fmla="*/ 2382 h 5469731"/>
              <a:gd name="connsiteX3" fmla="*/ 7777621 w 9146840"/>
              <a:gd name="connsiteY3" fmla="*/ 2382 h 5469731"/>
              <a:gd name="connsiteX4" fmla="*/ 9146840 w 9146840"/>
              <a:gd name="connsiteY4" fmla="*/ 0 h 5469731"/>
              <a:gd name="connsiteX5" fmla="*/ 9144458 w 9146840"/>
              <a:gd name="connsiteY5" fmla="*/ 1369219 h 5469731"/>
              <a:gd name="connsiteX6" fmla="*/ 9144458 w 9146840"/>
              <a:gd name="connsiteY6" fmla="*/ 4102894 h 5469731"/>
              <a:gd name="connsiteX7" fmla="*/ 7777621 w 9146840"/>
              <a:gd name="connsiteY7" fmla="*/ 4102894 h 5469731"/>
              <a:gd name="connsiteX8" fmla="*/ 7777621 w 9146840"/>
              <a:gd name="connsiteY8" fmla="*/ 5469731 h 5469731"/>
              <a:gd name="connsiteX9" fmla="*/ 1367295 w 9146840"/>
              <a:gd name="connsiteY9" fmla="*/ 5469731 h 5469731"/>
              <a:gd name="connsiteX10" fmla="*/ 1367295 w 9146840"/>
              <a:gd name="connsiteY10" fmla="*/ 4102894 h 5469731"/>
              <a:gd name="connsiteX11" fmla="*/ 458 w 9146840"/>
              <a:gd name="connsiteY11" fmla="*/ 4102894 h 5469731"/>
              <a:gd name="connsiteX12" fmla="*/ 458 w 9146840"/>
              <a:gd name="connsiteY12" fmla="*/ 1369219 h 5469731"/>
              <a:gd name="connsiteX0" fmla="*/ 458 w 9146840"/>
              <a:gd name="connsiteY0" fmla="*/ 1369219 h 5469731"/>
              <a:gd name="connsiteX1" fmla="*/ 458 w 9146840"/>
              <a:gd name="connsiteY1" fmla="*/ 1100 h 5469731"/>
              <a:gd name="connsiteX2" fmla="*/ 1367295 w 9146840"/>
              <a:gd name="connsiteY2" fmla="*/ 2382 h 5469731"/>
              <a:gd name="connsiteX3" fmla="*/ 7777621 w 9146840"/>
              <a:gd name="connsiteY3" fmla="*/ 2382 h 5469731"/>
              <a:gd name="connsiteX4" fmla="*/ 9146840 w 9146840"/>
              <a:gd name="connsiteY4" fmla="*/ 0 h 5469731"/>
              <a:gd name="connsiteX5" fmla="*/ 9144458 w 9146840"/>
              <a:gd name="connsiteY5" fmla="*/ 1369219 h 5469731"/>
              <a:gd name="connsiteX6" fmla="*/ 9144458 w 9146840"/>
              <a:gd name="connsiteY6" fmla="*/ 4102894 h 5469731"/>
              <a:gd name="connsiteX7" fmla="*/ 7777621 w 9146840"/>
              <a:gd name="connsiteY7" fmla="*/ 4102894 h 5469731"/>
              <a:gd name="connsiteX8" fmla="*/ 7777621 w 9146840"/>
              <a:gd name="connsiteY8" fmla="*/ 5360194 h 5469731"/>
              <a:gd name="connsiteX9" fmla="*/ 1367295 w 9146840"/>
              <a:gd name="connsiteY9" fmla="*/ 5469731 h 5469731"/>
              <a:gd name="connsiteX10" fmla="*/ 1367295 w 9146840"/>
              <a:gd name="connsiteY10" fmla="*/ 4102894 h 5469731"/>
              <a:gd name="connsiteX11" fmla="*/ 458 w 9146840"/>
              <a:gd name="connsiteY11" fmla="*/ 4102894 h 5469731"/>
              <a:gd name="connsiteX12" fmla="*/ 458 w 9146840"/>
              <a:gd name="connsiteY12" fmla="*/ 1369219 h 5469731"/>
              <a:gd name="connsiteX0" fmla="*/ 458 w 9146840"/>
              <a:gd name="connsiteY0" fmla="*/ 1369219 h 5360194"/>
              <a:gd name="connsiteX1" fmla="*/ 458 w 9146840"/>
              <a:gd name="connsiteY1" fmla="*/ 1100 h 5360194"/>
              <a:gd name="connsiteX2" fmla="*/ 1367295 w 9146840"/>
              <a:gd name="connsiteY2" fmla="*/ 2382 h 5360194"/>
              <a:gd name="connsiteX3" fmla="*/ 7777621 w 9146840"/>
              <a:gd name="connsiteY3" fmla="*/ 2382 h 5360194"/>
              <a:gd name="connsiteX4" fmla="*/ 9146840 w 9146840"/>
              <a:gd name="connsiteY4" fmla="*/ 0 h 5360194"/>
              <a:gd name="connsiteX5" fmla="*/ 9144458 w 9146840"/>
              <a:gd name="connsiteY5" fmla="*/ 1369219 h 5360194"/>
              <a:gd name="connsiteX6" fmla="*/ 9144458 w 9146840"/>
              <a:gd name="connsiteY6" fmla="*/ 4102894 h 5360194"/>
              <a:gd name="connsiteX7" fmla="*/ 7777621 w 9146840"/>
              <a:gd name="connsiteY7" fmla="*/ 4102894 h 5360194"/>
              <a:gd name="connsiteX8" fmla="*/ 7777621 w 9146840"/>
              <a:gd name="connsiteY8" fmla="*/ 5360194 h 5360194"/>
              <a:gd name="connsiteX9" fmla="*/ 1367295 w 9146840"/>
              <a:gd name="connsiteY9" fmla="*/ 5360194 h 5360194"/>
              <a:gd name="connsiteX10" fmla="*/ 1367295 w 9146840"/>
              <a:gd name="connsiteY10" fmla="*/ 4102894 h 5360194"/>
              <a:gd name="connsiteX11" fmla="*/ 458 w 9146840"/>
              <a:gd name="connsiteY11" fmla="*/ 4102894 h 5360194"/>
              <a:gd name="connsiteX12" fmla="*/ 458 w 9146840"/>
              <a:gd name="connsiteY12" fmla="*/ 1369219 h 5360194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77621 w 9146840"/>
              <a:gd name="connsiteY7" fmla="*/ 4102894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4102894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77621 w 9146840"/>
              <a:gd name="connsiteY7" fmla="*/ 4102894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80003 w 9146840"/>
              <a:gd name="connsiteY7" fmla="*/ 5467350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5472112 h 5472113"/>
              <a:gd name="connsiteX7" fmla="*/ 7780003 w 9146840"/>
              <a:gd name="connsiteY7" fmla="*/ 5467350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5472112 h 5472113"/>
              <a:gd name="connsiteX7" fmla="*/ 7780003 w 9146840"/>
              <a:gd name="connsiteY7" fmla="*/ 5469731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1367295 w 9146840"/>
              <a:gd name="connsiteY9" fmla="*/ 5360194 h 5472112"/>
              <a:gd name="connsiteX10" fmla="*/ 498138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2902 w 9146840"/>
              <a:gd name="connsiteY9" fmla="*/ 5362576 h 5472112"/>
              <a:gd name="connsiteX10" fmla="*/ 498138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2902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8644397 w 9146840"/>
              <a:gd name="connsiteY7" fmla="*/ 5472112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8644397 w 9146840"/>
              <a:gd name="connsiteY7" fmla="*/ 5472112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72112 h 5472112"/>
              <a:gd name="connsiteX12" fmla="*/ 458 w 9146840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2443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2443 w 9148764"/>
              <a:gd name="connsiteY10" fmla="*/ 5467351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0061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69731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0061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69732"/>
              <a:gd name="connsiteX1" fmla="*/ 2382 w 9148764"/>
              <a:gd name="connsiteY1" fmla="*/ 1100 h 5469732"/>
              <a:gd name="connsiteX2" fmla="*/ 1369219 w 9148764"/>
              <a:gd name="connsiteY2" fmla="*/ 2382 h 5469732"/>
              <a:gd name="connsiteX3" fmla="*/ 7779545 w 9148764"/>
              <a:gd name="connsiteY3" fmla="*/ 2382 h 5469732"/>
              <a:gd name="connsiteX4" fmla="*/ 9148764 w 9148764"/>
              <a:gd name="connsiteY4" fmla="*/ 0 h 5469732"/>
              <a:gd name="connsiteX5" fmla="*/ 9146382 w 9148764"/>
              <a:gd name="connsiteY5" fmla="*/ 1369219 h 5469732"/>
              <a:gd name="connsiteX6" fmla="*/ 9146382 w 9148764"/>
              <a:gd name="connsiteY6" fmla="*/ 5469731 h 5469732"/>
              <a:gd name="connsiteX7" fmla="*/ 8646321 w 9148764"/>
              <a:gd name="connsiteY7" fmla="*/ 5469731 h 5469732"/>
              <a:gd name="connsiteX8" fmla="*/ 8648701 w 9148764"/>
              <a:gd name="connsiteY8" fmla="*/ 5360194 h 5469732"/>
              <a:gd name="connsiteX9" fmla="*/ 502445 w 9148764"/>
              <a:gd name="connsiteY9" fmla="*/ 5362576 h 5469732"/>
              <a:gd name="connsiteX10" fmla="*/ 500061 w 9148764"/>
              <a:gd name="connsiteY10" fmla="*/ 5469732 h 5469732"/>
              <a:gd name="connsiteX11" fmla="*/ 0 w 9148764"/>
              <a:gd name="connsiteY11" fmla="*/ 5467350 h 5469732"/>
              <a:gd name="connsiteX12" fmla="*/ 2382 w 9148764"/>
              <a:gd name="connsiteY12" fmla="*/ 1369219 h 5469732"/>
              <a:gd name="connsiteX0" fmla="*/ 459 w 9146841"/>
              <a:gd name="connsiteY0" fmla="*/ 1369219 h 5469732"/>
              <a:gd name="connsiteX1" fmla="*/ 459 w 9146841"/>
              <a:gd name="connsiteY1" fmla="*/ 1100 h 5469732"/>
              <a:gd name="connsiteX2" fmla="*/ 1367296 w 9146841"/>
              <a:gd name="connsiteY2" fmla="*/ 2382 h 5469732"/>
              <a:gd name="connsiteX3" fmla="*/ 7777622 w 9146841"/>
              <a:gd name="connsiteY3" fmla="*/ 2382 h 5469732"/>
              <a:gd name="connsiteX4" fmla="*/ 9146841 w 9146841"/>
              <a:gd name="connsiteY4" fmla="*/ 0 h 5469732"/>
              <a:gd name="connsiteX5" fmla="*/ 9144459 w 9146841"/>
              <a:gd name="connsiteY5" fmla="*/ 1369219 h 5469732"/>
              <a:gd name="connsiteX6" fmla="*/ 9144459 w 9146841"/>
              <a:gd name="connsiteY6" fmla="*/ 5469731 h 5469732"/>
              <a:gd name="connsiteX7" fmla="*/ 8644398 w 9146841"/>
              <a:gd name="connsiteY7" fmla="*/ 5469731 h 5469732"/>
              <a:gd name="connsiteX8" fmla="*/ 8646778 w 9146841"/>
              <a:gd name="connsiteY8" fmla="*/ 5360194 h 5469732"/>
              <a:gd name="connsiteX9" fmla="*/ 500522 w 9146841"/>
              <a:gd name="connsiteY9" fmla="*/ 5362576 h 5469732"/>
              <a:gd name="connsiteX10" fmla="*/ 498138 w 9146841"/>
              <a:gd name="connsiteY10" fmla="*/ 5469732 h 5469732"/>
              <a:gd name="connsiteX11" fmla="*/ 458 w 9146841"/>
              <a:gd name="connsiteY11" fmla="*/ 5467350 h 5469732"/>
              <a:gd name="connsiteX12" fmla="*/ 459 w 9146841"/>
              <a:gd name="connsiteY12" fmla="*/ 1369219 h 5469732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0522 w 9146841"/>
              <a:gd name="connsiteY9" fmla="*/ 5362576 h 5469731"/>
              <a:gd name="connsiteX10" fmla="*/ 498138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0522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2903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7350 h 5469731"/>
              <a:gd name="connsiteX8" fmla="*/ 8646778 w 9146841"/>
              <a:gd name="connsiteY8" fmla="*/ 5360194 h 5469731"/>
              <a:gd name="connsiteX9" fmla="*/ 502903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4398 w 9146841"/>
              <a:gd name="connsiteY7" fmla="*/ 5467350 h 5467351"/>
              <a:gd name="connsiteX8" fmla="*/ 8646778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46778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44396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0194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4968 h 5469731"/>
              <a:gd name="connsiteX7" fmla="*/ 8642016 w 9146841"/>
              <a:gd name="connsiteY7" fmla="*/ 5469731 h 5469731"/>
              <a:gd name="connsiteX8" fmla="*/ 8639633 w 9146841"/>
              <a:gd name="connsiteY8" fmla="*/ 5364956 h 5469731"/>
              <a:gd name="connsiteX9" fmla="*/ 502903 w 9146841"/>
              <a:gd name="connsiteY9" fmla="*/ 5364958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7337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9146841" h="5467351">
                <a:moveTo>
                  <a:pt x="459" y="1369219"/>
                </a:moveTo>
                <a:cubicBezTo>
                  <a:pt x="-1129" y="913973"/>
                  <a:pt x="2047" y="456346"/>
                  <a:pt x="459" y="1100"/>
                </a:cubicBezTo>
                <a:lnTo>
                  <a:pt x="1367296" y="2382"/>
                </a:lnTo>
                <a:lnTo>
                  <a:pt x="7777622" y="2382"/>
                </a:lnTo>
                <a:lnTo>
                  <a:pt x="9146841" y="0"/>
                </a:lnTo>
                <a:lnTo>
                  <a:pt x="9144459" y="1369219"/>
                </a:lnTo>
                <a:lnTo>
                  <a:pt x="9144459" y="5464968"/>
                </a:lnTo>
                <a:lnTo>
                  <a:pt x="8642016" y="5467350"/>
                </a:lnTo>
                <a:cubicBezTo>
                  <a:pt x="8642809" y="5430044"/>
                  <a:pt x="8638840" y="5404643"/>
                  <a:pt x="8639633" y="5367337"/>
                </a:cubicBezTo>
                <a:lnTo>
                  <a:pt x="502903" y="5364958"/>
                </a:lnTo>
                <a:cubicBezTo>
                  <a:pt x="502109" y="5400677"/>
                  <a:pt x="501314" y="5431632"/>
                  <a:pt x="500520" y="5467351"/>
                </a:cubicBezTo>
                <a:lnTo>
                  <a:pt x="458" y="5467350"/>
                </a:lnTo>
                <a:cubicBezTo>
                  <a:pt x="458" y="4099719"/>
                  <a:pt x="459" y="2736850"/>
                  <a:pt x="459" y="1369219"/>
                </a:cubicBezTo>
                <a:close/>
              </a:path>
            </a:pathLst>
          </a:custGeom>
        </p:spPr>
        <p:txBody>
          <a:bodyPr/>
          <a:lstStyle/>
          <a:p>
            <a:endParaRPr lang="cs-CZ"/>
          </a:p>
        </p:txBody>
      </p:sp>
      <p:sp>
        <p:nvSpPr>
          <p:cNvPr id="17" name="Rectangle 16"/>
          <p:cNvSpPr/>
          <p:nvPr userDrawn="1"/>
        </p:nvSpPr>
        <p:spPr>
          <a:xfrm>
            <a:off x="498475" y="5357813"/>
            <a:ext cx="8147050" cy="218586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9144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>
          <a:xfrm>
            <a:off x="496888" y="5554800"/>
            <a:ext cx="8156575" cy="496425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79FD0009-DC01-4F33-B276-32C4FF47F28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00" y="6328800"/>
            <a:ext cx="251066" cy="199260"/>
          </a:xfrm>
          <a:prstGeom prst="rect">
            <a:avLst/>
          </a:prstGeom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ou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496888" y="5359350"/>
            <a:ext cx="8156575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9144000" cy="1390650"/>
          </a:xfrm>
          <a:prstGeom prst="rect">
            <a:avLst/>
          </a:prstGeom>
          <a:solidFill>
            <a:schemeClr val="tx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451292B9-B0DA-4A20-A685-585E68CD466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6800" y="6328800"/>
            <a:ext cx="251066" cy="199259"/>
          </a:xfrm>
          <a:prstGeom prst="rect">
            <a:avLst/>
          </a:prstGeom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288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496888" y="5359350"/>
            <a:ext cx="8156575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9144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67936" y="1509712"/>
            <a:ext cx="4585526" cy="1919288"/>
          </a:xfrm>
        </p:spPr>
        <p:txBody>
          <a:bodyPr anchor="t" anchorCtr="0"/>
          <a:lstStyle>
            <a:lvl1pPr marL="252000" indent="-252000" algn="r">
              <a:buClrTx/>
              <a:buFont typeface="Verdana" pitchFamily="34" charset="0"/>
              <a:buChar char="—"/>
              <a:defRPr sz="1500" b="1">
                <a:solidFill>
                  <a:schemeClr val="tx1"/>
                </a:solidFill>
              </a:defRPr>
            </a:lvl1pPr>
            <a:lvl2pPr marL="504000" indent="-252000" algn="r">
              <a:buClrTx/>
              <a:buFont typeface="Verdana" pitchFamily="34" charset="0"/>
              <a:buChar char="—"/>
              <a:defRPr sz="1500" b="0">
                <a:solidFill>
                  <a:schemeClr val="tx1"/>
                </a:solidFill>
              </a:defRPr>
            </a:lvl2pPr>
            <a:lvl3pPr marL="756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3pPr>
            <a:lvl4pPr marL="972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4pPr>
            <a:lvl5pPr marL="1188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5pPr>
            <a:lvl6pPr marL="1404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6pPr>
            <a:lvl7pPr marL="1620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7pPr>
            <a:lvl8pPr marL="1836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8pPr>
            <a:lvl9pPr marL="2052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6327368"/>
            <a:ext cx="8156575" cy="221070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067936" y="357188"/>
            <a:ext cx="4585527" cy="803524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5"/>
          </p:nvPr>
        </p:nvSpPr>
        <p:spPr>
          <a:xfrm>
            <a:off x="493712" y="5570625"/>
            <a:ext cx="8156575" cy="496800"/>
          </a:xfrm>
        </p:spPr>
        <p:txBody>
          <a:bodyPr anchor="t" anchorCtr="0"/>
          <a:lstStyle>
            <a:lvl1pPr marL="216000" indent="-216000">
              <a:buClrTx/>
              <a:defRPr sz="1100" b="0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75C49D45-999F-4C4C-A226-5F2BA609ED8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00" y="432000"/>
            <a:ext cx="1713673" cy="635688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- Print (Eco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496888" y="5359350"/>
            <a:ext cx="8156575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9144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67936" y="1509712"/>
            <a:ext cx="4585526" cy="1919288"/>
          </a:xfrm>
        </p:spPr>
        <p:txBody>
          <a:bodyPr anchor="t" anchorCtr="0"/>
          <a:lstStyle>
            <a:lvl1pPr marL="252000" indent="-252000" algn="r">
              <a:buClrTx/>
              <a:buFont typeface="Verdana" pitchFamily="34" charset="0"/>
              <a:buChar char="—"/>
              <a:defRPr sz="1500" b="1">
                <a:solidFill>
                  <a:schemeClr val="bg1"/>
                </a:solidFill>
              </a:defRPr>
            </a:lvl1pPr>
            <a:lvl2pPr marL="504000" indent="-252000" algn="r">
              <a:buClrTx/>
              <a:buFont typeface="Verdana" pitchFamily="34" charset="0"/>
              <a:buChar char="—"/>
              <a:defRPr sz="1500" b="0">
                <a:solidFill>
                  <a:schemeClr val="bg1"/>
                </a:solidFill>
              </a:defRPr>
            </a:lvl2pPr>
            <a:lvl3pPr marL="756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3pPr>
            <a:lvl4pPr marL="972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4pPr>
            <a:lvl5pPr marL="1188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5pPr>
            <a:lvl6pPr marL="1404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6pPr>
            <a:lvl7pPr marL="1620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7pPr>
            <a:lvl8pPr marL="1836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8pPr>
            <a:lvl9pPr marL="2052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6327368"/>
            <a:ext cx="8156575" cy="221070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067936" y="357188"/>
            <a:ext cx="4585527" cy="803524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5"/>
          </p:nvPr>
        </p:nvSpPr>
        <p:spPr>
          <a:xfrm>
            <a:off x="493712" y="5570625"/>
            <a:ext cx="8156575" cy="496800"/>
          </a:xfrm>
        </p:spPr>
        <p:txBody>
          <a:bodyPr anchor="t" anchorCtr="0"/>
          <a:lstStyle>
            <a:lvl1pPr marL="216000" indent="-216000">
              <a:buClrTx/>
              <a:defRPr sz="1100" b="0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F4891A1E-0827-4DD5-99F4-29F0EDDEA25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6800" y="432000"/>
            <a:ext cx="1713673" cy="63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5007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wm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6888" y="357188"/>
            <a:ext cx="8156575" cy="803524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6888" y="1509713"/>
            <a:ext cx="8156575" cy="406155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4288" y="6327369"/>
            <a:ext cx="909464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7536" y="6327369"/>
            <a:ext cx="5742696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72400" y="6327369"/>
            <a:ext cx="481063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00" b="1"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7D52871A-25F2-4A43-92F2-20178E160DE6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00" y="6328800"/>
            <a:ext cx="251066" cy="19926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0" r:id="rId3"/>
    <p:sldLayoutId id="2147483662" r:id="rId4"/>
    <p:sldLayoutId id="2147483663" r:id="rId5"/>
    <p:sldLayoutId id="2147483664" r:id="rId6"/>
    <p:sldLayoutId id="2147483661" r:id="rId7"/>
    <p:sldLayoutId id="2147483651" r:id="rId8"/>
    <p:sldLayoutId id="2147483660" r:id="rId9"/>
    <p:sldLayoutId id="2147483666" r:id="rId10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24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40"/>
        </a:spcBef>
        <a:buClr>
          <a:schemeClr val="tx2"/>
        </a:buClr>
        <a:buFont typeface="Verdana" pitchFamily="34" charset="0"/>
        <a:buChar char="—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12000" indent="-252000" algn="l" defTabSz="914400" rtl="0" eaLnBrk="1" latinLnBrk="0" hangingPunct="1">
        <a:spcBef>
          <a:spcPts val="240"/>
        </a:spcBef>
        <a:buClrTx/>
        <a:buFont typeface="Verdana" pitchFamily="34" charset="0"/>
        <a:buChar char="—"/>
        <a:defRPr sz="15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864000" indent="-252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500" b="0" kern="1200">
          <a:solidFill>
            <a:schemeClr val="tx1"/>
          </a:solidFill>
          <a:latin typeface="+mn-lt"/>
          <a:ea typeface="+mn-ea"/>
          <a:cs typeface="+mn-cs"/>
        </a:defRPr>
      </a:lvl3pPr>
      <a:lvl4pPr marL="1116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1332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b="0" kern="1200">
          <a:solidFill>
            <a:schemeClr val="tx1"/>
          </a:solidFill>
          <a:latin typeface="+mn-lt"/>
          <a:ea typeface="+mn-ea"/>
          <a:cs typeface="+mn-cs"/>
        </a:defRPr>
      </a:lvl5pPr>
      <a:lvl6pPr marL="1548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6pPr>
      <a:lvl7pPr marL="1764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7pPr>
      <a:lvl8pPr marL="1980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8pPr>
      <a:lvl9pPr marL="2196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288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  <p15:guide id="3" orient="horz" pos="3444" userDrawn="1">
          <p15:clr>
            <a:srgbClr val="F26B43"/>
          </p15:clr>
        </p15:guide>
        <p15:guide id="4" pos="314" userDrawn="1">
          <p15:clr>
            <a:srgbClr val="F26B43"/>
          </p15:clr>
        </p15:guide>
        <p15:guide id="5" pos="5446" userDrawn="1">
          <p15:clr>
            <a:srgbClr val="F26B43"/>
          </p15:clr>
        </p15:guide>
        <p15:guide id="6" orient="horz" pos="3375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5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7.png"/><Relationship Id="rId10" Type="http://schemas.openxmlformats.org/officeDocument/2006/relationships/image" Target="../media/image14.png"/><Relationship Id="rId4" Type="http://schemas.openxmlformats.org/officeDocument/2006/relationships/image" Target="../media/image6.png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svg"/><Relationship Id="rId5" Type="http://schemas.openxmlformats.org/officeDocument/2006/relationships/image" Target="../media/image16.png"/><Relationship Id="rId10" Type="http://schemas.openxmlformats.org/officeDocument/2006/relationships/image" Target="../media/image13.svg"/><Relationship Id="rId4" Type="http://schemas.openxmlformats.org/officeDocument/2006/relationships/image" Target="../media/image7.png"/><Relationship Id="rId9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mailto:ppdpristup@spravazeleznic.cz" TargetMode="External"/><Relationship Id="rId2" Type="http://schemas.openxmlformats.org/officeDocument/2006/relationships/hyperlink" Target="mailto:KunesovaE@spravazeleznic.cz" TargetMode="Externa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Připravované změny v legislativě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Konference Správy železnic a PKP PLK s dopravci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Malenovice,</a:t>
            </a:r>
            <a:r>
              <a:rPr lang="it-IT" dirty="0"/>
              <a:t>  </a:t>
            </a:r>
            <a:r>
              <a:rPr lang="cs-CZ" dirty="0"/>
              <a:t>25</a:t>
            </a:r>
            <a:r>
              <a:rPr lang="it-IT" dirty="0"/>
              <a:t>. </a:t>
            </a:r>
            <a:r>
              <a:rPr lang="cs-CZ" dirty="0"/>
              <a:t>04</a:t>
            </a:r>
            <a:r>
              <a:rPr lang="it-IT" dirty="0"/>
              <a:t>. 20</a:t>
            </a:r>
            <a:r>
              <a:rPr lang="cs-CZ" dirty="0"/>
              <a:t>24</a:t>
            </a:r>
            <a:r>
              <a:rPr lang="it-IT" dirty="0"/>
              <a:t> </a:t>
            </a:r>
            <a:endParaRPr lang="cs-CZ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Markéta Šlachtová		Richard Těhník</a:t>
            </a:r>
          </a:p>
          <a:p>
            <a:pPr marL="0" lvl="1" indent="0">
              <a:buNone/>
            </a:pPr>
            <a:r>
              <a:rPr lang="cs-CZ" dirty="0"/>
              <a:t>Vedoucí oddělení		Odborný poradce</a:t>
            </a:r>
          </a:p>
        </p:txBody>
      </p:sp>
    </p:spTree>
    <p:extLst>
      <p:ext uri="{BB962C8B-B14F-4D97-AF65-F5344CB8AC3E}">
        <p14:creationId xmlns:p14="http://schemas.microsoft.com/office/powerpoint/2010/main" val="37255043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cs-CZ" dirty="0"/>
              <a:t>revize nařízení TEN-T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/>
              <a:t>připravované nařízení o využívání železniční infrastruktury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/>
              <a:t>oprávnění žadatelé bez licence a přeshraniční dopravci (s omezenými úseky PDD)</a:t>
            </a:r>
          </a:p>
          <a:p>
            <a:pPr marL="457200" indent="-457200">
              <a:buFont typeface="+mj-lt"/>
              <a:buAutoNum type="arabicPeriod"/>
            </a:pP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Obsah prezentace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Připravované změny v legislativě</a:t>
            </a:r>
          </a:p>
        </p:txBody>
      </p:sp>
    </p:spTree>
    <p:extLst>
      <p:ext uri="{BB962C8B-B14F-4D97-AF65-F5344CB8AC3E}">
        <p14:creationId xmlns:p14="http://schemas.microsoft.com/office/powerpoint/2010/main" val="17023704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Hlavní změny</a:t>
            </a:r>
          </a:p>
          <a:p>
            <a:pPr lvl="1">
              <a:spcBef>
                <a:spcPts val="1200"/>
              </a:spcBef>
            </a:pPr>
            <a:r>
              <a:rPr lang="cs-CZ" b="0" dirty="0"/>
              <a:t>Plná</a:t>
            </a:r>
            <a:r>
              <a:rPr lang="cs-CZ" dirty="0"/>
              <a:t> elektrifikace </a:t>
            </a:r>
            <a:r>
              <a:rPr lang="cs-CZ" b="0" dirty="0"/>
              <a:t>tratí a zavedení </a:t>
            </a:r>
            <a:r>
              <a:rPr lang="cs-CZ" dirty="0"/>
              <a:t>ERTMS</a:t>
            </a:r>
          </a:p>
          <a:p>
            <a:pPr lvl="1">
              <a:spcBef>
                <a:spcPts val="1200"/>
              </a:spcBef>
            </a:pPr>
            <a:r>
              <a:rPr lang="cs-CZ" b="0" dirty="0"/>
              <a:t>Minimální rychlost </a:t>
            </a:r>
            <a:r>
              <a:rPr lang="cs-CZ" dirty="0"/>
              <a:t>160 km/h </a:t>
            </a:r>
            <a:r>
              <a:rPr lang="cs-CZ" b="0" dirty="0"/>
              <a:t>(hlavní síť pro </a:t>
            </a:r>
            <a:r>
              <a:rPr lang="cs-CZ" dirty="0"/>
              <a:t>osobní dopravu</a:t>
            </a:r>
            <a:r>
              <a:rPr lang="cs-CZ" b="0" dirty="0"/>
              <a:t>)</a:t>
            </a:r>
          </a:p>
          <a:p>
            <a:pPr lvl="1">
              <a:spcBef>
                <a:spcPts val="1200"/>
              </a:spcBef>
            </a:pPr>
            <a:r>
              <a:rPr lang="cs-CZ" b="0" dirty="0"/>
              <a:t>Minimální rychlost </a:t>
            </a:r>
            <a:r>
              <a:rPr lang="cs-CZ" dirty="0"/>
              <a:t>100 km/h </a:t>
            </a:r>
            <a:r>
              <a:rPr lang="cs-CZ" b="0" dirty="0"/>
              <a:t>(hlavní síť pro </a:t>
            </a:r>
            <a:r>
              <a:rPr lang="cs-CZ" dirty="0"/>
              <a:t>nákladní dopravu</a:t>
            </a:r>
            <a:r>
              <a:rPr lang="cs-CZ" b="0" dirty="0"/>
              <a:t>)</a:t>
            </a:r>
          </a:p>
          <a:p>
            <a:pPr lvl="1">
              <a:spcBef>
                <a:spcPts val="1200"/>
              </a:spcBef>
            </a:pPr>
            <a:r>
              <a:rPr lang="cs-CZ" b="0" dirty="0"/>
              <a:t>Umožnění jízdy vlaků délky </a:t>
            </a:r>
            <a:r>
              <a:rPr lang="cs-CZ" dirty="0"/>
              <a:t>až 740 m (celá síť)</a:t>
            </a:r>
          </a:p>
          <a:p>
            <a:pPr lvl="1">
              <a:spcBef>
                <a:spcPts val="1200"/>
              </a:spcBef>
            </a:pPr>
            <a:r>
              <a:rPr lang="cs-CZ" b="0" dirty="0"/>
              <a:t>Průjezdný profil </a:t>
            </a:r>
            <a:r>
              <a:rPr lang="cs-CZ" dirty="0"/>
              <a:t>P400</a:t>
            </a:r>
          </a:p>
          <a:p>
            <a:pPr lvl="1">
              <a:spcBef>
                <a:spcPts val="1200"/>
              </a:spcBef>
            </a:pPr>
            <a:r>
              <a:rPr lang="cs-CZ" b="0" dirty="0"/>
              <a:t>Provozní parametry: </a:t>
            </a:r>
            <a:r>
              <a:rPr lang="cs-CZ" dirty="0"/>
              <a:t>max 25 minut pobyt v PPS, 70% přesnost nákladních vlaků (max zpoždění 30´)</a:t>
            </a:r>
          </a:p>
          <a:p>
            <a:pPr>
              <a:spcBef>
                <a:spcPts val="1200"/>
              </a:spcBef>
            </a:pPr>
            <a:r>
              <a:rPr lang="cs-CZ" dirty="0"/>
              <a:t>Dopad na železniční nákladní koridory dle Nařízení (EU) č. 913/2010 „o RFC“</a:t>
            </a:r>
          </a:p>
          <a:p>
            <a:pPr lvl="1">
              <a:spcBef>
                <a:spcPts val="1200"/>
              </a:spcBef>
            </a:pPr>
            <a:r>
              <a:rPr lang="cs-CZ" b="0" dirty="0"/>
              <a:t>Sjednocení trasování s koridory CNC </a:t>
            </a:r>
            <a:r>
              <a:rPr lang="cs-CZ" dirty="0"/>
              <a:t>-</a:t>
            </a:r>
            <a:r>
              <a:rPr lang="en-US" dirty="0"/>
              <a:t>&gt;</a:t>
            </a:r>
            <a:r>
              <a:rPr lang="cs-CZ" dirty="0"/>
              <a:t> Evropské dopravní koridory</a:t>
            </a:r>
          </a:p>
          <a:p>
            <a:pPr lvl="1">
              <a:spcBef>
                <a:spcPts val="1200"/>
              </a:spcBef>
            </a:pPr>
            <a:endParaRPr lang="en-US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Revize Nařízení 1315/2013 TEN-T</a:t>
            </a:r>
            <a:br>
              <a:rPr lang="cs-CZ" dirty="0"/>
            </a:br>
            <a:r>
              <a:rPr lang="cs-CZ" sz="1600" dirty="0"/>
              <a:t>(I/IV)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Připravované změny v legislativě</a:t>
            </a:r>
          </a:p>
        </p:txBody>
      </p:sp>
      <p:grpSp>
        <p:nvGrpSpPr>
          <p:cNvPr id="3" name="Skupina 2">
            <a:extLst>
              <a:ext uri="{FF2B5EF4-FFF2-40B4-BE49-F238E27FC236}">
                <a16:creationId xmlns:a16="http://schemas.microsoft.com/office/drawing/2014/main" id="{F4BD2E8B-045C-535E-6656-5631D06DCF15}"/>
              </a:ext>
            </a:extLst>
          </p:cNvPr>
          <p:cNvGrpSpPr/>
          <p:nvPr/>
        </p:nvGrpSpPr>
        <p:grpSpPr>
          <a:xfrm>
            <a:off x="6703527" y="357616"/>
            <a:ext cx="1949936" cy="396000"/>
            <a:chOff x="9280929" y="379316"/>
            <a:chExt cx="1949936" cy="396000"/>
          </a:xfrm>
        </p:grpSpPr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BBA08CF3-7070-4EB5-FD15-04E733AEFB1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35823" y="397316"/>
              <a:ext cx="595042" cy="360000"/>
            </a:xfrm>
            <a:prstGeom prst="rect">
              <a:avLst/>
            </a:prstGeom>
          </p:spPr>
        </p:pic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6DE3C46E-5724-6605-3CC2-5C27FB82E82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18976" y="379316"/>
              <a:ext cx="571454" cy="396000"/>
            </a:xfrm>
            <a:prstGeom prst="rect">
              <a:avLst/>
            </a:prstGeom>
          </p:spPr>
        </p:pic>
        <p:pic>
          <p:nvPicPr>
            <p:cNvPr id="9" name="Obrázek 8">
              <a:extLst>
                <a:ext uri="{FF2B5EF4-FFF2-40B4-BE49-F238E27FC236}">
                  <a16:creationId xmlns:a16="http://schemas.microsoft.com/office/drawing/2014/main" id="{4B38B010-6507-BD4A-D63E-AA70AC9B66A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80929" y="415316"/>
              <a:ext cx="540211" cy="3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63179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96888" y="1509713"/>
            <a:ext cx="8156575" cy="4613996"/>
          </a:xfrm>
        </p:spPr>
        <p:txBody>
          <a:bodyPr/>
          <a:lstStyle/>
          <a:p>
            <a:r>
              <a:rPr lang="cs-CZ" sz="2000" b="1" dirty="0"/>
              <a:t>Implementace ERTMS/FRMCS </a:t>
            </a:r>
            <a:r>
              <a:rPr lang="cs-CZ" sz="2000" dirty="0"/>
              <a:t>pro zvýšení bezpečnosti provozu na železnici</a:t>
            </a:r>
          </a:p>
          <a:p>
            <a:pPr lvl="1"/>
            <a:r>
              <a:rPr lang="cs-CZ" sz="1600" b="0" dirty="0">
                <a:solidFill>
                  <a:schemeClr val="tx1"/>
                </a:solidFill>
              </a:rPr>
              <a:t>Implementace</a:t>
            </a:r>
            <a:r>
              <a:rPr lang="cs-CZ" sz="1600" dirty="0">
                <a:solidFill>
                  <a:schemeClr val="tx1"/>
                </a:solidFill>
              </a:rPr>
              <a:t> </a:t>
            </a:r>
            <a:r>
              <a:rPr lang="cs-CZ" sz="1600" b="1" dirty="0">
                <a:solidFill>
                  <a:schemeClr val="tx1"/>
                </a:solidFill>
              </a:rPr>
              <a:t>ERTMS 2030 (hlavní síť TEN-T) </a:t>
            </a:r>
            <a:r>
              <a:rPr lang="cs-CZ" sz="1600" dirty="0">
                <a:solidFill>
                  <a:schemeClr val="tx1"/>
                </a:solidFill>
              </a:rPr>
              <a:t>a</a:t>
            </a:r>
            <a:r>
              <a:rPr lang="cs-CZ" sz="1600" b="1" dirty="0">
                <a:solidFill>
                  <a:schemeClr val="tx1"/>
                </a:solidFill>
              </a:rPr>
              <a:t> 2040 (globální síť TEN-T)</a:t>
            </a:r>
          </a:p>
          <a:p>
            <a:pPr lvl="1"/>
            <a:r>
              <a:rPr lang="cs-CZ" sz="1600" b="0" dirty="0">
                <a:solidFill>
                  <a:schemeClr val="tx1"/>
                </a:solidFill>
              </a:rPr>
              <a:t>Požadavek na </a:t>
            </a:r>
            <a:r>
              <a:rPr lang="cs-CZ" sz="1600" b="1" dirty="0">
                <a:solidFill>
                  <a:schemeClr val="tx1"/>
                </a:solidFill>
              </a:rPr>
              <a:t>odstranění národních systémů </a:t>
            </a:r>
            <a:r>
              <a:rPr lang="cs-CZ" sz="1600" b="0" dirty="0">
                <a:solidFill>
                  <a:schemeClr val="tx1"/>
                </a:solidFill>
              </a:rPr>
              <a:t>(třídy B) do </a:t>
            </a:r>
            <a:r>
              <a:rPr lang="cs-CZ" sz="1600" b="1" dirty="0">
                <a:solidFill>
                  <a:schemeClr val="tx1"/>
                </a:solidFill>
              </a:rPr>
              <a:t>2040</a:t>
            </a:r>
          </a:p>
          <a:p>
            <a:pPr lvl="1"/>
            <a:endParaRPr lang="cs-CZ" sz="1600" b="1" dirty="0">
              <a:solidFill>
                <a:schemeClr val="tx1"/>
              </a:solidFill>
            </a:endParaRPr>
          </a:p>
          <a:p>
            <a:r>
              <a:rPr lang="cs-CZ" b="1" dirty="0"/>
              <a:t>Dokončení sítě VRT </a:t>
            </a:r>
            <a:r>
              <a:rPr lang="cs-CZ" dirty="0"/>
              <a:t>do roku </a:t>
            </a:r>
            <a:r>
              <a:rPr lang="cs-CZ" b="1" dirty="0"/>
              <a:t>2040 </a:t>
            </a:r>
            <a:r>
              <a:rPr lang="cs-CZ" dirty="0"/>
              <a:t>(TEN-T)</a:t>
            </a:r>
          </a:p>
          <a:p>
            <a:endParaRPr lang="cs-CZ" dirty="0">
              <a:solidFill>
                <a:schemeClr val="bg2"/>
              </a:solidFill>
            </a:endParaRPr>
          </a:p>
          <a:p>
            <a:pPr lvl="1">
              <a:spcBef>
                <a:spcPts val="1200"/>
              </a:spcBef>
            </a:pPr>
            <a:endParaRPr lang="en-US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Revize Nařízení 1315/2013 TEN-T</a:t>
            </a:r>
            <a:br>
              <a:rPr lang="cs-CZ" dirty="0"/>
            </a:br>
            <a:r>
              <a:rPr lang="cs-CZ" sz="1600" dirty="0"/>
              <a:t>(II/IV)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Připravované změny v legislativě</a:t>
            </a:r>
          </a:p>
        </p:txBody>
      </p:sp>
      <p:grpSp>
        <p:nvGrpSpPr>
          <p:cNvPr id="3" name="Skupina 2">
            <a:extLst>
              <a:ext uri="{FF2B5EF4-FFF2-40B4-BE49-F238E27FC236}">
                <a16:creationId xmlns:a16="http://schemas.microsoft.com/office/drawing/2014/main" id="{F4BD2E8B-045C-535E-6656-5631D06DCF15}"/>
              </a:ext>
            </a:extLst>
          </p:cNvPr>
          <p:cNvGrpSpPr/>
          <p:nvPr/>
        </p:nvGrpSpPr>
        <p:grpSpPr>
          <a:xfrm>
            <a:off x="6703527" y="357616"/>
            <a:ext cx="1949936" cy="396000"/>
            <a:chOff x="9280929" y="379316"/>
            <a:chExt cx="1949936" cy="396000"/>
          </a:xfrm>
        </p:grpSpPr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BBA08CF3-7070-4EB5-FD15-04E733AEFB1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35823" y="397316"/>
              <a:ext cx="595042" cy="360000"/>
            </a:xfrm>
            <a:prstGeom prst="rect">
              <a:avLst/>
            </a:prstGeom>
          </p:spPr>
        </p:pic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6DE3C46E-5724-6605-3CC2-5C27FB82E82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18976" y="379316"/>
              <a:ext cx="571454" cy="396000"/>
            </a:xfrm>
            <a:prstGeom prst="rect">
              <a:avLst/>
            </a:prstGeom>
          </p:spPr>
        </p:pic>
        <p:pic>
          <p:nvPicPr>
            <p:cNvPr id="9" name="Obrázek 8">
              <a:extLst>
                <a:ext uri="{FF2B5EF4-FFF2-40B4-BE49-F238E27FC236}">
                  <a16:creationId xmlns:a16="http://schemas.microsoft.com/office/drawing/2014/main" id="{4B38B010-6507-BD4A-D63E-AA70AC9B66A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80929" y="415316"/>
              <a:ext cx="540211" cy="3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824125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 descr="Obsah obrázku mapa, text, atlas&#10;&#10;Popis byl vytvořen automaticky">
            <a:extLst>
              <a:ext uri="{FF2B5EF4-FFF2-40B4-BE49-F238E27FC236}">
                <a16:creationId xmlns:a16="http://schemas.microsoft.com/office/drawing/2014/main" id="{139E3C91-17CE-9A3A-3A9B-DF59841294E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0451" y="887769"/>
            <a:ext cx="7694371" cy="5439600"/>
          </a:xfrm>
          <a:prstGeom prst="rect">
            <a:avLst/>
          </a:prstGeom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Revize Nařízení 1315/2013 TEN-T</a:t>
            </a:r>
            <a:br>
              <a:rPr lang="cs-CZ" dirty="0"/>
            </a:br>
            <a:r>
              <a:rPr lang="cs-CZ" sz="1600" dirty="0"/>
              <a:t>(III/IV)</a:t>
            </a:r>
            <a:br>
              <a:rPr lang="cs-CZ" sz="1600" dirty="0"/>
            </a:br>
            <a:r>
              <a:rPr lang="cs-CZ" sz="1600" dirty="0">
                <a:solidFill>
                  <a:schemeClr val="accent3"/>
                </a:solidFill>
              </a:rPr>
              <a:t>TEN-T revize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Připravované změny v legislativě</a:t>
            </a:r>
          </a:p>
        </p:txBody>
      </p:sp>
      <p:grpSp>
        <p:nvGrpSpPr>
          <p:cNvPr id="3" name="Skupina 2">
            <a:extLst>
              <a:ext uri="{FF2B5EF4-FFF2-40B4-BE49-F238E27FC236}">
                <a16:creationId xmlns:a16="http://schemas.microsoft.com/office/drawing/2014/main" id="{F4BD2E8B-045C-535E-6656-5631D06DCF15}"/>
              </a:ext>
            </a:extLst>
          </p:cNvPr>
          <p:cNvGrpSpPr/>
          <p:nvPr/>
        </p:nvGrpSpPr>
        <p:grpSpPr>
          <a:xfrm>
            <a:off x="6703527" y="357616"/>
            <a:ext cx="1949936" cy="396000"/>
            <a:chOff x="9280929" y="379316"/>
            <a:chExt cx="1949936" cy="396000"/>
          </a:xfrm>
        </p:grpSpPr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BBA08CF3-7070-4EB5-FD15-04E733AEFB1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35823" y="397316"/>
              <a:ext cx="595042" cy="360000"/>
            </a:xfrm>
            <a:prstGeom prst="rect">
              <a:avLst/>
            </a:prstGeom>
          </p:spPr>
        </p:pic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6DE3C46E-5724-6605-3CC2-5C27FB82E82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18976" y="379316"/>
              <a:ext cx="571454" cy="396000"/>
            </a:xfrm>
            <a:prstGeom prst="rect">
              <a:avLst/>
            </a:prstGeom>
          </p:spPr>
        </p:pic>
        <p:pic>
          <p:nvPicPr>
            <p:cNvPr id="9" name="Obrázek 8">
              <a:extLst>
                <a:ext uri="{FF2B5EF4-FFF2-40B4-BE49-F238E27FC236}">
                  <a16:creationId xmlns:a16="http://schemas.microsoft.com/office/drawing/2014/main" id="{4B38B010-6507-BD4A-D63E-AA70AC9B66A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80929" y="415316"/>
              <a:ext cx="540211" cy="360000"/>
            </a:xfrm>
            <a:prstGeom prst="rect">
              <a:avLst/>
            </a:prstGeom>
          </p:spPr>
        </p:pic>
      </p:grpSp>
      <p:pic>
        <p:nvPicPr>
          <p:cNvPr id="13" name="Obrázek 12" descr="Obsah obrázku mapa&#10;&#10;Popis byl vytvořen automaticky">
            <a:extLst>
              <a:ext uri="{FF2B5EF4-FFF2-40B4-BE49-F238E27FC236}">
                <a16:creationId xmlns:a16="http://schemas.microsoft.com/office/drawing/2014/main" id="{EC538AFD-43B3-3951-6A2D-8C272279455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04"/>
          <a:stretch/>
        </p:blipFill>
        <p:spPr>
          <a:xfrm>
            <a:off x="0" y="4489475"/>
            <a:ext cx="2924475" cy="18565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908137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Revize Nařízení 1315/2013 TEN-T</a:t>
            </a:r>
            <a:br>
              <a:rPr lang="cs-CZ" dirty="0"/>
            </a:br>
            <a:r>
              <a:rPr lang="cs-CZ" sz="1600" dirty="0"/>
              <a:t>(IV/IV)</a:t>
            </a:r>
            <a:br>
              <a:rPr lang="cs-CZ" sz="1600" dirty="0"/>
            </a:br>
            <a:r>
              <a:rPr lang="cs-CZ" sz="1600" dirty="0">
                <a:solidFill>
                  <a:schemeClr val="accent3"/>
                </a:solidFill>
              </a:rPr>
              <a:t>TEN-T revize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Připravované změny v legislativě</a:t>
            </a:r>
          </a:p>
        </p:txBody>
      </p:sp>
      <p:grpSp>
        <p:nvGrpSpPr>
          <p:cNvPr id="3" name="Skupina 2">
            <a:extLst>
              <a:ext uri="{FF2B5EF4-FFF2-40B4-BE49-F238E27FC236}">
                <a16:creationId xmlns:a16="http://schemas.microsoft.com/office/drawing/2014/main" id="{F4BD2E8B-045C-535E-6656-5631D06DCF15}"/>
              </a:ext>
            </a:extLst>
          </p:cNvPr>
          <p:cNvGrpSpPr/>
          <p:nvPr/>
        </p:nvGrpSpPr>
        <p:grpSpPr>
          <a:xfrm>
            <a:off x="6703527" y="357616"/>
            <a:ext cx="1949936" cy="396000"/>
            <a:chOff x="9280929" y="379316"/>
            <a:chExt cx="1949936" cy="396000"/>
          </a:xfrm>
        </p:grpSpPr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BBA08CF3-7070-4EB5-FD15-04E733AEFB1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35823" y="397316"/>
              <a:ext cx="595042" cy="360000"/>
            </a:xfrm>
            <a:prstGeom prst="rect">
              <a:avLst/>
            </a:prstGeom>
          </p:spPr>
        </p:pic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6DE3C46E-5724-6605-3CC2-5C27FB82E82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18976" y="379316"/>
              <a:ext cx="571454" cy="396000"/>
            </a:xfrm>
            <a:prstGeom prst="rect">
              <a:avLst/>
            </a:prstGeom>
          </p:spPr>
        </p:pic>
        <p:pic>
          <p:nvPicPr>
            <p:cNvPr id="9" name="Obrázek 8">
              <a:extLst>
                <a:ext uri="{FF2B5EF4-FFF2-40B4-BE49-F238E27FC236}">
                  <a16:creationId xmlns:a16="http://schemas.microsoft.com/office/drawing/2014/main" id="{4B38B010-6507-BD4A-D63E-AA70AC9B66A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80929" y="415316"/>
              <a:ext cx="540211" cy="360000"/>
            </a:xfrm>
            <a:prstGeom prst="rect">
              <a:avLst/>
            </a:prstGeom>
          </p:spPr>
        </p:pic>
      </p:grpSp>
      <p:pic>
        <p:nvPicPr>
          <p:cNvPr id="2" name="Obrázek 1">
            <a:extLst>
              <a:ext uri="{FF2B5EF4-FFF2-40B4-BE49-F238E27FC236}">
                <a16:creationId xmlns:a16="http://schemas.microsoft.com/office/drawing/2014/main" id="{FFCB6C57-16ED-C5CE-4BE6-63BDCE30B38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6888" y="1296033"/>
            <a:ext cx="4827029" cy="2635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925AF1F8-E312-22B0-B3DB-B390F4D2FAC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05746" y="3804149"/>
            <a:ext cx="4723924" cy="26337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1491211E-F094-2E24-2E93-9A811CC0DF0F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22574" y="1177147"/>
            <a:ext cx="1842124" cy="1260000"/>
          </a:xfrm>
          <a:prstGeom prst="rect">
            <a:avLst/>
          </a:prstGeom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4B30237A-2C32-E61F-45ED-65EB4E409CA4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98733" y="1194403"/>
            <a:ext cx="1790952" cy="1260000"/>
          </a:xfrm>
          <a:prstGeom prst="rect">
            <a:avLst/>
          </a:prstGeom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CFF62DD1-03C4-B87F-81A5-AB6C4319E4C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82938" y="2538677"/>
            <a:ext cx="1822542" cy="1260000"/>
          </a:xfrm>
          <a:prstGeom prst="rect">
            <a:avLst/>
          </a:prstGeom>
        </p:spPr>
      </p:pic>
      <p:sp>
        <p:nvSpPr>
          <p:cNvPr id="16" name="Zástupný symbol pro obsah 1">
            <a:extLst>
              <a:ext uri="{FF2B5EF4-FFF2-40B4-BE49-F238E27FC236}">
                <a16:creationId xmlns:a16="http://schemas.microsoft.com/office/drawing/2014/main" id="{16CB3FC5-A33F-9E6B-EB4F-04976E2EE8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15690" y="1148100"/>
            <a:ext cx="3659827" cy="383603"/>
          </a:xfrm>
        </p:spPr>
        <p:txBody>
          <a:bodyPr/>
          <a:lstStyle/>
          <a:p>
            <a:pPr marL="0" indent="0">
              <a:spcBef>
                <a:spcPts val="1200"/>
              </a:spcBef>
              <a:buNone/>
            </a:pPr>
            <a:r>
              <a:rPr lang="cs-CZ" sz="1600" dirty="0"/>
              <a:t>Osobní doprava</a:t>
            </a:r>
            <a:endParaRPr lang="en-US" sz="1600" dirty="0"/>
          </a:p>
        </p:txBody>
      </p:sp>
      <p:sp>
        <p:nvSpPr>
          <p:cNvPr id="17" name="Zástupný symbol pro obsah 1">
            <a:extLst>
              <a:ext uri="{FF2B5EF4-FFF2-40B4-BE49-F238E27FC236}">
                <a16:creationId xmlns:a16="http://schemas.microsoft.com/office/drawing/2014/main" id="{8E4CBBC2-88E1-816F-D95D-86618741EE7C}"/>
              </a:ext>
            </a:extLst>
          </p:cNvPr>
          <p:cNvSpPr txBox="1">
            <a:spLocks/>
          </p:cNvSpPr>
          <p:nvPr/>
        </p:nvSpPr>
        <p:spPr>
          <a:xfrm>
            <a:off x="2742086" y="5178364"/>
            <a:ext cx="3659827" cy="38360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spcBef>
                <a:spcPts val="240"/>
              </a:spcBef>
              <a:buClr>
                <a:schemeClr val="tx2"/>
              </a:buClr>
              <a:buFont typeface="Verdana" pitchFamily="34" charset="0"/>
              <a:buChar char="—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12000" indent="-252000" algn="l" defTabSz="914400" rtl="0" eaLnBrk="1" latinLnBrk="0" hangingPunct="1">
              <a:spcBef>
                <a:spcPts val="240"/>
              </a:spcBef>
              <a:buClrTx/>
              <a:buFont typeface="Verdana" pitchFamily="34" charset="0"/>
              <a:buChar char="—"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4000" indent="-252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5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1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32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48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64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80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1200"/>
              </a:spcBef>
              <a:buFont typeface="Verdana" pitchFamily="34" charset="0"/>
              <a:buNone/>
            </a:pPr>
            <a:r>
              <a:rPr lang="cs-CZ" sz="1600" dirty="0"/>
              <a:t>Nákladní doprava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9495825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/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21" b="2307"/>
          <a:stretch/>
        </p:blipFill>
        <p:spPr/>
      </p:pic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dirty="0"/>
              <a:t>Připravované změny v legislativě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96888" y="5554800"/>
            <a:ext cx="8156575" cy="679745"/>
          </a:xfrm>
        </p:spPr>
        <p:txBody>
          <a:bodyPr/>
          <a:lstStyle/>
          <a:p>
            <a:r>
              <a:rPr lang="cs-CZ" smtClean="0"/>
              <a:t>Nové Nařízení (EU) </a:t>
            </a:r>
            <a:r>
              <a:rPr lang="cs-CZ" dirty="0" smtClean="0"/>
              <a:t>o kapacitě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40307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Červen 2023 – Evropská komise vydala legislativní balíček</a:t>
            </a:r>
          </a:p>
          <a:p>
            <a:endParaRPr lang="cs-CZ" b="1" dirty="0"/>
          </a:p>
          <a:p>
            <a:r>
              <a:rPr lang="cs-CZ" b="1" dirty="0" err="1"/>
              <a:t>Greening</a:t>
            </a:r>
            <a:r>
              <a:rPr lang="cs-CZ" b="1" dirty="0"/>
              <a:t> Transport </a:t>
            </a:r>
            <a:r>
              <a:rPr lang="cs-CZ" b="1" dirty="0" err="1"/>
              <a:t>Package</a:t>
            </a:r>
            <a:endParaRPr lang="cs-CZ" b="1" dirty="0"/>
          </a:p>
          <a:p>
            <a:pPr lvl="1"/>
            <a:endParaRPr lang="cs-CZ" dirty="0"/>
          </a:p>
          <a:p>
            <a:pPr lvl="1"/>
            <a:r>
              <a:rPr lang="cs-CZ" dirty="0"/>
              <a:t>Nařízení o správě přeshraniční kapacity</a:t>
            </a:r>
          </a:p>
          <a:p>
            <a:pPr lvl="2"/>
            <a:r>
              <a:rPr lang="cs-CZ" dirty="0"/>
              <a:t>Cíl: legislativně ukotvit procesy TTR a posílit koordinaci mezinárodních tras</a:t>
            </a:r>
          </a:p>
          <a:p>
            <a:pPr lvl="1"/>
            <a:endParaRPr lang="cs-CZ" dirty="0"/>
          </a:p>
          <a:p>
            <a:pPr lvl="1"/>
            <a:r>
              <a:rPr lang="cs-CZ" dirty="0"/>
              <a:t>Zrušení nařízení o RFC (913/2010) k roku 2029</a:t>
            </a:r>
          </a:p>
          <a:p>
            <a:pPr lvl="2"/>
            <a:r>
              <a:rPr lang="cs-CZ" dirty="0"/>
              <a:t>Struktury stávajících koridorů RFC mají být využity v rámci procesu zlepšení koordinace mezinárodních tras</a:t>
            </a:r>
          </a:p>
          <a:p>
            <a:pPr lvl="1"/>
            <a:endParaRPr lang="cs-CZ" dirty="0"/>
          </a:p>
          <a:p>
            <a:pPr lvl="1"/>
            <a:r>
              <a:rPr lang="cs-CZ" dirty="0"/>
              <a:t>Spolehlivost a mezinárodní koordinace dlouhodobého plánování dočasných omezení kapacity</a:t>
            </a:r>
          </a:p>
          <a:p>
            <a:pPr lvl="1"/>
            <a:endParaRPr lang="cs-CZ" dirty="0"/>
          </a:p>
          <a:p>
            <a:pPr lvl="1"/>
            <a:r>
              <a:rPr lang="cs-CZ" dirty="0"/>
              <a:t>Nutné dodržování termínů staveb a stabilní financování projektů</a:t>
            </a:r>
          </a:p>
          <a:p>
            <a:pPr lvl="2"/>
            <a:endParaRPr lang="en-US" b="1" dirty="0"/>
          </a:p>
          <a:p>
            <a:pPr marL="0" indent="0">
              <a:buNone/>
            </a:pPr>
            <a:r>
              <a:rPr lang="en-US" dirty="0"/>
              <a:t> </a:t>
            </a: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Nařízení o kapacitě </a:t>
            </a:r>
            <a:r>
              <a:rPr lang="cs-CZ" sz="1600" dirty="0"/>
              <a:t>(I/VI)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Připravované změny v legislativě</a:t>
            </a:r>
          </a:p>
        </p:txBody>
      </p:sp>
      <p:grpSp>
        <p:nvGrpSpPr>
          <p:cNvPr id="3" name="Skupina 2">
            <a:extLst>
              <a:ext uri="{FF2B5EF4-FFF2-40B4-BE49-F238E27FC236}">
                <a16:creationId xmlns:a16="http://schemas.microsoft.com/office/drawing/2014/main" id="{F4BD2E8B-045C-535E-6656-5631D06DCF15}"/>
              </a:ext>
            </a:extLst>
          </p:cNvPr>
          <p:cNvGrpSpPr/>
          <p:nvPr/>
        </p:nvGrpSpPr>
        <p:grpSpPr>
          <a:xfrm>
            <a:off x="6703527" y="357616"/>
            <a:ext cx="1949936" cy="396000"/>
            <a:chOff x="9280929" y="379316"/>
            <a:chExt cx="1949936" cy="396000"/>
          </a:xfrm>
        </p:grpSpPr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BBA08CF3-7070-4EB5-FD15-04E733AEFB1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35823" y="397316"/>
              <a:ext cx="595042" cy="360000"/>
            </a:xfrm>
            <a:prstGeom prst="rect">
              <a:avLst/>
            </a:prstGeom>
          </p:spPr>
        </p:pic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6DE3C46E-5724-6605-3CC2-5C27FB82E82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18976" y="379316"/>
              <a:ext cx="571454" cy="396000"/>
            </a:xfrm>
            <a:prstGeom prst="rect">
              <a:avLst/>
            </a:prstGeom>
          </p:spPr>
        </p:pic>
        <p:pic>
          <p:nvPicPr>
            <p:cNvPr id="9" name="Obrázek 8">
              <a:extLst>
                <a:ext uri="{FF2B5EF4-FFF2-40B4-BE49-F238E27FC236}">
                  <a16:creationId xmlns:a16="http://schemas.microsoft.com/office/drawing/2014/main" id="{4B38B010-6507-BD4A-D63E-AA70AC9B66A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80929" y="415316"/>
              <a:ext cx="540211" cy="3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154073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Pozice SŽ</a:t>
            </a:r>
          </a:p>
          <a:p>
            <a:pPr lvl="1"/>
            <a:r>
              <a:rPr lang="cs-CZ" b="1" dirty="0"/>
              <a:t>Iniciativu v obecných rysech vítá </a:t>
            </a:r>
          </a:p>
          <a:p>
            <a:pPr lvl="2"/>
            <a:r>
              <a:rPr lang="cs-CZ" dirty="0"/>
              <a:t>Chybějící legislativa je na překážku harmonizaci postupů </a:t>
            </a:r>
          </a:p>
          <a:p>
            <a:pPr lvl="2"/>
            <a:endParaRPr lang="cs-CZ" dirty="0"/>
          </a:p>
          <a:p>
            <a:pPr lvl="1"/>
            <a:r>
              <a:rPr lang="cs-CZ" dirty="0"/>
              <a:t>Posílení významu strategického plánování </a:t>
            </a:r>
          </a:p>
          <a:p>
            <a:pPr lvl="2"/>
            <a:r>
              <a:rPr lang="cs-CZ" dirty="0"/>
              <a:t>Benefity dlouhodobé stability a předvídatelnosti pro dopravce i IM</a:t>
            </a:r>
          </a:p>
          <a:p>
            <a:pPr lvl="2"/>
            <a:endParaRPr lang="cs-CZ" dirty="0"/>
          </a:p>
          <a:p>
            <a:pPr lvl="1"/>
            <a:r>
              <a:rPr lang="cs-CZ" dirty="0"/>
              <a:t>Řada nedostatečně definovaných formulací </a:t>
            </a:r>
          </a:p>
          <a:p>
            <a:pPr lvl="2"/>
            <a:r>
              <a:rPr lang="cs-CZ" dirty="0"/>
              <a:t>Prvky TTR v návrhu velmi vyzrálé </a:t>
            </a:r>
          </a:p>
          <a:p>
            <a:pPr lvl="2"/>
            <a:r>
              <a:rPr lang="cs-CZ" dirty="0"/>
              <a:t>Ostatní záměry připouští různou výkladovou praxi</a:t>
            </a:r>
          </a:p>
          <a:p>
            <a:pPr lvl="2"/>
            <a:endParaRPr lang="cs-CZ" dirty="0"/>
          </a:p>
          <a:p>
            <a:pPr lvl="1"/>
            <a:r>
              <a:rPr lang="cs-CZ" dirty="0"/>
              <a:t>Pro řadu subjektů se jedná o novou agendu</a:t>
            </a:r>
          </a:p>
          <a:p>
            <a:pPr lvl="2"/>
            <a:r>
              <a:rPr lang="cs-CZ" dirty="0"/>
              <a:t>Zvýšená potřeba zdrojů na jejich zajištění</a:t>
            </a:r>
            <a:endParaRPr lang="en-US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Nařízení o kapacitě </a:t>
            </a:r>
            <a:r>
              <a:rPr lang="cs-CZ" sz="1600" dirty="0"/>
              <a:t>(II/VI)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Připravované změny v legislativě</a:t>
            </a:r>
          </a:p>
        </p:txBody>
      </p:sp>
      <p:grpSp>
        <p:nvGrpSpPr>
          <p:cNvPr id="3" name="Skupina 2">
            <a:extLst>
              <a:ext uri="{FF2B5EF4-FFF2-40B4-BE49-F238E27FC236}">
                <a16:creationId xmlns:a16="http://schemas.microsoft.com/office/drawing/2014/main" id="{F4BD2E8B-045C-535E-6656-5631D06DCF15}"/>
              </a:ext>
            </a:extLst>
          </p:cNvPr>
          <p:cNvGrpSpPr/>
          <p:nvPr/>
        </p:nvGrpSpPr>
        <p:grpSpPr>
          <a:xfrm>
            <a:off x="6703527" y="357616"/>
            <a:ext cx="1949936" cy="396000"/>
            <a:chOff x="9280929" y="379316"/>
            <a:chExt cx="1949936" cy="396000"/>
          </a:xfrm>
        </p:grpSpPr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BBA08CF3-7070-4EB5-FD15-04E733AEFB1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35823" y="397316"/>
              <a:ext cx="595042" cy="360000"/>
            </a:xfrm>
            <a:prstGeom prst="rect">
              <a:avLst/>
            </a:prstGeom>
          </p:spPr>
        </p:pic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6DE3C46E-5724-6605-3CC2-5C27FB82E82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18976" y="379316"/>
              <a:ext cx="571454" cy="396000"/>
            </a:xfrm>
            <a:prstGeom prst="rect">
              <a:avLst/>
            </a:prstGeom>
          </p:spPr>
        </p:pic>
        <p:pic>
          <p:nvPicPr>
            <p:cNvPr id="9" name="Obrázek 8">
              <a:extLst>
                <a:ext uri="{FF2B5EF4-FFF2-40B4-BE49-F238E27FC236}">
                  <a16:creationId xmlns:a16="http://schemas.microsoft.com/office/drawing/2014/main" id="{4B38B010-6507-BD4A-D63E-AA70AC9B66A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80929" y="415316"/>
              <a:ext cx="540211" cy="3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433149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Novinky</a:t>
            </a:r>
          </a:p>
          <a:p>
            <a:pPr lvl="1"/>
            <a:r>
              <a:rPr lang="cs-CZ" dirty="0"/>
              <a:t>Strategické plánování kapacity</a:t>
            </a:r>
          </a:p>
          <a:p>
            <a:pPr lvl="1"/>
            <a:endParaRPr lang="cs-CZ" dirty="0"/>
          </a:p>
          <a:p>
            <a:pPr lvl="2"/>
            <a:r>
              <a:rPr lang="cs-CZ" b="1" dirty="0"/>
              <a:t>Kapacitní strategie</a:t>
            </a:r>
          </a:p>
          <a:p>
            <a:pPr lvl="3"/>
            <a:r>
              <a:rPr lang="cs-CZ" dirty="0"/>
              <a:t>Stanovuje očekávání IM ohledně vývoje poptávky a nabídky po kapacitě</a:t>
            </a:r>
          </a:p>
          <a:p>
            <a:pPr lvl="3"/>
            <a:r>
              <a:rPr lang="cs-CZ" b="1" dirty="0"/>
              <a:t>Stanovuje vizi IM k přizpůsobení se vývoji</a:t>
            </a:r>
          </a:p>
          <a:p>
            <a:pPr lvl="2"/>
            <a:endParaRPr lang="cs-CZ" b="1" dirty="0"/>
          </a:p>
          <a:p>
            <a:pPr lvl="2"/>
            <a:r>
              <a:rPr lang="cs-CZ" b="1" dirty="0"/>
              <a:t>Kapacitní model</a:t>
            </a:r>
          </a:p>
          <a:p>
            <a:pPr lvl="3"/>
            <a:r>
              <a:rPr lang="cs-CZ" dirty="0"/>
              <a:t>Informace o celkovém objemu dostupné kapacity</a:t>
            </a:r>
          </a:p>
          <a:p>
            <a:pPr lvl="3"/>
            <a:r>
              <a:rPr lang="cs-CZ" b="1" dirty="0"/>
              <a:t>Dostupná kapacita pro jednotlivé segmenty dopravy </a:t>
            </a:r>
          </a:p>
          <a:p>
            <a:pPr lvl="3"/>
            <a:r>
              <a:rPr lang="cs-CZ" b="1" dirty="0"/>
              <a:t>Dokumentace případné odchylky mezi očekáváním a realitou</a:t>
            </a:r>
          </a:p>
          <a:p>
            <a:pPr lvl="2"/>
            <a:endParaRPr lang="cs-CZ" b="1" dirty="0"/>
          </a:p>
          <a:p>
            <a:pPr lvl="2"/>
            <a:r>
              <a:rPr lang="cs-CZ" b="1" dirty="0"/>
              <a:t>Kapacitní nabídka </a:t>
            </a:r>
          </a:p>
          <a:p>
            <a:pPr lvl="3"/>
            <a:r>
              <a:rPr lang="cs-CZ" dirty="0"/>
              <a:t>Rozdělení kapacity na dostupnou a nedostupnou pro přidělení </a:t>
            </a:r>
          </a:p>
          <a:p>
            <a:pPr lvl="3"/>
            <a:r>
              <a:rPr lang="cs-CZ" b="1" dirty="0"/>
              <a:t>Pravidla přidělování kapacity </a:t>
            </a:r>
          </a:p>
          <a:p>
            <a:pPr lvl="3"/>
            <a:r>
              <a:rPr lang="cs-CZ" dirty="0"/>
              <a:t>Předpokládá se zvýhodnění přídělu kapacity pro žádosti respektující strategické plánování </a:t>
            </a:r>
          </a:p>
          <a:p>
            <a:pPr lvl="3"/>
            <a:endParaRPr lang="cs-CZ" b="1" dirty="0"/>
          </a:p>
          <a:p>
            <a:pPr lvl="1"/>
            <a:r>
              <a:rPr lang="cs-CZ" dirty="0"/>
              <a:t>Ve všech stupních plánování intenzivní spolupráce s dopravci</a:t>
            </a:r>
            <a:endParaRPr lang="en-US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Nařízení o kapacitě </a:t>
            </a:r>
            <a:r>
              <a:rPr lang="cs-CZ" sz="1600" dirty="0"/>
              <a:t>(III/VI)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Připravované změny v legislativě</a:t>
            </a:r>
          </a:p>
        </p:txBody>
      </p:sp>
      <p:grpSp>
        <p:nvGrpSpPr>
          <p:cNvPr id="3" name="Skupina 2">
            <a:extLst>
              <a:ext uri="{FF2B5EF4-FFF2-40B4-BE49-F238E27FC236}">
                <a16:creationId xmlns:a16="http://schemas.microsoft.com/office/drawing/2014/main" id="{F4BD2E8B-045C-535E-6656-5631D06DCF15}"/>
              </a:ext>
            </a:extLst>
          </p:cNvPr>
          <p:cNvGrpSpPr/>
          <p:nvPr/>
        </p:nvGrpSpPr>
        <p:grpSpPr>
          <a:xfrm>
            <a:off x="6703527" y="357616"/>
            <a:ext cx="1949936" cy="396000"/>
            <a:chOff x="9280929" y="379316"/>
            <a:chExt cx="1949936" cy="396000"/>
          </a:xfrm>
        </p:grpSpPr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BBA08CF3-7070-4EB5-FD15-04E733AEFB1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35823" y="397316"/>
              <a:ext cx="595042" cy="360000"/>
            </a:xfrm>
            <a:prstGeom prst="rect">
              <a:avLst/>
            </a:prstGeom>
          </p:spPr>
        </p:pic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6DE3C46E-5724-6605-3CC2-5C27FB82E82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18976" y="379316"/>
              <a:ext cx="571454" cy="396000"/>
            </a:xfrm>
            <a:prstGeom prst="rect">
              <a:avLst/>
            </a:prstGeom>
          </p:spPr>
        </p:pic>
        <p:pic>
          <p:nvPicPr>
            <p:cNvPr id="9" name="Obrázek 8">
              <a:extLst>
                <a:ext uri="{FF2B5EF4-FFF2-40B4-BE49-F238E27FC236}">
                  <a16:creationId xmlns:a16="http://schemas.microsoft.com/office/drawing/2014/main" id="{4B38B010-6507-BD4A-D63E-AA70AC9B66A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80929" y="415316"/>
              <a:ext cx="540211" cy="3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785977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96888" y="1509713"/>
            <a:ext cx="8156575" cy="4496232"/>
          </a:xfrm>
        </p:spPr>
        <p:txBody>
          <a:bodyPr/>
          <a:lstStyle/>
          <a:p>
            <a:r>
              <a:rPr lang="cs-CZ" dirty="0"/>
              <a:t>Novinky</a:t>
            </a:r>
          </a:p>
          <a:p>
            <a:pPr lvl="1"/>
            <a:r>
              <a:rPr lang="cs-CZ" b="1" dirty="0"/>
              <a:t>Definice vysoce zatížené a přetížení infrastruktury</a:t>
            </a:r>
          </a:p>
          <a:p>
            <a:pPr lvl="2"/>
            <a:r>
              <a:rPr lang="cs-CZ" dirty="0"/>
              <a:t>Stanovení postupů pro management kapacity na těchto tratích</a:t>
            </a:r>
          </a:p>
          <a:p>
            <a:pPr lvl="2"/>
            <a:endParaRPr lang="cs-CZ" dirty="0"/>
          </a:p>
          <a:p>
            <a:pPr lvl="1"/>
            <a:r>
              <a:rPr lang="cs-CZ" dirty="0"/>
              <a:t>Úprava přídělu kapacity při plánování DOK</a:t>
            </a:r>
          </a:p>
          <a:p>
            <a:pPr lvl="2"/>
            <a:r>
              <a:rPr lang="cs-CZ" dirty="0"/>
              <a:t>Preference včasného a předvídatelného plánování </a:t>
            </a:r>
          </a:p>
          <a:p>
            <a:pPr lvl="2"/>
            <a:r>
              <a:rPr lang="cs-CZ" dirty="0"/>
              <a:t>Specifický sankční systém</a:t>
            </a:r>
          </a:p>
          <a:p>
            <a:pPr lvl="2"/>
            <a:endParaRPr lang="cs-CZ" dirty="0"/>
          </a:p>
          <a:p>
            <a:pPr lvl="1"/>
            <a:r>
              <a:rPr lang="cs-CZ" dirty="0"/>
              <a:t>Nové struktury pro koordinaci</a:t>
            </a:r>
          </a:p>
          <a:p>
            <a:pPr lvl="2"/>
            <a:r>
              <a:rPr lang="cs-CZ" dirty="0"/>
              <a:t>ENIM – koordinační orgán</a:t>
            </a:r>
          </a:p>
          <a:p>
            <a:pPr lvl="3"/>
            <a:r>
              <a:rPr lang="cs-CZ" dirty="0"/>
              <a:t>Definování rámců pro jednotlivé oblasti </a:t>
            </a:r>
          </a:p>
          <a:p>
            <a:pPr lvl="3"/>
            <a:r>
              <a:rPr lang="cs-CZ" dirty="0"/>
              <a:t>Schvalování postupů vypracovaných NC</a:t>
            </a:r>
          </a:p>
          <a:p>
            <a:pPr lvl="3"/>
            <a:r>
              <a:rPr lang="cs-CZ" dirty="0"/>
              <a:t>Většinový systém hlasování</a:t>
            </a:r>
          </a:p>
          <a:p>
            <a:pPr lvl="2"/>
            <a:r>
              <a:rPr lang="cs-CZ" dirty="0"/>
              <a:t>Network </a:t>
            </a:r>
            <a:r>
              <a:rPr lang="cs-CZ" dirty="0" err="1"/>
              <a:t>Coordinator</a:t>
            </a:r>
            <a:r>
              <a:rPr lang="cs-CZ" dirty="0"/>
              <a:t> – pracovní orgán (předpoklad RNE) </a:t>
            </a:r>
          </a:p>
          <a:p>
            <a:pPr lvl="2"/>
            <a:r>
              <a:rPr lang="cs-CZ" dirty="0"/>
              <a:t>ENRRB – sdružení regulačních orgánů </a:t>
            </a:r>
          </a:p>
          <a:p>
            <a:pPr lvl="2"/>
            <a:endParaRPr lang="cs-CZ" dirty="0"/>
          </a:p>
          <a:p>
            <a:pPr lvl="2"/>
            <a:r>
              <a:rPr lang="cs-CZ" dirty="0"/>
              <a:t>Implementační akty EC – upravují parametry stanovené nařízením </a:t>
            </a:r>
            <a:endParaRPr lang="en-US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Nařízení o kapacitě </a:t>
            </a:r>
            <a:r>
              <a:rPr lang="cs-CZ" sz="1600" dirty="0"/>
              <a:t>(IV/VI)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Připravované změny v legislativě</a:t>
            </a:r>
          </a:p>
        </p:txBody>
      </p:sp>
      <p:grpSp>
        <p:nvGrpSpPr>
          <p:cNvPr id="3" name="Skupina 2">
            <a:extLst>
              <a:ext uri="{FF2B5EF4-FFF2-40B4-BE49-F238E27FC236}">
                <a16:creationId xmlns:a16="http://schemas.microsoft.com/office/drawing/2014/main" id="{F4BD2E8B-045C-535E-6656-5631D06DCF15}"/>
              </a:ext>
            </a:extLst>
          </p:cNvPr>
          <p:cNvGrpSpPr/>
          <p:nvPr/>
        </p:nvGrpSpPr>
        <p:grpSpPr>
          <a:xfrm>
            <a:off x="6703527" y="357616"/>
            <a:ext cx="1949936" cy="396000"/>
            <a:chOff x="9280929" y="379316"/>
            <a:chExt cx="1949936" cy="396000"/>
          </a:xfrm>
        </p:grpSpPr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BBA08CF3-7070-4EB5-FD15-04E733AEFB1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35823" y="397316"/>
              <a:ext cx="595042" cy="360000"/>
            </a:xfrm>
            <a:prstGeom prst="rect">
              <a:avLst/>
            </a:prstGeom>
          </p:spPr>
        </p:pic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6DE3C46E-5724-6605-3CC2-5C27FB82E82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18976" y="379316"/>
              <a:ext cx="571454" cy="396000"/>
            </a:xfrm>
            <a:prstGeom prst="rect">
              <a:avLst/>
            </a:prstGeom>
          </p:spPr>
        </p:pic>
        <p:pic>
          <p:nvPicPr>
            <p:cNvPr id="9" name="Obrázek 8">
              <a:extLst>
                <a:ext uri="{FF2B5EF4-FFF2-40B4-BE49-F238E27FC236}">
                  <a16:creationId xmlns:a16="http://schemas.microsoft.com/office/drawing/2014/main" id="{4B38B010-6507-BD4A-D63E-AA70AC9B66A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80929" y="415316"/>
              <a:ext cx="540211" cy="3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771143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96888" y="1509713"/>
            <a:ext cx="7561533" cy="4061559"/>
          </a:xfrm>
        </p:spPr>
        <p:txBody>
          <a:bodyPr/>
          <a:lstStyle/>
          <a:p>
            <a:r>
              <a:rPr lang="cs-CZ" dirty="0"/>
              <a:t>Legislativní proces</a:t>
            </a:r>
          </a:p>
          <a:p>
            <a:pPr lvl="1">
              <a:lnSpc>
                <a:spcPct val="200000"/>
              </a:lnSpc>
              <a:spcBef>
                <a:spcPts val="1200"/>
              </a:spcBef>
            </a:pP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Návrh Evropské komise (EK) </a:t>
            </a:r>
          </a:p>
          <a:p>
            <a:pPr lvl="1">
              <a:lnSpc>
                <a:spcPct val="200000"/>
              </a:lnSpc>
              <a:spcBef>
                <a:spcPts val="1200"/>
              </a:spcBef>
            </a:pP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Projednání v Evropském parlamentu, výstupem „pozměňovací návrhy EP“</a:t>
            </a:r>
          </a:p>
          <a:p>
            <a:pPr lvl="1">
              <a:lnSpc>
                <a:spcPct val="200000"/>
              </a:lnSpc>
              <a:spcBef>
                <a:spcPts val="1200"/>
              </a:spcBef>
            </a:pPr>
            <a:r>
              <a:rPr lang="cs-CZ" dirty="0">
                <a:solidFill>
                  <a:srgbClr val="EE6F00"/>
                </a:solidFill>
              </a:rPr>
              <a:t>Projednání v radě EU, výstupem: „Obecný přístup“</a:t>
            </a:r>
          </a:p>
          <a:p>
            <a:pPr lvl="1">
              <a:lnSpc>
                <a:spcPct val="200000"/>
              </a:lnSpc>
              <a:spcBef>
                <a:spcPts val="1200"/>
              </a:spcBef>
            </a:pPr>
            <a:r>
              <a:rPr lang="cs-CZ" dirty="0">
                <a:solidFill>
                  <a:srgbClr val="002060"/>
                </a:solidFill>
              </a:rPr>
              <a:t>Trialog EP, Rady a EK</a:t>
            </a:r>
          </a:p>
          <a:p>
            <a:pPr lvl="1">
              <a:lnSpc>
                <a:spcPct val="200000"/>
              </a:lnSpc>
              <a:spcBef>
                <a:spcPts val="1200"/>
              </a:spcBef>
            </a:pPr>
            <a:r>
              <a:rPr lang="cs-CZ" dirty="0">
                <a:solidFill>
                  <a:srgbClr val="002060"/>
                </a:solidFill>
              </a:rPr>
              <a:t>Legislativní kontrola výsledného kompromisu</a:t>
            </a:r>
          </a:p>
          <a:p>
            <a:pPr lvl="1">
              <a:lnSpc>
                <a:spcPct val="200000"/>
              </a:lnSpc>
              <a:spcBef>
                <a:spcPts val="1200"/>
              </a:spcBef>
            </a:pPr>
            <a:r>
              <a:rPr lang="cs-CZ" dirty="0">
                <a:solidFill>
                  <a:srgbClr val="002060"/>
                </a:solidFill>
              </a:rPr>
              <a:t>Vydání Nařízení v </a:t>
            </a:r>
            <a:r>
              <a:rPr lang="cs-CZ" dirty="0" err="1">
                <a:solidFill>
                  <a:srgbClr val="002060"/>
                </a:solidFill>
              </a:rPr>
              <a:t>EurLex</a:t>
            </a:r>
            <a:endParaRPr lang="cs-CZ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n-US" dirty="0"/>
              <a:t> </a:t>
            </a: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Nařízení o kapacitě </a:t>
            </a:r>
            <a:r>
              <a:rPr lang="cs-CZ" sz="1600" dirty="0"/>
              <a:t>(V/VI)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Připravované změny v legislativě</a:t>
            </a:r>
          </a:p>
        </p:txBody>
      </p:sp>
      <p:grpSp>
        <p:nvGrpSpPr>
          <p:cNvPr id="3" name="Skupina 2">
            <a:extLst>
              <a:ext uri="{FF2B5EF4-FFF2-40B4-BE49-F238E27FC236}">
                <a16:creationId xmlns:a16="http://schemas.microsoft.com/office/drawing/2014/main" id="{F4BD2E8B-045C-535E-6656-5631D06DCF15}"/>
              </a:ext>
            </a:extLst>
          </p:cNvPr>
          <p:cNvGrpSpPr/>
          <p:nvPr/>
        </p:nvGrpSpPr>
        <p:grpSpPr>
          <a:xfrm>
            <a:off x="6703527" y="357616"/>
            <a:ext cx="1949936" cy="396000"/>
            <a:chOff x="9280929" y="379316"/>
            <a:chExt cx="1949936" cy="396000"/>
          </a:xfrm>
        </p:grpSpPr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BBA08CF3-7070-4EB5-FD15-04E733AEFB1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35823" y="397316"/>
              <a:ext cx="595042" cy="360000"/>
            </a:xfrm>
            <a:prstGeom prst="rect">
              <a:avLst/>
            </a:prstGeom>
          </p:spPr>
        </p:pic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6DE3C46E-5724-6605-3CC2-5C27FB82E82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18976" y="379316"/>
              <a:ext cx="571454" cy="396000"/>
            </a:xfrm>
            <a:prstGeom prst="rect">
              <a:avLst/>
            </a:prstGeom>
          </p:spPr>
        </p:pic>
        <p:pic>
          <p:nvPicPr>
            <p:cNvPr id="9" name="Obrázek 8">
              <a:extLst>
                <a:ext uri="{FF2B5EF4-FFF2-40B4-BE49-F238E27FC236}">
                  <a16:creationId xmlns:a16="http://schemas.microsoft.com/office/drawing/2014/main" id="{4B38B010-6507-BD4A-D63E-AA70AC9B66A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80929" y="415316"/>
              <a:ext cx="540211" cy="360000"/>
            </a:xfrm>
            <a:prstGeom prst="rect">
              <a:avLst/>
            </a:prstGeom>
          </p:spPr>
        </p:pic>
      </p:grpSp>
      <p:pic>
        <p:nvPicPr>
          <p:cNvPr id="10" name="Grafický objekt 9" descr="Zaškrtnutí se souvislou výplní">
            <a:extLst>
              <a:ext uri="{FF2B5EF4-FFF2-40B4-BE49-F238E27FC236}">
                <a16:creationId xmlns:a16="http://schemas.microsoft.com/office/drawing/2014/main" id="{971D00D5-9087-53F9-DD8B-06AFCF966B5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172400" y="2890416"/>
            <a:ext cx="432000" cy="432000"/>
          </a:xfrm>
          <a:prstGeom prst="rect">
            <a:avLst/>
          </a:prstGeom>
        </p:spPr>
      </p:pic>
      <p:pic>
        <p:nvPicPr>
          <p:cNvPr id="11" name="Grafický objekt 10" descr="Zaškrtnutí se souvislou výplní">
            <a:extLst>
              <a:ext uri="{FF2B5EF4-FFF2-40B4-BE49-F238E27FC236}">
                <a16:creationId xmlns:a16="http://schemas.microsoft.com/office/drawing/2014/main" id="{7EAFE999-F299-8765-DC07-95D6A476E4C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196931" y="1968800"/>
            <a:ext cx="432000" cy="432000"/>
          </a:xfrm>
          <a:prstGeom prst="rect">
            <a:avLst/>
          </a:prstGeom>
        </p:spPr>
      </p:pic>
      <p:pic>
        <p:nvPicPr>
          <p:cNvPr id="12" name="Grafický objekt 11" descr="Rypadlo se souvislou výplní">
            <a:extLst>
              <a:ext uri="{FF2B5EF4-FFF2-40B4-BE49-F238E27FC236}">
                <a16:creationId xmlns:a16="http://schemas.microsoft.com/office/drawing/2014/main" id="{92FA04BE-62B6-B791-5148-BFA371153C0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085942" y="3612217"/>
            <a:ext cx="540000" cy="540000"/>
          </a:xfrm>
          <a:prstGeom prst="rect">
            <a:avLst/>
          </a:prstGeom>
        </p:spPr>
      </p:pic>
      <p:pic>
        <p:nvPicPr>
          <p:cNvPr id="13" name="Grafický objekt 12" descr="Přesýpací hodiny plné se souvislou výplní">
            <a:extLst>
              <a:ext uri="{FF2B5EF4-FFF2-40B4-BE49-F238E27FC236}">
                <a16:creationId xmlns:a16="http://schemas.microsoft.com/office/drawing/2014/main" id="{15B957FA-E188-4611-D25D-CDA60644912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8139942" y="4290319"/>
            <a:ext cx="432000" cy="432000"/>
          </a:xfrm>
          <a:prstGeom prst="rect">
            <a:avLst/>
          </a:prstGeom>
        </p:spPr>
      </p:pic>
      <p:pic>
        <p:nvPicPr>
          <p:cNvPr id="14" name="Grafický objekt 13" descr="Přesýpací hodiny plné se souvislou výplní">
            <a:extLst>
              <a:ext uri="{FF2B5EF4-FFF2-40B4-BE49-F238E27FC236}">
                <a16:creationId xmlns:a16="http://schemas.microsoft.com/office/drawing/2014/main" id="{B6AA55FD-ECAE-99E2-B1E2-00464DC050D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8139942" y="4876844"/>
            <a:ext cx="432000" cy="432000"/>
          </a:xfrm>
          <a:prstGeom prst="rect">
            <a:avLst/>
          </a:prstGeom>
        </p:spPr>
      </p:pic>
      <p:pic>
        <p:nvPicPr>
          <p:cNvPr id="15" name="Grafický objekt 14" descr="Přesýpací hodiny plné se souvislou výplní">
            <a:extLst>
              <a:ext uri="{FF2B5EF4-FFF2-40B4-BE49-F238E27FC236}">
                <a16:creationId xmlns:a16="http://schemas.microsoft.com/office/drawing/2014/main" id="{9B1D174E-1493-6970-B635-83848358FBC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8139942" y="5463369"/>
            <a:ext cx="432000" cy="43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8370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Vývoj projednávání</a:t>
            </a:r>
          </a:p>
          <a:p>
            <a:pPr lvl="1">
              <a:spcBef>
                <a:spcPts val="1200"/>
              </a:spcBef>
            </a:pPr>
            <a:r>
              <a:rPr lang="cs-CZ" dirty="0"/>
              <a:t>Evropský parlament klade důraz na harmonizaci, mezi návrhy bylo také zřízení agentury EU pro plánování a přidělování </a:t>
            </a:r>
            <a:r>
              <a:rPr lang="cs-CZ" dirty="0" smtClean="0"/>
              <a:t>kapacity </a:t>
            </a:r>
          </a:p>
          <a:p>
            <a:pPr lvl="2">
              <a:spcBef>
                <a:spcPts val="1200"/>
              </a:spcBef>
            </a:pPr>
            <a:r>
              <a:rPr lang="cs-CZ" dirty="0" smtClean="0"/>
              <a:t>Rada </a:t>
            </a:r>
            <a:r>
              <a:rPr lang="cs-CZ" dirty="0"/>
              <a:t>EU </a:t>
            </a:r>
            <a:r>
              <a:rPr lang="cs-CZ" dirty="0" smtClean="0"/>
              <a:t>(= členské </a:t>
            </a:r>
            <a:r>
              <a:rPr lang="cs-CZ" dirty="0"/>
              <a:t>státy) si naopak chtějí zachovat co největší míru autonomie</a:t>
            </a:r>
          </a:p>
          <a:p>
            <a:pPr lvl="1">
              <a:spcBef>
                <a:spcPts val="1200"/>
              </a:spcBef>
            </a:pPr>
            <a:r>
              <a:rPr lang="cs-CZ" dirty="0"/>
              <a:t>V rámci Rady EU začíná převládat podpora návrhu ČR na urychlení zrušení Nařízení (EU) č. 913/2010 „o RFC“, například již k roku 2027</a:t>
            </a:r>
          </a:p>
          <a:p>
            <a:pPr lvl="1">
              <a:spcBef>
                <a:spcPts val="1200"/>
              </a:spcBef>
            </a:pPr>
            <a:r>
              <a:rPr lang="cs-CZ" dirty="0"/>
              <a:t> Očekává se přijetí obecného přístupu do července tohoto roku, následně naváží jednání v rámci trialogu.</a:t>
            </a:r>
          </a:p>
          <a:p>
            <a:pPr lvl="1">
              <a:spcBef>
                <a:spcPts val="1200"/>
              </a:spcBef>
            </a:pPr>
            <a:r>
              <a:rPr lang="cs-CZ" dirty="0"/>
              <a:t>Schválení a zveřejnění nařízení o kapacitě lze očekávat nejdříve v druhé polovině 2025. </a:t>
            </a:r>
          </a:p>
          <a:p>
            <a:pPr lvl="1">
              <a:spcBef>
                <a:spcPts val="1200"/>
              </a:spcBef>
            </a:pPr>
            <a:r>
              <a:rPr lang="cs-CZ" dirty="0"/>
              <a:t>Dopad voleb do Evropského parlamentu lze jen těžko předvídat, může však dojít k posunu harmonogramu. 	</a:t>
            </a:r>
            <a:endParaRPr lang="en-US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Nařízení o kapacitě </a:t>
            </a:r>
            <a:r>
              <a:rPr lang="cs-CZ" sz="1600" dirty="0"/>
              <a:t>(VI/VI)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Připravované změny v legislativě</a:t>
            </a:r>
          </a:p>
        </p:txBody>
      </p:sp>
      <p:grpSp>
        <p:nvGrpSpPr>
          <p:cNvPr id="3" name="Skupina 2">
            <a:extLst>
              <a:ext uri="{FF2B5EF4-FFF2-40B4-BE49-F238E27FC236}">
                <a16:creationId xmlns:a16="http://schemas.microsoft.com/office/drawing/2014/main" id="{F4BD2E8B-045C-535E-6656-5631D06DCF15}"/>
              </a:ext>
            </a:extLst>
          </p:cNvPr>
          <p:cNvGrpSpPr/>
          <p:nvPr/>
        </p:nvGrpSpPr>
        <p:grpSpPr>
          <a:xfrm>
            <a:off x="6703527" y="357616"/>
            <a:ext cx="1949936" cy="396000"/>
            <a:chOff x="9280929" y="379316"/>
            <a:chExt cx="1949936" cy="396000"/>
          </a:xfrm>
        </p:grpSpPr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BBA08CF3-7070-4EB5-FD15-04E733AEFB1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35823" y="397316"/>
              <a:ext cx="595042" cy="360000"/>
            </a:xfrm>
            <a:prstGeom prst="rect">
              <a:avLst/>
            </a:prstGeom>
          </p:spPr>
        </p:pic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6DE3C46E-5724-6605-3CC2-5C27FB82E82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18976" y="379316"/>
              <a:ext cx="571454" cy="396000"/>
            </a:xfrm>
            <a:prstGeom prst="rect">
              <a:avLst/>
            </a:prstGeom>
          </p:spPr>
        </p:pic>
        <p:pic>
          <p:nvPicPr>
            <p:cNvPr id="9" name="Obrázek 8">
              <a:extLst>
                <a:ext uri="{FF2B5EF4-FFF2-40B4-BE49-F238E27FC236}">
                  <a16:creationId xmlns:a16="http://schemas.microsoft.com/office/drawing/2014/main" id="{4B38B010-6507-BD4A-D63E-AA70AC9B66A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80929" y="415316"/>
              <a:ext cx="540211" cy="3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348572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/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21" b="2307"/>
          <a:stretch/>
        </p:blipFill>
        <p:spPr/>
      </p:pic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dirty="0"/>
              <a:t>Připravované změny v legislativě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96888" y="5554800"/>
            <a:ext cx="8156575" cy="679745"/>
          </a:xfrm>
        </p:spPr>
        <p:txBody>
          <a:bodyPr/>
          <a:lstStyle/>
          <a:p>
            <a:r>
              <a:rPr lang="cs-CZ" dirty="0"/>
              <a:t>Oprávnění žadatelé bez licence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13778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noFill/>
        </p:spPr>
        <p:txBody>
          <a:bodyPr/>
          <a:lstStyle/>
          <a:p>
            <a:r>
              <a:rPr lang="cs-CZ" dirty="0"/>
              <a:t>Zákon č. 266/1994 Sb., o dráhách, ve znění pozdějších předpisů</a:t>
            </a:r>
          </a:p>
          <a:p>
            <a:pPr lvl="1"/>
            <a:r>
              <a:rPr lang="cs-CZ" dirty="0"/>
              <a:t>§ 34 Základní zásady přidělování kapacity dráhy</a:t>
            </a:r>
          </a:p>
          <a:p>
            <a:pPr lvl="2"/>
            <a:r>
              <a:rPr lang="cs-CZ" dirty="0"/>
              <a:t>(2) Není-li žadatel držitelem platné licence pro provozování drážní dopravy na příslušné dráze, předloží přídělci před přidělením kapacity dráhy písemné prohlášení držitele licence o tom, že v případě přidělení kapacity dráhy tuto kapacitu skutečně využije. Takové prohlášení může pro určitý díl kapacity dráhy učinit jen jeden držitel licence. Nepředloží-li žadatel toto prohlášení, přídělce mu kapacitu dráhy nepřidělí.</a:t>
            </a:r>
          </a:p>
          <a:p>
            <a:endParaRPr lang="cs-CZ" dirty="0"/>
          </a:p>
          <a:p>
            <a:pPr lvl="2"/>
            <a:r>
              <a:rPr lang="cs-CZ" dirty="0"/>
              <a:t>(5) Přidělenou kapacitu dráhy smí využít jen žadatel, kterému byla kapacita přidělena a který je držitelem licence, nebo držitel licence, který učinil prohlášení podle odstavce 2. Převedl-li žadatel za úplatu přidělenou kapacitu dráhy na jinou osobu, přídělce tuto kapacitu odejme; v následujících 12 měsících ode dne odnětí kapacity dráhy nelze tomuto žadateli další kapacitu dráhy přidělit.</a:t>
            </a: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Legislativa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Připravované změny v legislativě</a:t>
            </a:r>
          </a:p>
        </p:txBody>
      </p:sp>
    </p:spTree>
    <p:extLst>
      <p:ext uri="{BB962C8B-B14F-4D97-AF65-F5344CB8AC3E}">
        <p14:creationId xmlns:p14="http://schemas.microsoft.com/office/powerpoint/2010/main" val="16045827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SMĚRNICE EVROPSKÉHO PARLAMENTU A RADY 2012/34/EU o vytvoření jednotného evropského železničního prostoru </a:t>
            </a:r>
          </a:p>
          <a:p>
            <a:pPr lvl="1"/>
            <a:r>
              <a:rPr lang="cs-CZ" dirty="0"/>
              <a:t>Článek 3 Definice </a:t>
            </a:r>
          </a:p>
          <a:p>
            <a:pPr lvl="2"/>
            <a:r>
              <a:rPr lang="cs-CZ" dirty="0"/>
              <a:t>„žadatelem“ železniční podnik nebo mezinárodní seskupení železničních podniků nebo jiné osoby nebo právní subjekty, jako například příslušné orgány ve smyslu nařízení (ES) č. 1370/2007 a zasilatelé, dopravci a provozovatelé kombinované dopravy </a:t>
            </a:r>
            <a:r>
              <a:rPr lang="cs-CZ" dirty="0">
                <a:solidFill>
                  <a:schemeClr val="accent3"/>
                </a:solidFill>
              </a:rPr>
              <a:t>se zájmem v oblasti veřejné služby nebo obchodním zájmem na získání kapacity infrastruktury</a:t>
            </a:r>
            <a:endParaRPr lang="cs-CZ" dirty="0"/>
          </a:p>
          <a:p>
            <a:pPr lvl="1"/>
            <a:r>
              <a:rPr lang="cs-CZ" dirty="0"/>
              <a:t>Článek 41 Žadatelé </a:t>
            </a:r>
          </a:p>
          <a:p>
            <a:pPr lvl="2"/>
            <a:r>
              <a:rPr lang="cs-CZ" dirty="0"/>
              <a:t>Uzavření dohody</a:t>
            </a: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Legislativa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Připravované změny v legislativě</a:t>
            </a:r>
          </a:p>
        </p:txBody>
      </p:sp>
    </p:spTree>
    <p:extLst>
      <p:ext uri="{BB962C8B-B14F-4D97-AF65-F5344CB8AC3E}">
        <p14:creationId xmlns:p14="http://schemas.microsoft.com/office/powerpoint/2010/main" val="19011248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noFill/>
        </p:spPr>
        <p:txBody>
          <a:bodyPr/>
          <a:lstStyle/>
          <a:p>
            <a:r>
              <a:rPr lang="cs-CZ" dirty="0"/>
              <a:t>Prohlášení o dráze celostátní a dráhách regionálních</a:t>
            </a:r>
          </a:p>
          <a:p>
            <a:pPr lvl="1"/>
            <a:r>
              <a:rPr lang="cs-CZ" dirty="0"/>
              <a:t>Platné pro přípravu jízdního řádu 2025 a pro jízdní řád 2024</a:t>
            </a:r>
          </a:p>
          <a:p>
            <a:pPr lvl="1"/>
            <a:endParaRPr lang="cs-CZ" dirty="0"/>
          </a:p>
          <a:p>
            <a:pPr lvl="2"/>
            <a:r>
              <a:rPr lang="cs-CZ" dirty="0"/>
              <a:t>3.2.1 Podmínky pro žadatele o kapacitu</a:t>
            </a:r>
          </a:p>
          <a:p>
            <a:pPr lvl="3"/>
            <a:r>
              <a:rPr lang="cs-CZ" dirty="0"/>
              <a:t>Žádost o přidělení kapacity dráhy může u Správy železnic podat:</a:t>
            </a:r>
          </a:p>
          <a:p>
            <a:pPr lvl="4"/>
            <a:r>
              <a:rPr lang="cs-CZ" dirty="0"/>
              <a:t>právnická nebo fyzická osoba, která je držitelem platné licence,</a:t>
            </a:r>
          </a:p>
          <a:p>
            <a:pPr lvl="4"/>
            <a:r>
              <a:rPr lang="cs-CZ" dirty="0"/>
              <a:t>nebo osoba, která není držitelem platné licence a splnila všechny právními předpisy stanovené podmínky. </a:t>
            </a:r>
          </a:p>
          <a:p>
            <a:pPr lvl="3"/>
            <a:r>
              <a:rPr lang="cs-CZ" dirty="0"/>
              <a:t>Přidělenou kapacitu dráhy smí využít jen žadatel, kterému byla kapacita přidělena a:</a:t>
            </a:r>
          </a:p>
          <a:p>
            <a:pPr lvl="4"/>
            <a:r>
              <a:rPr lang="cs-CZ" dirty="0"/>
              <a:t>který je držitelem licence, </a:t>
            </a:r>
          </a:p>
          <a:p>
            <a:pPr lvl="4"/>
            <a:r>
              <a:rPr lang="cs-CZ" dirty="0"/>
              <a:t>nebo držitel licence, který učinil prohlášení podle kapitoly 4.2.3 v případě, že žadatel je bez platné licence. </a:t>
            </a:r>
          </a:p>
          <a:p>
            <a:pPr lvl="1"/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Legislativa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Připravované změny v legislativě</a:t>
            </a:r>
          </a:p>
        </p:txBody>
      </p:sp>
    </p:spTree>
    <p:extLst>
      <p:ext uri="{BB962C8B-B14F-4D97-AF65-F5344CB8AC3E}">
        <p14:creationId xmlns:p14="http://schemas.microsoft.com/office/powerpoint/2010/main" val="9354145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noFill/>
        </p:spPr>
        <p:txBody>
          <a:bodyPr/>
          <a:lstStyle/>
          <a:p>
            <a:r>
              <a:rPr lang="cs-CZ" dirty="0"/>
              <a:t>Prohlášení o dráze celostátní a dráhách regionálních</a:t>
            </a:r>
          </a:p>
          <a:p>
            <a:pPr lvl="1"/>
            <a:r>
              <a:rPr lang="cs-CZ" dirty="0"/>
              <a:t>Platné pro přípravu jízdního řádu 2025 a pro jízdní řád 2024</a:t>
            </a:r>
          </a:p>
          <a:p>
            <a:pPr lvl="2"/>
            <a:endParaRPr lang="cs-CZ" dirty="0"/>
          </a:p>
          <a:p>
            <a:pPr lvl="2"/>
            <a:r>
              <a:rPr lang="cs-CZ" dirty="0"/>
              <a:t>3.3.3 Smlouva s žadateli bez platné licence </a:t>
            </a:r>
          </a:p>
          <a:p>
            <a:pPr lvl="3"/>
            <a:r>
              <a:rPr lang="cs-CZ" dirty="0"/>
              <a:t>Podmínkou pro přidělení kapacity dráhy je mj. uzavření Smlouvy o přidělení kapacity dráhy</a:t>
            </a:r>
          </a:p>
          <a:p>
            <a:pPr lvl="3"/>
            <a:r>
              <a:rPr lang="cs-CZ" dirty="0"/>
              <a:t>Bude uzavírána vždy na jedno období platnosti JŘ</a:t>
            </a:r>
          </a:p>
          <a:p>
            <a:pPr lvl="3"/>
            <a:endParaRPr lang="cs-CZ" dirty="0"/>
          </a:p>
          <a:p>
            <a:pPr lvl="2"/>
            <a:r>
              <a:rPr lang="pl-PL" dirty="0"/>
              <a:t>4.2.1 Žádost o kapacitu</a:t>
            </a:r>
          </a:p>
          <a:p>
            <a:pPr lvl="3"/>
            <a:r>
              <a:rPr lang="cs-CZ" dirty="0"/>
              <a:t>Z důvodu zajištění přístupu do informačních systémů pro podávání žádostí o kapacitu dráhy nebo zpřístupnění datové výměny dat mezi IS dopravce a IS KADR je nutné před podáním žádosti uzavřít se Správou železnic Smlouvu </a:t>
            </a:r>
          </a:p>
          <a:p>
            <a:pPr lvl="3"/>
            <a:endParaRPr lang="cs-CZ" dirty="0"/>
          </a:p>
          <a:p>
            <a:pPr lvl="2"/>
            <a:r>
              <a:rPr lang="cs-CZ" dirty="0"/>
              <a:t>4.2.3 Přidělení kapacity</a:t>
            </a:r>
          </a:p>
          <a:p>
            <a:pPr lvl="3"/>
            <a:r>
              <a:rPr lang="cs-CZ" dirty="0"/>
              <a:t>U řádných žádostí do ročního jízdního řádu a pozdních žádostí do ročního jízdního řádu podaných žadatelem bez platné licence musí žadatel bez platné licence označit dopravce, který bude přidělenou kapacitu dráhy využívat ……. nejpozději k termínu ukončení přijímání pozdních žádostí do ročního jízdního řádu. Ke stejnému termínu musí žadatel doručit písemné prohlášení dopravce o tom, že v případě přidělení kapacity dráhy tuto kapacitu skutečně využije (viz Příloha “O“).</a:t>
            </a: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Legislativa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Připravované změny v legislativě</a:t>
            </a:r>
          </a:p>
        </p:txBody>
      </p:sp>
    </p:spTree>
    <p:extLst>
      <p:ext uri="{BB962C8B-B14F-4D97-AF65-F5344CB8AC3E}">
        <p14:creationId xmlns:p14="http://schemas.microsoft.com/office/powerpoint/2010/main" val="18639373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Praktický postup</a:t>
            </a:r>
          </a:p>
          <a:p>
            <a:pPr lvl="1"/>
            <a:r>
              <a:rPr lang="cs-CZ" dirty="0"/>
              <a:t>zřízení kódu UIC (RICS kód) u Mezinárodní železniční unie (International Union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Railways</a:t>
            </a:r>
            <a:r>
              <a:rPr lang="cs-CZ" dirty="0"/>
              <a:t>)</a:t>
            </a:r>
          </a:p>
          <a:p>
            <a:pPr lvl="1"/>
            <a:r>
              <a:rPr lang="cs-CZ" dirty="0"/>
              <a:t>uzavření smlouvy o přidělení kapacity dráhy žadateli bez platné licence</a:t>
            </a:r>
          </a:p>
          <a:p>
            <a:pPr lvl="1"/>
            <a:r>
              <a:rPr lang="cs-CZ" dirty="0"/>
              <a:t>zavedení společnosti a jejích uživatelů do informačních systémů SŽ </a:t>
            </a:r>
          </a:p>
          <a:p>
            <a:pPr lvl="1"/>
            <a:r>
              <a:rPr lang="cs-CZ" dirty="0"/>
              <a:t>podání požadavků žadatele na přidělení kapacity v režimu „řádná  nebo pozdní žádost o kapacitu dráhy“ pro jízdní řád 2025</a:t>
            </a:r>
          </a:p>
          <a:p>
            <a:pPr lvl="1"/>
            <a:r>
              <a:rPr lang="cs-CZ" dirty="0"/>
              <a:t>podávání ad hoc žádostí pro JŘ 2024</a:t>
            </a:r>
          </a:p>
          <a:p>
            <a:pPr lvl="1"/>
            <a:r>
              <a:rPr lang="cs-CZ" dirty="0">
                <a:solidFill>
                  <a:schemeClr val="accent3"/>
                </a:solidFill>
              </a:rPr>
              <a:t>určení dopravce</a:t>
            </a:r>
          </a:p>
          <a:p>
            <a:pPr lvl="1"/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Společnosti v roli žadatel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19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Připravované změny v legislativě</a:t>
            </a:r>
          </a:p>
        </p:txBody>
      </p:sp>
    </p:spTree>
    <p:extLst>
      <p:ext uri="{BB962C8B-B14F-4D97-AF65-F5344CB8AC3E}">
        <p14:creationId xmlns:p14="http://schemas.microsoft.com/office/powerpoint/2010/main" val="37277075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symbol pro obsah 10"/>
          <p:cNvSpPr>
            <a:spLocks noGrp="1"/>
          </p:cNvSpPr>
          <p:nvPr>
            <p:ph idx="1"/>
          </p:nvPr>
        </p:nvSpPr>
        <p:spPr>
          <a:xfrm>
            <a:off x="496887" y="1484561"/>
            <a:ext cx="8156575" cy="1561247"/>
          </a:xfrm>
        </p:spPr>
        <p:txBody>
          <a:bodyPr/>
          <a:lstStyle/>
          <a:p>
            <a:r>
              <a:rPr lang="cs-CZ" dirty="0"/>
              <a:t>žádost o přidělení kapacity dráhy může podat 118 dopravců a 7 žadatelů </a:t>
            </a: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Společnosti v roli žadatel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20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/>
              <a:t>Připravované změny v legislativě</a:t>
            </a:r>
            <a:endParaRPr lang="cs-CZ" dirty="0"/>
          </a:p>
        </p:txBody>
      </p:sp>
      <p:graphicFrame>
        <p:nvGraphicFramePr>
          <p:cNvPr id="7" name="Graf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99339069"/>
              </p:ext>
            </p:extLst>
          </p:nvPr>
        </p:nvGraphicFramePr>
        <p:xfrm>
          <a:off x="728662" y="2714625"/>
          <a:ext cx="5329237" cy="32346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990773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/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21" b="2307"/>
          <a:stretch/>
        </p:blipFill>
        <p:spPr/>
      </p:pic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dirty="0"/>
              <a:t>Připravované změny v legislativě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96888" y="5554800"/>
            <a:ext cx="8156575" cy="679745"/>
          </a:xfrm>
        </p:spPr>
        <p:txBody>
          <a:bodyPr/>
          <a:lstStyle/>
          <a:p>
            <a:r>
              <a:rPr lang="cs-CZ" dirty="0"/>
              <a:t>Přeshraniční dopravci (s omezenými úseky PDD)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21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95052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indent="-342900">
              <a:spcAft>
                <a:spcPts val="600"/>
              </a:spcAft>
              <a:buClr>
                <a:schemeClr val="tx2"/>
              </a:buClr>
            </a:pPr>
            <a:r>
              <a:rPr lang="cs-CZ" sz="2000" dirty="0"/>
              <a:t>Informace k povolovanému rozsahu provozování drážní dopravy v příhraničních úsecích</a:t>
            </a:r>
          </a:p>
          <a:p>
            <a:pPr lvl="1">
              <a:spcAft>
                <a:spcPts val="300"/>
              </a:spcAft>
            </a:pPr>
            <a:r>
              <a:rPr lang="cs-CZ" b="0" dirty="0"/>
              <a:t>poskytuje příslušný národní bezpečnostní úřad (NSA)</a:t>
            </a:r>
          </a:p>
          <a:p>
            <a:pPr lvl="1">
              <a:spcAft>
                <a:spcPts val="300"/>
              </a:spcAft>
            </a:pPr>
            <a:r>
              <a:rPr lang="cs-CZ" b="0" dirty="0"/>
              <a:t>v rámci území ČR jsou informace dostupné na webových stránkách Drážního úřadu:</a:t>
            </a:r>
          </a:p>
          <a:p>
            <a:pPr lvl="2">
              <a:spcAft>
                <a:spcPts val="300"/>
              </a:spcAft>
            </a:pPr>
            <a:r>
              <a:rPr lang="cs-CZ" dirty="0"/>
              <a:t>Metodický pokyn „Jednotné osvědčení o bezpečnosti“, příloha 6 - informace o povolovaných úsecích dráhy a uzavřených dohodách</a:t>
            </a:r>
          </a:p>
          <a:p>
            <a:pPr lvl="2">
              <a:spcAft>
                <a:spcPts val="300"/>
              </a:spcAft>
            </a:pPr>
            <a:r>
              <a:rPr lang="cs-CZ" dirty="0"/>
              <a:t>uveřejněné dohody o spolupráci uzavřené mezi bezpečnostními úřady sousedních zemí</a:t>
            </a:r>
          </a:p>
          <a:p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Přeshraniční dopravci (s omezenými </a:t>
            </a:r>
            <a:br>
              <a:rPr lang="cs-CZ" dirty="0"/>
            </a:br>
            <a:r>
              <a:rPr lang="cs-CZ" dirty="0"/>
              <a:t>úseky PDD)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22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Připravované změny v legislativě</a:t>
            </a:r>
          </a:p>
        </p:txBody>
      </p:sp>
    </p:spTree>
    <p:extLst>
      <p:ext uri="{BB962C8B-B14F-4D97-AF65-F5344CB8AC3E}">
        <p14:creationId xmlns:p14="http://schemas.microsoft.com/office/powerpoint/2010/main" val="13027217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Příklad obsahu jednotného osvědčení o bezpečnosti:</a:t>
            </a:r>
          </a:p>
          <a:p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Přeshraniční dopravci (s omezenými </a:t>
            </a:r>
            <a:br>
              <a:rPr lang="cs-CZ" dirty="0"/>
            </a:br>
            <a:r>
              <a:rPr lang="cs-CZ" dirty="0"/>
              <a:t>úseky PDD)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23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Připravované změny v legislativě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607" y="1823535"/>
            <a:ext cx="7011378" cy="432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103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Zveřejněný seznam dopravců s provozem do přechodových stanic nebo úseků</a:t>
            </a:r>
          </a:p>
          <a:p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Přeshraniční dopravci (s omezenými </a:t>
            </a:r>
            <a:br>
              <a:rPr lang="cs-CZ" dirty="0"/>
            </a:br>
            <a:r>
              <a:rPr lang="cs-CZ" dirty="0"/>
              <a:t>úseky PDD)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24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Připravované změny v legislativě</a:t>
            </a: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6927" y="2407835"/>
            <a:ext cx="3734174" cy="3541486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888" y="2486025"/>
            <a:ext cx="4338189" cy="295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0765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Uzavření smlouvy        </a:t>
            </a:r>
          </a:p>
          <a:p>
            <a:pPr lvl="1"/>
            <a:r>
              <a:rPr lang="cs-CZ" dirty="0"/>
              <a:t>Vzor smlouvy je uveden v Prohlášení o dráze, kapitole 3.3</a:t>
            </a:r>
          </a:p>
          <a:p>
            <a:pPr lvl="2"/>
            <a:r>
              <a:rPr lang="cs-CZ" dirty="0"/>
              <a:t>Ing. Eva Kunešová</a:t>
            </a:r>
            <a:br>
              <a:rPr lang="cs-CZ" dirty="0"/>
            </a:br>
            <a:r>
              <a:rPr lang="cs-CZ" dirty="0"/>
              <a:t>Tel.: +420 702 195 692</a:t>
            </a:r>
            <a:br>
              <a:rPr lang="cs-CZ" dirty="0"/>
            </a:br>
            <a:r>
              <a:rPr lang="cs-CZ" dirty="0"/>
              <a:t>E-mail: </a:t>
            </a:r>
            <a:r>
              <a:rPr lang="cs-CZ" dirty="0">
                <a:hlinkClick r:id="rId2"/>
              </a:rPr>
              <a:t>KunesovaE@spravazeleznic.cz</a:t>
            </a:r>
            <a:endParaRPr lang="cs-CZ" dirty="0"/>
          </a:p>
          <a:p>
            <a:pPr lvl="2"/>
            <a:endParaRPr lang="cs-CZ" dirty="0"/>
          </a:p>
          <a:p>
            <a:pPr lvl="2"/>
            <a:endParaRPr lang="cs-CZ" dirty="0"/>
          </a:p>
          <a:p>
            <a:pPr>
              <a:spcAft>
                <a:spcPts val="600"/>
              </a:spcAft>
            </a:pPr>
            <a:r>
              <a:rPr lang="cs-CZ" dirty="0"/>
              <a:t>Přístupy do informačních systémů</a:t>
            </a:r>
          </a:p>
          <a:p>
            <a:pPr lvl="1">
              <a:spcAft>
                <a:spcPts val="600"/>
              </a:spcAft>
            </a:pPr>
            <a:r>
              <a:rPr lang="cs-CZ" dirty="0"/>
              <a:t>Pověřený zaměstnanec dopravce zasílá požadavky prostřednictvím </a:t>
            </a:r>
            <a:r>
              <a:rPr lang="cs-CZ" dirty="0" err="1"/>
              <a:t>excelového</a:t>
            </a:r>
            <a:r>
              <a:rPr lang="cs-CZ" dirty="0"/>
              <a:t> formuláře do e-mailu </a:t>
            </a:r>
            <a:r>
              <a:rPr lang="cs-CZ" dirty="0">
                <a:hlinkClick r:id="rId3"/>
              </a:rPr>
              <a:t>ppdpristup@spravazeleznic.cz</a:t>
            </a:r>
            <a:endParaRPr lang="cs-CZ" dirty="0"/>
          </a:p>
          <a:p>
            <a:pPr marL="360000" lvl="1" indent="0">
              <a:buNone/>
            </a:pPr>
            <a:r>
              <a:rPr lang="cs-CZ" dirty="0"/>
              <a:t/>
            </a:r>
            <a:br>
              <a:rPr lang="cs-CZ" dirty="0"/>
            </a:br>
            <a:endParaRPr lang="cs-CZ" dirty="0"/>
          </a:p>
          <a:p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Uzavření smlouvy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25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Připravované změny v legislativě</a:t>
            </a:r>
          </a:p>
        </p:txBody>
      </p:sp>
    </p:spTree>
    <p:extLst>
      <p:ext uri="{BB962C8B-B14F-4D97-AF65-F5344CB8AC3E}">
        <p14:creationId xmlns:p14="http://schemas.microsoft.com/office/powerpoint/2010/main" val="66061876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4067936" y="1509711"/>
            <a:ext cx="4585526" cy="2572761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Připravované změny v legislativě</a:t>
            </a:r>
          </a:p>
          <a:p>
            <a:pPr marL="0" indent="0">
              <a:buNone/>
            </a:pPr>
            <a:endParaRPr lang="cs-CZ" dirty="0"/>
          </a:p>
          <a:p>
            <a:pPr marL="252000" lvl="1" indent="0">
              <a:buNone/>
            </a:pPr>
            <a:r>
              <a:rPr lang="cs-CZ" dirty="0"/>
              <a:t>Markéta Šlachtová</a:t>
            </a:r>
          </a:p>
          <a:p>
            <a:pPr marL="504000" lvl="2" indent="0">
              <a:buNone/>
            </a:pPr>
            <a:r>
              <a:rPr lang="cs-CZ" dirty="0"/>
              <a:t>Vedoucí oddělení</a:t>
            </a:r>
          </a:p>
          <a:p>
            <a:pPr marL="504000" lvl="2" indent="0">
              <a:buNone/>
            </a:pPr>
            <a:endParaRPr lang="cs-CZ" dirty="0"/>
          </a:p>
          <a:p>
            <a:pPr marL="504000" lvl="2" indent="0">
              <a:buNone/>
            </a:pPr>
            <a:r>
              <a:rPr lang="cs-CZ" dirty="0"/>
              <a:t>Slachtova@spravazeleznic.cz </a:t>
            </a:r>
          </a:p>
          <a:p>
            <a:pPr marL="504000" lvl="2" indent="0">
              <a:buNone/>
            </a:pPr>
            <a:endParaRPr lang="cs-CZ" dirty="0"/>
          </a:p>
          <a:p>
            <a:pPr marL="252000" lvl="1" indent="0">
              <a:buNone/>
            </a:pPr>
            <a:r>
              <a:rPr lang="cs-CZ" dirty="0"/>
              <a:t>Richard Těhník</a:t>
            </a:r>
          </a:p>
          <a:p>
            <a:pPr marL="504000" lvl="2" indent="0">
              <a:buNone/>
            </a:pPr>
            <a:r>
              <a:rPr lang="cs-CZ" dirty="0"/>
              <a:t>Odborný poradce</a:t>
            </a:r>
          </a:p>
          <a:p>
            <a:pPr marL="504000" lvl="2" indent="0">
              <a:buNone/>
            </a:pPr>
            <a:endParaRPr lang="cs-CZ" dirty="0"/>
          </a:p>
          <a:p>
            <a:pPr marL="504000" lvl="2" indent="0">
              <a:buNone/>
            </a:pPr>
            <a:r>
              <a:rPr lang="cs-CZ" dirty="0"/>
              <a:t>TehnikR@spravazeleznic.cz </a:t>
            </a:r>
          </a:p>
          <a:p>
            <a:pPr marL="504000" lvl="2" indent="0">
              <a:buNone/>
            </a:pPr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/>
              <a:t>www.szdc.cz</a:t>
            </a:r>
            <a:endParaRPr lang="cs-CZ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Děkuji za pozornost</a:t>
            </a:r>
            <a:endParaRPr lang="cs-CZ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/>
              <a:t>© Správa železniční dopravní cesty, státní organizace </a:t>
            </a:r>
          </a:p>
          <a:p>
            <a:pPr marL="0" indent="0">
              <a:buNone/>
            </a:pPr>
            <a:r>
              <a:rPr lang="cs-CZ"/>
              <a:t>Dlážděná 1003/7, 110 00 Praha 1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13296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SZDC">
      <a:dk1>
        <a:srgbClr val="002B59"/>
      </a:dk1>
      <a:lt1>
        <a:srgbClr val="FFFFFF"/>
      </a:lt1>
      <a:dk2>
        <a:srgbClr val="FF5200"/>
      </a:dk2>
      <a:lt2>
        <a:srgbClr val="FFFFFF"/>
      </a:lt2>
      <a:accent1>
        <a:srgbClr val="002B59"/>
      </a:accent1>
      <a:accent2>
        <a:srgbClr val="FF5200"/>
      </a:accent2>
      <a:accent3>
        <a:srgbClr val="00A1E0"/>
      </a:accent3>
      <a:accent4>
        <a:srgbClr val="737373"/>
      </a:accent4>
      <a:accent5>
        <a:srgbClr val="82BC00"/>
      </a:accent5>
      <a:accent6>
        <a:srgbClr val="34A49A"/>
      </a:accent6>
      <a:hlink>
        <a:srgbClr val="002B59"/>
      </a:hlink>
      <a:folHlink>
        <a:srgbClr val="737373"/>
      </a:folHlink>
    </a:clrScheme>
    <a:fontScheme name="SZDC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>
            <a:lumMod val="20000"/>
            <a:lumOff val="80000"/>
          </a:schemeClr>
        </a:solidFill>
        <a:ln w="12700">
          <a:solidFill>
            <a:schemeClr val="accent3"/>
          </a:solidFill>
        </a:ln>
      </a:spPr>
      <a:bodyPr lIns="72000" tIns="54000" rIns="72000" bIns="72000" rtlCol="0" anchor="t" anchorCtr="0"/>
      <a:lstStyle>
        <a:defPPr algn="l">
          <a:defRPr sz="1500" dirty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accent3"/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 w="12700">
          <a:noFill/>
        </a:ln>
      </a:spPr>
      <a:bodyPr wrap="square" lIns="0" tIns="0" rIns="0" bIns="0" rtlCol="0">
        <a:spAutoFit/>
      </a:bodyPr>
      <a:lstStyle>
        <a:defPPr>
          <a:defRPr sz="1500" dirty="0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>
  <documentManagement>
    <_Source xmlns="http://schemas.microsoft.com/sharepoint/v3/fields" xsi:nil="true"/>
    <URL xmlns="http://schemas.microsoft.com/sharepoint/v3">
      <Url xsi:nil="true"/>
      <Description xsi:nil="true"/>
    </URL>
    <_Coverage xmlns="http://schemas.microsoft.com/sharepoint/v3/fields" xsi:nil="true"/>
    <_RightsManagement xmlns="http://schemas.microsoft.com/sharepoint/v3/fields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D68DDC52BD08C74A84BD722897D47355" ma:contentTypeVersion="7" ma:contentTypeDescription="Vytvořit nový dokument" ma:contentTypeScope="" ma:versionID="0091792794118dfa8380e63db8c156dc">
  <xsd:schema xmlns:xsd="http://www.w3.org/2001/XMLSchema" xmlns:p="http://schemas.microsoft.com/office/2006/metadata/properties" xmlns:ns1="http://schemas.microsoft.com/sharepoint/v3" xmlns:ns2="http://schemas.microsoft.com/sharepoint/v3/fields" targetNamespace="http://schemas.microsoft.com/office/2006/metadata/properties" ma:root="true" ma:fieldsID="e50c54431dbdc2c5f53f82dc5678a903" ns1:_="" ns2:_="">
    <xsd:import namespace="http://schemas.microsoft.com/sharepoint/v3"/>
    <xsd:import namespace="http://schemas.microsoft.com/sharepoint/v3/fields"/>
    <xsd:element name="properties">
      <xsd:complexType>
        <xsd:sequence>
          <xsd:element name="documentManagement">
            <xsd:complexType>
              <xsd:all>
                <xsd:element ref="ns1:URL" minOccurs="0"/>
                <xsd:element ref="ns2:_Source" minOccurs="0"/>
                <xsd:element ref="ns2:_RightsManagement" minOccurs="0"/>
                <xsd:element ref="ns2:_Coverage" minOccurs="0"/>
              </xsd:all>
            </xsd:complexType>
          </xsd:element>
        </xsd:sequence>
      </xsd:complexType>
    </xsd:element>
  </xsd:schema>
  <xsd:schema xmlns:xsd="http://www.w3.org/2001/XMLSchema" xmlns:dms="http://schemas.microsoft.com/office/2006/documentManagement/types" targetNamespace="http://schemas.microsoft.com/sharepoint/v3" elementFormDefault="qualified">
    <xsd:import namespace="http://schemas.microsoft.com/office/2006/documentManagement/types"/>
    <xsd:element name="URL" ma:index="8" nillable="true" ma:displayName="Adresa URL" ma:internalName="URL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</xsd:schema>
  <xsd:schema xmlns:xsd="http://www.w3.org/2001/XMLSchema" xmlns:dms="http://schemas.microsoft.com/office/2006/documentManagement/types" targetNamespace="http://schemas.microsoft.com/sharepoint/v3/fields" elementFormDefault="qualified">
    <xsd:import namespace="http://schemas.microsoft.com/office/2006/documentManagement/types"/>
    <xsd:element name="_Source" ma:index="9" nillable="true" ma:displayName="Zdroj" ma:description="Odkazy na prostředky, z nichž byl tento prostředek odvozen" ma:internalName="_Source">
      <xsd:simpleType>
        <xsd:restriction base="dms:Note"/>
      </xsd:simpleType>
    </xsd:element>
    <xsd:element name="_RightsManagement" ma:index="10" nillable="true" ma:displayName="Správa práv" ma:description="Informace o právech souvisejících s tímto prostředkem" ma:internalName="_RightsManagement">
      <xsd:simpleType>
        <xsd:restriction base="dms:Note"/>
      </xsd:simpleType>
    </xsd:element>
    <xsd:element name="_Coverage" ma:index="11" nillable="true" ma:displayName="Pokrytí" ma:description="Rozsah" ma:internalName="_Coverag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 ma:readOnly="true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 ma:index="12" ma:displayName="Kategorie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A5EC983-CFE7-448C-B742-EDD42B46D1A8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sharepoint/v3"/>
    <ds:schemaRef ds:uri="http://purl.org/dc/terms/"/>
    <ds:schemaRef ds:uri="http://schemas.openxmlformats.org/package/2006/metadata/core-properties"/>
    <ds:schemaRef ds:uri="http://schemas.microsoft.com/sharepoint/v3/field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D4959A55-E3B2-4E0A-BA1F-AAA071C6E5E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http://schemas.microsoft.com/sharepoint/v3/fields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3.xml><?xml version="1.0" encoding="utf-8"?>
<ds:datastoreItem xmlns:ds="http://schemas.openxmlformats.org/officeDocument/2006/customXml" ds:itemID="{BEFF8EA7-1263-4087-AF0F-9F8B60680C1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2466</TotalTime>
  <Words>1633</Words>
  <Application>Microsoft Office PowerPoint</Application>
  <PresentationFormat>Předvádění na obrazovce (4:3)</PresentationFormat>
  <Paragraphs>252</Paragraphs>
  <Slides>26</Slides>
  <Notes>3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9" baseType="lpstr">
      <vt:lpstr>Calibri</vt:lpstr>
      <vt:lpstr>Verdana</vt:lpstr>
      <vt:lpstr>Office Theme</vt:lpstr>
      <vt:lpstr>Připravované změny v legislativě</vt:lpstr>
      <vt:lpstr>Obsah prezentace</vt:lpstr>
      <vt:lpstr>Revize Nařízení 1315/2013 TEN-T (I/IV)</vt:lpstr>
      <vt:lpstr>Revize Nařízení 1315/2013 TEN-T (II/IV)</vt:lpstr>
      <vt:lpstr>Revize Nařízení 1315/2013 TEN-T (III/IV) TEN-T revize</vt:lpstr>
      <vt:lpstr>Revize Nařízení 1315/2013 TEN-T (IV/IV) TEN-T revize</vt:lpstr>
      <vt:lpstr>Nové Nařízení (EU) o kapacitě</vt:lpstr>
      <vt:lpstr>Nařízení o kapacitě (I/VI)</vt:lpstr>
      <vt:lpstr>Nařízení o kapacitě (II/VI)</vt:lpstr>
      <vt:lpstr>Nařízení o kapacitě (III/VI)</vt:lpstr>
      <vt:lpstr>Nařízení o kapacitě (IV/VI)</vt:lpstr>
      <vt:lpstr>Nařízení o kapacitě (V/VI)</vt:lpstr>
      <vt:lpstr>Nařízení o kapacitě (VI/VI)</vt:lpstr>
      <vt:lpstr>Oprávnění žadatelé bez licence</vt:lpstr>
      <vt:lpstr>Legislativa</vt:lpstr>
      <vt:lpstr>Legislativa</vt:lpstr>
      <vt:lpstr>Legislativa</vt:lpstr>
      <vt:lpstr>Legislativa</vt:lpstr>
      <vt:lpstr>Společnosti v roli žadatel</vt:lpstr>
      <vt:lpstr>Společnosti v roli žadatel</vt:lpstr>
      <vt:lpstr>Přeshraniční dopravci (s omezenými úseky PDD)</vt:lpstr>
      <vt:lpstr>Přeshraniční dopravci (s omezenými  úseky PDD)</vt:lpstr>
      <vt:lpstr>Přeshraniční dopravci (s omezenými  úseky PDD)</vt:lpstr>
      <vt:lpstr>Přeshraniční dopravci (s omezenými  úseky PDD)</vt:lpstr>
      <vt:lpstr>Uzavření smlouvy</vt:lpstr>
      <vt:lpstr>Děkuji za pozornost</vt:lpstr>
    </vt:vector>
  </TitlesOfParts>
  <Company>Správa železnic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Dlouhý název  příslušné prezentace</dc:title>
  <dc:creator>Bérová Šárka</dc:creator>
  <cp:lastModifiedBy>Šlachtová Markéta, Ing.</cp:lastModifiedBy>
  <cp:revision>67</cp:revision>
  <dcterms:created xsi:type="dcterms:W3CDTF">2018-05-24T14:44:43Z</dcterms:created>
  <dcterms:modified xsi:type="dcterms:W3CDTF">2024-04-25T08:37:37Z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0x010100D68DDC52BD08C74A84BD722897D47355</vt:lpwstr>
  </property>
</Properties>
</file>