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4.xml" ContentType="application/vnd.openxmlformats-officedocument.theme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theme/theme5.xml" ContentType="application/vnd.openxmlformats-officedocument.theme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theme/theme6.xml" ContentType="application/vnd.openxmlformats-officedocument.theme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theme/theme7.xml" ContentType="application/vnd.openxmlformats-officedocument.theme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theme/theme8.xml" ContentType="application/vnd.openxmlformats-officedocument.theme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58" r:id="rId2"/>
    <p:sldMasterId id="2147483669" r:id="rId3"/>
    <p:sldMasterId id="2147483701" r:id="rId4"/>
    <p:sldMasterId id="2147483712" r:id="rId5"/>
    <p:sldMasterId id="2147483734" r:id="rId6"/>
    <p:sldMasterId id="2147483745" r:id="rId7"/>
    <p:sldMasterId id="2147483767" r:id="rId8"/>
    <p:sldMasterId id="2147483781" r:id="rId9"/>
  </p:sldMasterIdLst>
  <p:notesMasterIdLst>
    <p:notesMasterId r:id="rId43"/>
  </p:notesMasterIdLst>
  <p:handoutMasterIdLst>
    <p:handoutMasterId r:id="rId44"/>
  </p:handoutMasterIdLst>
  <p:sldIdLst>
    <p:sldId id="289" r:id="rId10"/>
    <p:sldId id="305" r:id="rId11"/>
    <p:sldId id="365" r:id="rId12"/>
    <p:sldId id="288" r:id="rId13"/>
    <p:sldId id="309" r:id="rId14"/>
    <p:sldId id="362" r:id="rId15"/>
    <p:sldId id="366" r:id="rId16"/>
    <p:sldId id="363" r:id="rId17"/>
    <p:sldId id="367" r:id="rId18"/>
    <p:sldId id="364" r:id="rId19"/>
    <p:sldId id="357" r:id="rId20"/>
    <p:sldId id="311" r:id="rId21"/>
    <p:sldId id="369" r:id="rId22"/>
    <p:sldId id="370" r:id="rId23"/>
    <p:sldId id="368" r:id="rId24"/>
    <p:sldId id="314" r:id="rId25"/>
    <p:sldId id="315" r:id="rId26"/>
    <p:sldId id="326" r:id="rId27"/>
    <p:sldId id="321" r:id="rId28"/>
    <p:sldId id="358" r:id="rId29"/>
    <p:sldId id="359" r:id="rId30"/>
    <p:sldId id="360" r:id="rId31"/>
    <p:sldId id="331" r:id="rId32"/>
    <p:sldId id="335" r:id="rId33"/>
    <p:sldId id="338" r:id="rId34"/>
    <p:sldId id="337" r:id="rId35"/>
    <p:sldId id="336" r:id="rId36"/>
    <p:sldId id="339" r:id="rId37"/>
    <p:sldId id="361" r:id="rId38"/>
    <p:sldId id="340" r:id="rId39"/>
    <p:sldId id="346" r:id="rId40"/>
    <p:sldId id="349" r:id="rId41"/>
    <p:sldId id="356" r:id="rId42"/>
  </p:sldIdLst>
  <p:sldSz cx="9144000" cy="6858000" type="screen4x3"/>
  <p:notesSz cx="6797675" cy="9926638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urzykowski Paweł" initials="JP" lastIdx="1" clrIdx="0">
    <p:extLst>
      <p:ext uri="{19B8F6BF-5375-455C-9EA6-DF929625EA0E}">
        <p15:presenceInfo xmlns:p15="http://schemas.microsoft.com/office/powerpoint/2012/main" userId="Jurzykowski Paweł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8C064"/>
    <a:srgbClr val="F1C1E7"/>
    <a:srgbClr val="D1A608"/>
    <a:srgbClr val="CC7B38"/>
    <a:srgbClr val="FF5050"/>
    <a:srgbClr val="00FF00"/>
    <a:srgbClr val="5A8B25"/>
    <a:srgbClr val="6EA92D"/>
    <a:srgbClr val="695185"/>
    <a:srgbClr val="3C8D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1E4AEA4-8DFA-4A89-87EB-49C32662AFE0}" styleName="Styl pośredni 2 — Ak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5388" autoAdjust="0"/>
    <p:restoredTop sz="99715" autoAdjust="0"/>
  </p:normalViewPr>
  <p:slideViewPr>
    <p:cSldViewPr>
      <p:cViewPr varScale="1">
        <p:scale>
          <a:sx n="114" d="100"/>
          <a:sy n="114" d="100"/>
        </p:scale>
        <p:origin x="1122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9" Type="http://schemas.openxmlformats.org/officeDocument/2006/relationships/slide" Target="slides/slide30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2.xml"/><Relationship Id="rId34" Type="http://schemas.openxmlformats.org/officeDocument/2006/relationships/slide" Target="slides/slide25.xml"/><Relationship Id="rId42" Type="http://schemas.openxmlformats.org/officeDocument/2006/relationships/slide" Target="slides/slide33.xml"/><Relationship Id="rId47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slide" Target="slides/slide24.xml"/><Relationship Id="rId38" Type="http://schemas.openxmlformats.org/officeDocument/2006/relationships/slide" Target="slides/slide29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slide" Target="slides/slide20.xml"/><Relationship Id="rId41" Type="http://schemas.openxmlformats.org/officeDocument/2006/relationships/slide" Target="slides/slide3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slide" Target="slides/slide23.xml"/><Relationship Id="rId37" Type="http://schemas.openxmlformats.org/officeDocument/2006/relationships/slide" Target="slides/slide28.xml"/><Relationship Id="rId40" Type="http://schemas.openxmlformats.org/officeDocument/2006/relationships/slide" Target="slides/slide31.xml"/><Relationship Id="rId45" Type="http://schemas.openxmlformats.org/officeDocument/2006/relationships/commentAuthors" Target="commentAuthor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36" Type="http://schemas.openxmlformats.org/officeDocument/2006/relationships/slide" Target="slides/slide27.xml"/><Relationship Id="rId49" Type="http://schemas.openxmlformats.org/officeDocument/2006/relationships/tableStyles" Target="tableStyles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slide" Target="slides/slide22.xml"/><Relationship Id="rId44" Type="http://schemas.openxmlformats.org/officeDocument/2006/relationships/handoutMaster" Target="handoutMasters/handoutMaster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slide" Target="slides/slide21.xml"/><Relationship Id="rId35" Type="http://schemas.openxmlformats.org/officeDocument/2006/relationships/slide" Target="slides/slide26.xml"/><Relationship Id="rId43" Type="http://schemas.openxmlformats.org/officeDocument/2006/relationships/notesMaster" Target="notesMasters/notesMaster1.xml"/><Relationship Id="rId48" Type="http://schemas.openxmlformats.org/officeDocument/2006/relationships/theme" Target="theme/theme1.xml"/><Relationship Id="rId8" Type="http://schemas.openxmlformats.org/officeDocument/2006/relationships/slideMaster" Target="slideMasters/slideMaster8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Zeszyt1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D:\Profil_PJ\Dokumenty\Sprawy%20Wydzia&#322;u\Statystyka%20zamkni&#281;&#263;%202010-2023\Statystyka%20zamkni&#281;&#263;%20wykresy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D:\Profil_PJ\Dokumenty\Sprawy%20Wydzia&#322;u\Statystyka%20zamkni&#281;&#263;%202010-2023\Statystyka%20zamkni&#281;&#263;%20wykresy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cap="none" spc="20" baseline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 b="1" dirty="0">
                <a:solidFill>
                  <a:schemeClr val="accent2">
                    <a:lumMod val="75000"/>
                  </a:schemeClr>
                </a:solidFill>
              </a:rPr>
              <a:t>Pociągi dalekobieżne z rezerwacją miejsc </a:t>
            </a:r>
            <a:br>
              <a:rPr lang="pl-PL" b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pl-PL" b="1" dirty="0">
                <a:solidFill>
                  <a:schemeClr val="accent2">
                    <a:lumMod val="75000"/>
                  </a:schemeClr>
                </a:solidFill>
              </a:rPr>
              <a:t>(</a:t>
            </a:r>
            <a:r>
              <a:rPr lang="pl-PL" b="1" baseline="0" dirty="0">
                <a:solidFill>
                  <a:schemeClr val="accent2">
                    <a:lumMod val="75000"/>
                  </a:schemeClr>
                </a:solidFill>
              </a:rPr>
              <a:t> &gt;</a:t>
            </a:r>
            <a:r>
              <a:rPr lang="pl-PL" b="1" dirty="0">
                <a:solidFill>
                  <a:schemeClr val="accent2">
                    <a:lumMod val="75000"/>
                  </a:schemeClr>
                </a:solidFill>
              </a:rPr>
              <a:t> 63 dni kalendarzowych)</a:t>
            </a:r>
          </a:p>
        </c:rich>
      </c:tx>
      <c:overlay val="0"/>
      <c:spPr>
        <a:solidFill>
          <a:schemeClr val="bg1"/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cap="none" spc="20" baseline="0">
              <a:solidFill>
                <a:schemeClr val="accent2">
                  <a:lumMod val="7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/>
      <c:pieChart>
        <c:varyColors val="1"/>
        <c:ser>
          <c:idx val="0"/>
          <c:order val="0"/>
          <c:explosion val="15"/>
          <c:dPt>
            <c:idx val="0"/>
            <c:bubble3D val="0"/>
            <c:spPr>
              <a:solidFill>
                <a:srgbClr val="00B050"/>
              </a:solidFill>
              <a:ln w="9525" cap="flat" cmpd="sng" algn="ctr">
                <a:solidFill>
                  <a:schemeClr val="accent1">
                    <a:shade val="95000"/>
                  </a:schemeClr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1-CAFF-4074-8F45-8C3BD99C4F59}"/>
              </c:ext>
            </c:extLst>
          </c:dPt>
          <c:dPt>
            <c:idx val="1"/>
            <c:bubble3D val="0"/>
            <c:spPr>
              <a:solidFill>
                <a:srgbClr val="FF0000"/>
              </a:solidFill>
              <a:ln w="9525" cap="flat" cmpd="sng" algn="ctr">
                <a:solidFill>
                  <a:schemeClr val="accent2">
                    <a:shade val="95000"/>
                  </a:schemeClr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3-CAFF-4074-8F45-8C3BD99C4F59}"/>
              </c:ext>
            </c:extLst>
          </c:dPt>
          <c:dLbls>
            <c:dLbl>
              <c:idx val="0"/>
              <c:layout>
                <c:manualLayout>
                  <c:x val="0.12421953116320408"/>
                  <c:y val="-9.6584068385003996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CAFF-4074-8F45-8C3BD99C4F59}"/>
                </c:ext>
              </c:extLst>
            </c:dLbl>
            <c:dLbl>
              <c:idx val="1"/>
              <c:layout>
                <c:manualLayout>
                  <c:x val="-9.0405816697424035E-2"/>
                  <c:y val="8.4877879848352294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CAFF-4074-8F45-8C3BD99C4F5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tx1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Arkusz1!$A$5:$A$6</c:f>
              <c:strCache>
                <c:ptCount val="2"/>
                <c:pt idx="0">
                  <c:v>przekazane i niezmieniane</c:v>
                </c:pt>
                <c:pt idx="1">
                  <c:v>ponownie zmieniane</c:v>
                </c:pt>
              </c:strCache>
            </c:strRef>
          </c:cat>
          <c:val>
            <c:numRef>
              <c:f>Arkusz1!$B$5:$B$6</c:f>
              <c:numCache>
                <c:formatCode>General</c:formatCode>
                <c:ptCount val="2"/>
                <c:pt idx="0">
                  <c:v>58</c:v>
                </c:pt>
                <c:pt idx="1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CAFF-4074-8F45-8C3BD99C4F59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8.7124115838980859E-2"/>
          <c:y val="0.88946704578594338"/>
          <c:w val="0.86759758175017587"/>
          <c:h val="7.812554680664918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rtl="0">
            <a:defRPr sz="1600" b="0" i="0" u="none" strike="noStrike" kern="1200" baseline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spc="0" normalizeH="0" baseline="0">
                <a:solidFill>
                  <a:schemeClr val="dk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pl-PL"/>
              <a:t>Ruch aglomeracyjny międzynarodowy </a:t>
            </a:r>
            <a:br>
              <a:rPr lang="pl-PL"/>
            </a:br>
            <a:r>
              <a:rPr lang="pl-PL"/>
              <a:t>( &gt;</a:t>
            </a:r>
            <a:r>
              <a:rPr lang="pl-PL" baseline="0"/>
              <a:t> 30 dni kalendarzowych )</a:t>
            </a:r>
            <a:endParaRPr lang="pl-PL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0" normalizeH="0" baseline="0">
              <a:solidFill>
                <a:schemeClr val="dk1">
                  <a:lumMod val="50000"/>
                  <a:lumOff val="50000"/>
                </a:schemeClr>
              </a:solidFill>
              <a:latin typeface="+mj-lt"/>
              <a:ea typeface="+mj-ea"/>
              <a:cs typeface="+mj-cs"/>
            </a:defRPr>
          </a:pPr>
          <a:endParaRPr lang="pl-PL"/>
        </a:p>
      </c:txPr>
    </c:title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92D050"/>
              </a:solidFill>
              <a:ln w="19050">
                <a:solidFill>
                  <a:srgbClr val="0070C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E142-41CA-BBC5-B131BEDDCE3D}"/>
              </c:ext>
            </c:extLst>
          </c:dPt>
          <c:dPt>
            <c:idx val="1"/>
            <c:bubble3D val="0"/>
            <c:explosion val="24"/>
            <c:spPr>
              <a:gradFill>
                <a:gsLst>
                  <a:gs pos="100000">
                    <a:schemeClr val="accent2">
                      <a:lumMod val="60000"/>
                      <a:lumOff val="40000"/>
                    </a:schemeClr>
                  </a:gs>
                  <a:gs pos="0">
                    <a:schemeClr val="accent2"/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E142-41CA-BBC5-B131BEDDCE3D}"/>
              </c:ext>
            </c:extLst>
          </c:dPt>
          <c:dLbls>
            <c:dLbl>
              <c:idx val="0"/>
              <c:layout>
                <c:manualLayout>
                  <c:x val="0.35"/>
                  <c:y val="-9.7222222222222224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142-41CA-BBC5-B131BEDDCE3D}"/>
                </c:ext>
              </c:extLst>
            </c:dLbl>
            <c:dLbl>
              <c:idx val="1"/>
              <c:layout>
                <c:manualLayout>
                  <c:x val="-0.35833333333333339"/>
                  <c:y val="0.25462962962962965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E142-41CA-BBC5-B131BEDDCE3D}"/>
                </c:ext>
              </c:extLst>
            </c:dLbl>
            <c:spPr>
              <a:solidFill>
                <a:sysClr val="window" lastClr="FFFFFF">
                  <a:alpha val="75000"/>
                </a:sysClr>
              </a:solidFill>
              <a:ln w="9525">
                <a:solidFill>
                  <a:sysClr val="windowText" lastClr="000000">
                    <a:lumMod val="25000"/>
                    <a:lumOff val="75000"/>
                  </a:sys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Arkusz1!$A$19:$A$20</c:f>
              <c:strCache>
                <c:ptCount val="2"/>
                <c:pt idx="0">
                  <c:v>przekazane i niezmieniane</c:v>
                </c:pt>
                <c:pt idx="1">
                  <c:v>ponownie zmieniane</c:v>
                </c:pt>
              </c:strCache>
            </c:strRef>
          </c:cat>
          <c:val>
            <c:numRef>
              <c:f>Arkusz1!$B$19:$B$20</c:f>
              <c:numCache>
                <c:formatCode>General</c:formatCode>
                <c:ptCount val="2"/>
                <c:pt idx="0">
                  <c:v>156</c:v>
                </c:pt>
                <c:pt idx="1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E142-41CA-BBC5-B131BEDDCE3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pattFill prst="dkDnDiag">
      <a:fgClr>
        <a:schemeClr val="lt1"/>
      </a:fgClr>
      <a:bgClr>
        <a:schemeClr val="dk1">
          <a:lumMod val="10000"/>
          <a:lumOff val="90000"/>
        </a:schemeClr>
      </a:bgClr>
    </a:patt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500" b="1" i="0" u="none" strike="noStrike" kern="1200" cap="all" spc="100" normalizeH="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pPr>
            <a:r>
              <a:rPr lang="pl-PL"/>
              <a:t>Statystyka zamknięć torowych w skali roku na przełomie lat 2013-2024</a:t>
            </a:r>
          </a:p>
        </c:rich>
      </c:tx>
      <c:overlay val="0"/>
      <c:spPr>
        <a:solidFill>
          <a:schemeClr val="tx1"/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500" b="1" i="0" u="none" strike="noStrike" kern="1200" cap="all" spc="100" normalizeH="0" baseline="0">
              <a:solidFill>
                <a:schemeClr val="lt1"/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spPr>
            <a:ln w="25400" cap="rnd">
              <a:solidFill>
                <a:schemeClr val="lt1"/>
              </a:solidFill>
              <a:round/>
            </a:ln>
            <a:effectLst>
              <a:outerShdw dist="25400" dir="2700000" algn="tl" rotWithShape="0">
                <a:schemeClr val="accent1"/>
              </a:outerShdw>
            </a:effectLst>
          </c:spPr>
          <c:marker>
            <c:symbol val="none"/>
          </c:marker>
          <c:dLbls>
            <c:spPr>
              <a:solidFill>
                <a:schemeClr val="accent1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trendline>
            <c:spPr>
              <a:ln w="28575" cap="rnd">
                <a:solidFill>
                  <a:srgbClr val="FF0000">
                    <a:alpha val="50000"/>
                  </a:srgbClr>
                </a:solidFill>
                <a:round/>
              </a:ln>
              <a:effectLst/>
            </c:spPr>
            <c:trendlineType val="log"/>
            <c:forward val="1"/>
            <c:dispRSqr val="0"/>
            <c:dispEq val="0"/>
          </c:trendline>
          <c:cat>
            <c:numRef>
              <c:f>Arkusz1!$A$2:$A$13</c:f>
              <c:numCache>
                <c:formatCode>General</c:formatCode>
                <c:ptCount val="12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  <c:pt idx="10">
                  <c:v>2023</c:v>
                </c:pt>
                <c:pt idx="11">
                  <c:v>2024</c:v>
                </c:pt>
              </c:numCache>
            </c:numRef>
          </c:cat>
          <c:val>
            <c:numRef>
              <c:f>Arkusz1!$B$2:$B$13</c:f>
              <c:numCache>
                <c:formatCode>General</c:formatCode>
                <c:ptCount val="12"/>
                <c:pt idx="0">
                  <c:v>33550</c:v>
                </c:pt>
                <c:pt idx="1">
                  <c:v>37798</c:v>
                </c:pt>
                <c:pt idx="2">
                  <c:v>38437</c:v>
                </c:pt>
                <c:pt idx="3">
                  <c:v>44179</c:v>
                </c:pt>
                <c:pt idx="4">
                  <c:v>53689</c:v>
                </c:pt>
                <c:pt idx="5">
                  <c:v>57452</c:v>
                </c:pt>
                <c:pt idx="6">
                  <c:v>62365</c:v>
                </c:pt>
                <c:pt idx="7">
                  <c:v>70039</c:v>
                </c:pt>
                <c:pt idx="8">
                  <c:v>68509</c:v>
                </c:pt>
                <c:pt idx="9">
                  <c:v>66255</c:v>
                </c:pt>
                <c:pt idx="10">
                  <c:v>66528</c:v>
                </c:pt>
                <c:pt idx="11">
                  <c:v>15103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9F2A-4945-B87E-477577437B5E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dropLines>
          <c:spPr>
            <a:ln w="9525" cap="flat" cmpd="sng" algn="ctr">
              <a:gradFill>
                <a:gsLst>
                  <a:gs pos="0">
                    <a:schemeClr val="lt1"/>
                  </a:gs>
                  <a:gs pos="100000">
                    <a:schemeClr val="lt1">
                      <a:alpha val="0"/>
                    </a:schemeClr>
                  </a:gs>
                </a:gsLst>
                <a:lin ang="5400000" scaled="0"/>
              </a:gradFill>
              <a:round/>
            </a:ln>
            <a:effectLst/>
          </c:spPr>
        </c:dropLines>
        <c:smooth val="0"/>
        <c:axId val="728107400"/>
        <c:axId val="728107760"/>
      </c:lineChart>
      <c:catAx>
        <c:axId val="7281074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spc="3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728107760"/>
        <c:crosses val="autoZero"/>
        <c:auto val="1"/>
        <c:lblAlgn val="ctr"/>
        <c:lblOffset val="100"/>
        <c:noMultiLvlLbl val="0"/>
      </c:catAx>
      <c:valAx>
        <c:axId val="72810776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728107400"/>
        <c:crosses val="autoZero"/>
        <c:crossBetween val="between"/>
      </c:valAx>
      <c:spPr>
        <a:solidFill>
          <a:schemeClr val="bg2">
            <a:lumMod val="90000"/>
          </a:schemeClr>
        </a:solidFill>
        <a:ln>
          <a:noFill/>
        </a:ln>
        <a:effectLst/>
      </c:spPr>
    </c:plotArea>
    <c:plotVisOnly val="1"/>
    <c:dispBlanksAs val="zero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accent1">
        <a:lumMod val="20000"/>
        <a:lumOff val="80000"/>
      </a:schemeClr>
    </a:solidFill>
    <a:ln w="9525" cap="flat" cmpd="sng" algn="ctr">
      <a:solidFill>
        <a:schemeClr val="lt1">
          <a:lumMod val="85000"/>
        </a:schemeClr>
      </a:solidFill>
      <a:round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cap="none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/>
              <a:t>Ilość</a:t>
            </a:r>
            <a:r>
              <a:rPr lang="pl-PL" baseline="0"/>
              <a:t> zamknięć torowych całodobowych na przestrzeni lat 2010 - 2024</a:t>
            </a:r>
            <a:endParaRPr lang="pl-PL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cap="none" baseline="0">
              <a:solidFill>
                <a:schemeClr val="lt1">
                  <a:lumMod val="8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spPr>
            <a:ln w="22225" cap="rnd">
              <a:solidFill>
                <a:schemeClr val="accent1"/>
              </a:solidFill>
            </a:ln>
            <a:effectLst>
              <a:glow rad="139700">
                <a:schemeClr val="accent1">
                  <a:satMod val="175000"/>
                  <a:alpha val="14000"/>
                </a:schemeClr>
              </a:glow>
            </a:effectLst>
          </c:spPr>
          <c:marker>
            <c:symbol val="none"/>
          </c:marker>
          <c:dLbls>
            <c:dLbl>
              <c:idx val="8"/>
              <c:layout>
                <c:manualLayout>
                  <c:x val="-3.0194444444444444E-2"/>
                  <c:y val="-2.06888200548697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D039-42D5-8D94-8D2C9D314F4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lt1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50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Arkusz1!$A$39:$A$53</c:f>
              <c:numCache>
                <c:formatCode>General</c:formatCode>
                <c:ptCount val="15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</c:numCache>
            </c:numRef>
          </c:cat>
          <c:val>
            <c:numRef>
              <c:f>Arkusz1!$B$39:$B$53</c:f>
              <c:numCache>
                <c:formatCode>General</c:formatCode>
                <c:ptCount val="15"/>
                <c:pt idx="0">
                  <c:v>945</c:v>
                </c:pt>
                <c:pt idx="1">
                  <c:v>1682</c:v>
                </c:pt>
                <c:pt idx="2">
                  <c:v>2457</c:v>
                </c:pt>
                <c:pt idx="3">
                  <c:v>3093</c:v>
                </c:pt>
                <c:pt idx="4">
                  <c:v>3894</c:v>
                </c:pt>
                <c:pt idx="5">
                  <c:v>3470</c:v>
                </c:pt>
                <c:pt idx="6">
                  <c:v>2791</c:v>
                </c:pt>
                <c:pt idx="7">
                  <c:v>3645</c:v>
                </c:pt>
                <c:pt idx="8">
                  <c:v>6304</c:v>
                </c:pt>
                <c:pt idx="9">
                  <c:v>5595</c:v>
                </c:pt>
                <c:pt idx="10">
                  <c:v>5755</c:v>
                </c:pt>
                <c:pt idx="11">
                  <c:v>6370</c:v>
                </c:pt>
                <c:pt idx="12">
                  <c:v>6045</c:v>
                </c:pt>
                <c:pt idx="13">
                  <c:v>5608</c:v>
                </c:pt>
                <c:pt idx="14">
                  <c:v>819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D039-42D5-8D94-8D2C9D314F41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smooth val="0"/>
        <c:axId val="721172400"/>
        <c:axId val="721173120"/>
      </c:lineChart>
      <c:catAx>
        <c:axId val="721172400"/>
        <c:scaling>
          <c:orientation val="minMax"/>
        </c:scaling>
        <c:delete val="0"/>
        <c:axPos val="b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75000"/>
                      <a:lumOff val="25000"/>
                    </a:schemeClr>
                  </a:gs>
                  <a:gs pos="0">
                    <a:schemeClr val="dk1">
                      <a:lumMod val="65000"/>
                      <a:lumOff val="35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l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721173120"/>
        <c:crosses val="autoZero"/>
        <c:auto val="1"/>
        <c:lblAlgn val="ctr"/>
        <c:lblOffset val="100"/>
        <c:noMultiLvlLbl val="0"/>
      </c:catAx>
      <c:valAx>
        <c:axId val="721173120"/>
        <c:scaling>
          <c:orientation val="minMax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75000"/>
                      <a:lumOff val="25000"/>
                    </a:schemeClr>
                  </a:gs>
                  <a:gs pos="0">
                    <a:schemeClr val="dk1">
                      <a:lumMod val="65000"/>
                      <a:lumOff val="35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l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7211724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zero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dk1">
        <a:lumMod val="75000"/>
        <a:lumOff val="25000"/>
      </a:schemeClr>
    </a:solid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4">
  <cs:axisTitle>
    <cs:lnRef idx="0"/>
    <cs:fillRef idx="0"/>
    <cs:effectRef idx="0"/>
    <cs:fontRef idx="minor">
      <a:schemeClr val="tx1">
        <a:lumMod val="50000"/>
        <a:lumOff val="50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/>
    <cs:fillRef idx="2">
      <cs:styleClr val="auto"/>
    </cs:fillRef>
    <cs:effectRef idx="1"/>
    <cs:fontRef idx="minor">
      <a:schemeClr val="dk1"/>
    </cs:fontRef>
    <cs:spPr/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400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56">
  <cs:axisTitle>
    <cs:lnRef idx="0"/>
    <cs:fillRef idx="0"/>
    <cs:effectRef idx="0"/>
    <cs:fontRef idx="minor">
      <a:schemeClr val="dk1">
        <a:lumMod val="65000"/>
        <a:lumOff val="3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 cap="none" spc="0" normalizeH="0" baseline="0"/>
  </cs:categoryAxis>
  <cs:chartArea>
    <cs:lnRef idx="0"/>
    <cs:fillRef idx="0"/>
    <cs:effectRef idx="0"/>
    <cs:fontRef idx="minor">
      <a:schemeClr val="dk1"/>
    </cs:fontRef>
    <cs:spPr>
      <a:pattFill prst="dkDnDiag">
        <a:fgClr>
          <a:schemeClr val="lt1"/>
        </a:fgClr>
        <a:bgClr>
          <a:schemeClr val="dk1">
            <a:lumMod val="10000"/>
            <a:lumOff val="90000"/>
          </a:schemeClr>
        </a:bgClr>
      </a:patt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5000"/>
        </a:schemeClr>
      </a:solidFill>
      <a:ln w="9525"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lumMod val="60000"/>
              <a:lumOff val="40000"/>
            </a:schemeClr>
          </a:gs>
          <a:gs pos="0">
            <a:schemeClr val="phClr"/>
          </a:gs>
        </a:gsLst>
        <a:lin ang="5400000" scaled="0"/>
      </a:gradFill>
      <a:ln w="19050">
        <a:solidFill>
          <a:schemeClr val="lt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lumMod val="60000"/>
              <a:lumOff val="40000"/>
            </a:schemeClr>
          </a:gs>
          <a:gs pos="0">
            <a:schemeClr val="phClr"/>
          </a:gs>
        </a:gsLst>
        <a:lin ang="5400000" scaled="0"/>
      </a:gradFill>
      <a:ln w="508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lt1"/>
      </a:solidFill>
      <a:ln w="1587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8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50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dk1">
        <a:lumMod val="50000"/>
        <a:lumOff val="50000"/>
      </a:schemeClr>
    </cs:fontRef>
    <cs:defRPr sz="1600" b="1" kern="1200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38">
  <cs:axisTitle>
    <cs:lnRef idx="0"/>
    <cs:fillRef idx="0"/>
    <cs:effectRef idx="0"/>
    <cs:fontRef idx="minor">
      <a:schemeClr val="lt1"/>
    </cs:fontRef>
    <cs:defRPr sz="900" b="1" kern="1200"/>
  </cs:axisTitle>
  <cs:categoryAxis>
    <cs:lnRef idx="0">
      <cs:styleClr val="0"/>
    </cs:lnRef>
    <cs:fillRef idx="0"/>
    <cs:effectRef idx="0"/>
    <cs:fontRef idx="minor">
      <a:schemeClr val="lt1"/>
    </cs:fontRef>
    <cs:defRPr sz="900" kern="1200" spc="30" baseline="0"/>
  </cs:categoryAxis>
  <cs:chartArea>
    <cs:lnRef idx="0">
      <cs:styleClr val="0"/>
    </cs:lnRef>
    <cs:fillRef idx="0">
      <cs:styleClr val="0"/>
    </cs:fillRef>
    <cs:effectRef idx="0"/>
    <cs:fontRef idx="minor">
      <a:schemeClr val="dk1"/>
    </cs:fontRef>
    <cs:spPr>
      <a:solidFill>
        <a:schemeClr val="phClr"/>
      </a:solidFill>
      <a:ln w="9525" cap="flat" cmpd="sng" algn="ctr">
        <a:solidFill>
          <a:schemeClr val="lt1">
            <a:lumMod val="85000"/>
          </a:schemeClr>
        </a:solidFill>
        <a:round/>
      </a:ln>
    </cs:spPr>
    <cs:defRPr sz="1000" kern="1200"/>
  </cs:chartArea>
  <cs:dataLabel>
    <cs:lnRef idx="0"/>
    <cs:fillRef idx="0">
      <cs:styleClr val="0"/>
    </cs:fillRef>
    <cs:effectRef idx="0"/>
    <cs:fontRef idx="minor">
      <a:schemeClr val="lt1"/>
    </cs:fontRef>
    <cs:spPr>
      <a:solidFill>
        <a:schemeClr val="phClr"/>
      </a:solidFill>
    </cs:spPr>
    <cs:defRPr sz="900" b="1" kern="120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pattFill prst="ltUpDiag">
        <a:fgClr>
          <a:schemeClr val="phClr"/>
        </a:fgClr>
        <a:bgClr>
          <a:schemeClr val="lt1"/>
        </a:bgClr>
      </a:patt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pattFill prst="ltUpDiag">
        <a:fgClr>
          <a:schemeClr val="phClr"/>
        </a:fgClr>
        <a:bgClr>
          <a:schemeClr val="lt1"/>
        </a:bgClr>
      </a:pattFill>
    </cs:spPr>
  </cs:dataPoint3D>
  <cs:dataPointLine>
    <cs:lnRef idx="0">
      <cs:styleClr val="auto"/>
    </cs:lnRef>
    <cs:fillRef idx="0"/>
    <cs:effectRef idx="0">
      <cs:styleClr val="auto"/>
    </cs:effectRef>
    <cs:fontRef idx="minor">
      <a:schemeClr val="dk1"/>
    </cs:fontRef>
    <cs:spPr>
      <a:ln w="25400" cap="rnd">
        <a:solidFill>
          <a:schemeClr val="lt1"/>
        </a:solidFill>
        <a:round/>
      </a:ln>
      <a:effectLst>
        <a:outerShdw dist="25400" dir="2700000" algn="tl" rotWithShape="0">
          <a:schemeClr val="phClr"/>
        </a:outerShdw>
      </a:effectLst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14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>
      <cs:styleClr val="0"/>
    </cs:lnRef>
    <cs:fillRef idx="0"/>
    <cs:effectRef idx="0"/>
    <cs:fontRef idx="minor">
      <a:schemeClr val="lt1"/>
    </cs:fontRef>
    <cs:spPr>
      <a:ln w="9525">
        <a:solidFill>
          <a:schemeClr val="phClr">
            <a:lumMod val="60000"/>
            <a:lumOff val="40000"/>
          </a:schemeClr>
        </a:solidFill>
      </a:ln>
    </cs:spPr>
    <cs:defRPr sz="900" kern="1200"/>
  </cs:dataTable>
  <cs:downBar>
    <cs:lnRef idx="0">
      <cs:styleClr val="0"/>
    </cs:lnRef>
    <cs:fillRef idx="0"/>
    <cs:effectRef idx="0"/>
    <cs:fontRef idx="minor">
      <a:schemeClr val="dk1"/>
    </cs:fontRef>
    <cs:spPr>
      <a:solidFill>
        <a:schemeClr val="dk1">
          <a:lumMod val="35000"/>
          <a:lumOff val="6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0">
              <a:schemeClr val="lt1"/>
            </a:gs>
            <a:gs pos="100000">
              <a:schemeClr val="lt1">
                <a:alpha val="0"/>
              </a:schemeClr>
            </a:gs>
          </a:gsLst>
          <a:lin ang="5400000" scaled="0"/>
        </a:gradFill>
        <a:round/>
      </a:ln>
    </cs:spPr>
  </cs:dropLine>
  <cs:errorBar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round/>
      </a:ln>
      <a:effectLst>
        <a:glow rad="25400">
          <a:schemeClr val="lt1"/>
        </a:glow>
      </a:effectLst>
    </cs:spPr>
  </cs:errorBar>
  <cs:floor>
    <cs:lnRef idx="0"/>
    <cs:fillRef idx="0"/>
    <cs:effectRef idx="0"/>
    <cs:fontRef idx="minor">
      <a:schemeClr val="dk1"/>
    </cs:fontRef>
  </cs:floor>
  <cs:gridlineMajor>
    <cs:lnRef idx="0">
      <cs:styleClr val="0"/>
    </cs:lnRef>
    <cs:fillRef idx="0"/>
    <cs:effectRef idx="0"/>
    <cs:fontRef idx="minor">
      <a:schemeClr val="dk1"/>
    </cs:fontRef>
    <cs:spPr>
      <a:ln w="9525" cap="flat" cmpd="sng" algn="ctr">
        <a:solidFill>
          <a:schemeClr val="lt1">
            <a:alpha val="25000"/>
          </a:schemeClr>
        </a:solidFill>
        <a:round/>
      </a:ln>
    </cs:spPr>
  </cs:gridlineMajor>
  <cs:gridlineMinor>
    <cs:lnRef idx="0">
      <cs:styleClr val="0"/>
    </cs:lnRef>
    <cs:fillRef idx="0"/>
    <cs:effectRef idx="0"/>
    <cs:fontRef idx="minor">
      <a:schemeClr val="dk1"/>
    </cs:fontRef>
    <cs:spPr>
      <a:ln>
        <a:solidFill>
          <a:schemeClr val="lt1">
            <a:alpha val="10000"/>
          </a:schemeClr>
        </a:solidFill>
      </a:ln>
    </cs:spPr>
  </cs:gridlineMinor>
  <cs:hiLo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prstDash val="dash"/>
      </a:ln>
    </cs:spPr>
  </cs:hiLoLine>
  <cs:leader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</a:ln>
    </cs:spPr>
  </cs:leaderLine>
  <cs:legend>
    <cs:lnRef idx="0"/>
    <cs:fillRef idx="0"/>
    <cs:effectRef idx="0"/>
    <cs:fontRef idx="minor">
      <a:schemeClr val="lt1"/>
    </cs:fontRef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>
      <cs:styleClr val="0"/>
    </cs:lnRef>
    <cs:fillRef idx="0"/>
    <cs:effectRef idx="0"/>
    <cs:fontRef idx="minor">
      <a:schemeClr val="lt1"/>
    </cs:fontRef>
    <cs:defRPr sz="900" kern="1200"/>
  </cs:seriesAxis>
  <cs:series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  <a:tint val="5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lt1"/>
    </cs:fontRef>
    <cs:defRPr sz="1500" b="1" kern="1200" cap="all" spc="100" normalizeH="0" baseline="0"/>
  </cs:title>
  <cs:trendline>
    <cs:lnRef idx="0"/>
    <cs:fillRef idx="0"/>
    <cs:effectRef idx="0"/>
    <cs:fontRef idx="minor">
      <a:schemeClr val="dk1"/>
    </cs:fontRef>
    <cs:spPr>
      <a:ln w="28575" cap="rnd">
        <a:solidFill>
          <a:schemeClr val="lt1">
            <a:alpha val="50000"/>
          </a:schemeClr>
        </a:solidFill>
        <a:round/>
      </a:ln>
    </cs:spPr>
  </cs:trendline>
  <cs:trendlineLabel>
    <cs:lnRef idx="0"/>
    <cs:fillRef idx="0"/>
    <cs:effectRef idx="0"/>
    <cs:fontRef idx="minor">
      <a:schemeClr val="lt1"/>
    </cs:fontRef>
    <cs:defRPr sz="900" kern="1200"/>
  </cs:trendlineLabel>
  <cs:upBar>
    <cs:lnRef idx="0">
      <cs:styleClr val="0"/>
    </cs:lnRef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upBar>
  <cs:valueAxis>
    <cs:lnRef idx="0"/>
    <cs:fillRef idx="0"/>
    <cs:effectRef idx="0"/>
    <cs:fontRef idx="minor">
      <a:schemeClr val="lt1"/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36">
  <cs:axisTitle>
    <cs:lnRef idx="0"/>
    <cs:fillRef idx="0"/>
    <cs:effectRef idx="0"/>
    <cs:fontRef idx="minor">
      <a:schemeClr val="lt1">
        <a:lumMod val="75000"/>
      </a:schemeClr>
    </cs:fontRef>
    <cs:defRPr sz="900" b="1" kern="1200"/>
  </cs:axisTitle>
  <cs:categoryAxis>
    <cs:lnRef idx="0"/>
    <cs:fillRef idx="0"/>
    <cs:effectRef idx="0"/>
    <cs:fontRef idx="minor">
      <a:schemeClr val="lt1">
        <a:lumMod val="75000"/>
      </a:schemeClr>
    </cs:fontRef>
    <cs:defRPr sz="900" kern="1200"/>
  </cs:categoryAxis>
  <cs:chartArea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>
        <a:lumMod val="75000"/>
      </a:schemeClr>
    </cs:fontRef>
    <cs:defRPr sz="900" kern="1200"/>
  </cs:dataLabel>
  <cs:dataLabelCallout>
    <cs:lnRef idx="0"/>
    <cs:fillRef idx="0"/>
    <cs:effectRef idx="0"/>
    <cs:fontRef idx="minor">
      <a:schemeClr val="lt1">
        <a:lumMod val="15000"/>
        <a:lumOff val="85000"/>
      </a:schemeClr>
    </cs:fontRef>
    <cs:spPr>
      <a:solidFill>
        <a:schemeClr val="dk1">
          <a:lumMod val="65000"/>
          <a:lumOff val="35000"/>
        </a:schemeClr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/>
    <cs:effectRef idx="0">
      <cs:styleClr val="auto"/>
    </cs:effectRef>
    <cs:fontRef idx="minor">
      <a:schemeClr val="dk1"/>
    </cs:fontRef>
    <cs:spPr>
      <a:ln w="9525" cap="flat" cmpd="sng" algn="ctr">
        <a:solidFill>
          <a:schemeClr val="phClr"/>
        </a:solidFill>
        <a:miter lim="800000"/>
      </a:ln>
      <a:effectLst>
        <a:glow rad="63500">
          <a:schemeClr val="phClr">
            <a:satMod val="175000"/>
            <a:alpha val="25000"/>
          </a:schemeClr>
        </a:glow>
      </a:effectLst>
    </cs:spPr>
  </cs:dataPoint>
  <cs:dataPoint3D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ln w="9525" cap="flat" cmpd="sng" algn="ctr">
        <a:solidFill>
          <a:schemeClr val="phClr"/>
        </a:solidFill>
        <a:miter lim="800000"/>
      </a:ln>
      <a:effectLst>
        <a:glow rad="63500">
          <a:schemeClr val="phClr">
            <a:satMod val="175000"/>
            <a:alpha val="25000"/>
          </a:schemeClr>
        </a:glow>
      </a:effectLst>
    </cs:spPr>
  </cs:dataPoint3D>
  <cs:dataPointLine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ln w="22225" cap="rnd">
        <a:solidFill>
          <a:schemeClr val="phClr"/>
        </a:solidFill>
      </a:ln>
      <a:effectLst>
        <a:glow rad="139700">
          <a:schemeClr val="phClr">
            <a:satMod val="175000"/>
            <a:alpha val="14000"/>
          </a:schemeClr>
        </a:glow>
      </a:effectLst>
    </cs:spPr>
  </cs:dataPointLine>
  <cs:dataPointMarker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solidFill>
        <a:schemeClr val="phClr">
          <a:lumMod val="60000"/>
          <a:lumOff val="40000"/>
        </a:schemeClr>
      </a:solidFill>
      <a:effectLst>
        <a:glow rad="63500">
          <a:schemeClr val="phClr">
            <a:satMod val="175000"/>
            <a:alpha val="25000"/>
          </a:schemeClr>
        </a:glow>
      </a:effectLst>
    </cs:spPr>
  </cs:dataPointMarker>
  <cs:dataPointMarkerLayout symbol="circle" size="4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75000"/>
      </a:schemeClr>
    </cs:fontRef>
    <cs:spPr>
      <a:ln w="9525">
        <a:solidFill>
          <a:schemeClr val="dk1">
            <a:lumMod val="50000"/>
            <a:lumOff val="50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lt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75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75000"/>
                <a:lumOff val="25000"/>
              </a:schemeClr>
            </a:gs>
            <a:gs pos="0">
              <a:schemeClr val="dk1">
                <a:lumMod val="65000"/>
                <a:lumOff val="35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75000"/>
                <a:lumOff val="25000"/>
                <a:alpha val="25000"/>
              </a:schemeClr>
            </a:gs>
            <a:gs pos="0">
              <a:schemeClr val="dk1">
                <a:lumMod val="65000"/>
                <a:lumOff val="35000"/>
                <a:alpha val="25000"/>
              </a:schemeClr>
            </a:gs>
          </a:gsLst>
          <a:lin ang="5400000" scaled="0"/>
        </a:gra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leaderLine>
  <cs:legend>
    <cs:lnRef idx="0"/>
    <cs:fillRef idx="0"/>
    <cs:effectRef idx="0"/>
    <cs:fontRef idx="minor">
      <a:schemeClr val="lt1">
        <a:lumMod val="75000"/>
      </a:schemeClr>
    </cs:fontRef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lt1">
        <a:lumMod val="75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85000"/>
      </a:schemeClr>
    </cs:fontRef>
    <cs:defRPr sz="1400" b="1" kern="1200" cap="none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25400" cap="rnd">
        <a:solidFill>
          <a:schemeClr val="phClr">
            <a:alpha val="50000"/>
          </a:schemeClr>
        </a:solidFill>
      </a:ln>
    </cs:spPr>
  </cs:trendline>
  <cs:trendlineLabel>
    <cs:lnRef idx="0"/>
    <cs:fillRef idx="0"/>
    <cs:effectRef idx="0"/>
    <cs:fontRef idx="minor">
      <a:schemeClr val="lt1">
        <a:lumMod val="7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>
          <a:lumMod val="85000"/>
        </a:schemeClr>
      </a:solidFill>
      <a:ln w="9525">
        <a:solidFill>
          <a:schemeClr val="dk1">
            <a:lumMod val="50000"/>
          </a:schemeClr>
        </a:solidFill>
        <a:round/>
      </a:ln>
    </cs:spPr>
  </cs:upBar>
  <cs:valueAxis>
    <cs:lnRef idx="0"/>
    <cs:fillRef idx="0"/>
    <cs:effectRef idx="0"/>
    <cs:fontRef idx="minor">
      <a:schemeClr val="lt1">
        <a:lumMod val="7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376020-C775-4902-A40B-ACF85D4D2AA8}" type="datetimeFigureOut">
              <a:rPr lang="pl-PL" smtClean="0"/>
              <a:t>18.04.2024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B0154D-22D4-48D8-91BB-54D6C6E0655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189213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50445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54FE4A-29C6-483A-883D-B8931726126F}" type="datetimeFigureOut">
              <a:rPr lang="pl-PL" smtClean="0"/>
              <a:t>18.04.2024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2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50445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256499-5E5E-4CB2-A0D7-07E8BB1FA37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231227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692508-CEB2-4151-8D54-5B1075800394}" type="slidenum">
              <a:rPr lang="pl-PL" altLang="pl-PL" smtClean="0">
                <a:solidFill>
                  <a:prstClr val="black"/>
                </a:solidFill>
              </a:rPr>
              <a:pPr/>
              <a:t>1</a:t>
            </a:fld>
            <a:endParaRPr lang="pl-PL" altLang="pl-P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47878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7.xml"/></Relationships>
</file>

<file path=ppt/slideLayouts/_rels/slideLayout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7.xml"/></Relationships>
</file>

<file path=ppt/slideLayouts/_rels/slideLayout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8.xml"/></Relationships>
</file>

<file path=ppt/slideLayouts/_rels/slideLayout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8.xml"/></Relationships>
</file>

<file path=ppt/slideLayouts/_rels/slideLayout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8.xml"/></Relationships>
</file>

<file path=ppt/slideLayouts/_rels/slideLayout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9.xml"/></Relationships>
</file>

<file path=ppt/slideLayouts/_rels/slideLayout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 hasCustomPrompt="1"/>
          </p:nvPr>
        </p:nvSpPr>
        <p:spPr>
          <a:xfrm>
            <a:off x="2700338" y="4437062"/>
            <a:ext cx="6119812" cy="1080169"/>
          </a:xfrm>
        </p:spPr>
        <p:txBody>
          <a:bodyPr anchor="ctr" anchorCtr="0">
            <a:normAutofit/>
          </a:bodyPr>
          <a:lstStyle>
            <a:lvl1pPr algn="l">
              <a:defRPr sz="3200" b="1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/>
              <a:t>Wpisz tytuł prezentacji</a:t>
            </a:r>
            <a:br>
              <a:rPr lang="pl-PL" dirty="0"/>
            </a:br>
            <a:r>
              <a:rPr lang="pl-PL" dirty="0"/>
              <a:t>Arial, pogrubiony, 20-32pp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 hasCustomPrompt="1"/>
          </p:nvPr>
        </p:nvSpPr>
        <p:spPr>
          <a:xfrm>
            <a:off x="2699792" y="5805264"/>
            <a:ext cx="5248672" cy="936104"/>
          </a:xfrm>
        </p:spPr>
        <p:txBody>
          <a:bodyPr anchor="ctr" anchorCtr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8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eaLnBrk="1" hangingPunct="1"/>
            <a:r>
              <a:rPr lang="pl-PL" altLang="pl-PL" dirty="0">
                <a:latin typeface="Arial" charset="0"/>
              </a:rPr>
              <a:t>Podaj miejsce i datę</a:t>
            </a:r>
          </a:p>
          <a:p>
            <a:pPr eaLnBrk="1" hangingPunct="1"/>
            <a:r>
              <a:rPr lang="pl-PL" altLang="pl-PL" dirty="0">
                <a:latin typeface="Arial" charset="0"/>
              </a:rPr>
              <a:t>Arial, podstawowy, 14-18pp</a:t>
            </a:r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8DFF09A-599E-4916-ABF1-64C1E362DABF}" type="slidenum">
              <a:rPr lang="pl-PL" smtClean="0"/>
              <a:pPr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664877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 hasCustomPrompt="1"/>
          </p:nvPr>
        </p:nvSpPr>
        <p:spPr>
          <a:xfrm>
            <a:off x="539750" y="1268760"/>
            <a:ext cx="8147050" cy="936104"/>
          </a:xfrm>
        </p:spPr>
        <p:txBody>
          <a:bodyPr>
            <a:normAutofit/>
          </a:bodyPr>
          <a:lstStyle>
            <a:lvl1pPr algn="l">
              <a:defRPr sz="28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/>
              <a:t>Tytuł slajdu możesz zmniejszyć do 16pp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 hasCustomPrompt="1"/>
          </p:nvPr>
        </p:nvSpPr>
        <p:spPr>
          <a:xfrm>
            <a:off x="539750" y="2276475"/>
            <a:ext cx="8136706" cy="3849688"/>
          </a:xfrm>
        </p:spPr>
        <p:txBody>
          <a:bodyPr/>
          <a:lstStyle>
            <a:lvl1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l-PL" dirty="0"/>
              <a:t>Najmniejsza dozwolona czcionka w treści slajdu to 10pp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FF09A-599E-4916-ABF1-64C1E362DABF}" type="slidenum">
              <a:rPr lang="pl-PL" smtClean="0"/>
              <a:t>‹#›</a:t>
            </a:fld>
            <a:endParaRPr lang="pl-PL" dirty="0"/>
          </a:p>
        </p:txBody>
      </p:sp>
      <p:pic>
        <p:nvPicPr>
          <p:cNvPr id="7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az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31557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>
            <a:normAutofit/>
          </a:bodyPr>
          <a:lstStyle>
            <a:lvl1pPr algn="l">
              <a:defRPr sz="3200" b="1" cap="all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>
            <a:norm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FF09A-599E-4916-ABF1-64C1E362DABF}" type="slidenum">
              <a:rPr lang="pl-PL" smtClean="0"/>
              <a:t>‹#›</a:t>
            </a:fld>
            <a:endParaRPr lang="pl-PL"/>
          </a:p>
        </p:txBody>
      </p:sp>
      <p:pic>
        <p:nvPicPr>
          <p:cNvPr id="7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az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585387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268760"/>
            <a:ext cx="8229600" cy="936104"/>
          </a:xfrm>
        </p:spPr>
        <p:txBody>
          <a:bodyPr>
            <a:normAutofit/>
          </a:bodyPr>
          <a:lstStyle>
            <a:lvl1pPr algn="l"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2276872"/>
            <a:ext cx="4038600" cy="3849291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2276872"/>
            <a:ext cx="4038600" cy="3849291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FF09A-599E-4916-ABF1-64C1E362DABF}" type="slidenum">
              <a:rPr lang="pl-PL" smtClean="0"/>
              <a:t>‹#›</a:t>
            </a:fld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az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42745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268760"/>
            <a:ext cx="8229600" cy="936104"/>
          </a:xfrm>
        </p:spPr>
        <p:txBody>
          <a:bodyPr>
            <a:normAutofit/>
          </a:bodyPr>
          <a:lstStyle>
            <a:lvl1pPr algn="l"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2276872"/>
            <a:ext cx="4040188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852935"/>
            <a:ext cx="4040188" cy="3273227"/>
          </a:xfrm>
        </p:spPr>
        <p:txBody>
          <a:bodyPr/>
          <a:lstStyle>
            <a:lvl1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2276872"/>
            <a:ext cx="4041775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852935"/>
            <a:ext cx="4041775" cy="3273227"/>
          </a:xfr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defRPr lang="pl-PL" sz="2000" kern="1200" dirty="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defRPr lang="pl-PL" sz="1800" kern="1200" dirty="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defRPr lang="pl-PL" sz="1600" kern="1200" dirty="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defRPr lang="pl-PL" sz="1400" kern="1200" dirty="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defRPr lang="pl-PL" sz="1400" kern="1200" dirty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8DFF09A-599E-4916-ABF1-64C1E362DABF}" type="slidenum">
              <a:rPr lang="pl-PL" smtClean="0"/>
              <a:pPr/>
              <a:t>‹#›</a:t>
            </a:fld>
            <a:endParaRPr lang="pl-PL"/>
          </a:p>
        </p:txBody>
      </p:sp>
      <p:pic>
        <p:nvPicPr>
          <p:cNvPr id="12" name="Obraz 1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Obraz 1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778109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268760"/>
            <a:ext cx="8229600" cy="936104"/>
          </a:xfrm>
        </p:spPr>
        <p:txBody>
          <a:bodyPr>
            <a:normAutofit/>
          </a:bodyPr>
          <a:lstStyle>
            <a:lvl1pPr algn="l"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8DFF09A-599E-4916-ABF1-64C1E362DABF}" type="slidenum">
              <a:rPr lang="pl-PL" smtClean="0"/>
              <a:pPr/>
              <a:t>‹#›</a:t>
            </a:fld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az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34472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8DFF09A-599E-4916-ABF1-64C1E362DABF}" type="slidenum">
              <a:rPr lang="pl-PL" smtClean="0"/>
              <a:pPr/>
              <a:t>‹#›</a:t>
            </a:fld>
            <a:endParaRPr lang="pl-PL"/>
          </a:p>
        </p:txBody>
      </p:sp>
      <p:pic>
        <p:nvPicPr>
          <p:cNvPr id="5" name="Obraz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braz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11817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268760"/>
            <a:ext cx="3008313" cy="864096"/>
          </a:xfrm>
        </p:spPr>
        <p:txBody>
          <a:bodyPr anchor="b"/>
          <a:lstStyle>
            <a:lvl1pPr algn="l">
              <a:defRPr sz="20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1268760"/>
            <a:ext cx="5111750" cy="4857403"/>
          </a:xfrm>
        </p:spPr>
        <p:txBody>
          <a:bodyPr/>
          <a:lstStyle>
            <a:lvl1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2132856"/>
            <a:ext cx="3008313" cy="3993307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8DFF09A-599E-4916-ABF1-64C1E362DABF}" type="slidenum">
              <a:rPr lang="pl-PL" smtClean="0"/>
              <a:pPr/>
              <a:t>‹#›</a:t>
            </a:fld>
            <a:endParaRPr lang="pl-PL"/>
          </a:p>
        </p:txBody>
      </p:sp>
      <p:pic>
        <p:nvPicPr>
          <p:cNvPr id="10" name="Obraz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Obraz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042708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1268761"/>
            <a:ext cx="5486400" cy="3458814"/>
          </a:xfrm>
        </p:spPr>
        <p:txBody>
          <a:bodyPr/>
          <a:lstStyle>
            <a:lvl1pPr marL="0" indent="0">
              <a:buNone/>
              <a:defRPr sz="32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8DFF09A-599E-4916-ABF1-64C1E362DABF}" type="slidenum">
              <a:rPr lang="pl-PL" smtClean="0"/>
              <a:pPr/>
              <a:t>‹#›</a:t>
            </a:fld>
            <a:endParaRPr lang="pl-PL"/>
          </a:p>
        </p:txBody>
      </p:sp>
      <p:pic>
        <p:nvPicPr>
          <p:cNvPr id="10" name="Obraz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Obraz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750442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ytuł i zawartoś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ole tekstowe 2"/>
          <p:cNvSpPr txBox="1">
            <a:spLocks noChangeArrowheads="1"/>
          </p:cNvSpPr>
          <p:nvPr userDrawn="1"/>
        </p:nvSpPr>
        <p:spPr bwMode="auto">
          <a:xfrm>
            <a:off x="8172450" y="6381750"/>
            <a:ext cx="720725" cy="2762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05C3B4CA-0921-4E29-AB8A-7FBE5CDC85A1}" type="slidenum">
              <a:rPr lang="pl-PL" altLang="pl-PL" sz="1200">
                <a:solidFill>
                  <a:prstClr val="black"/>
                </a:solidFill>
                <a:latin typeface="Arial" panose="020B0604020202020204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pl-PL" altLang="pl-PL" sz="120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pic>
        <p:nvPicPr>
          <p:cNvPr id="4" name="Obraz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D5704C-A8F8-497A-9480-2BAAD9A4FB7F}" type="datetime1">
              <a:rPr lang="pl-P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18.04.2024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806A2B-16AF-42E6-A134-E4CA00A45428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6002670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ytuł i zawartoś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ole tekstowe 2"/>
          <p:cNvSpPr txBox="1">
            <a:spLocks noChangeArrowheads="1"/>
          </p:cNvSpPr>
          <p:nvPr userDrawn="1"/>
        </p:nvSpPr>
        <p:spPr bwMode="auto">
          <a:xfrm>
            <a:off x="8172450" y="6381750"/>
            <a:ext cx="720725" cy="2762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05C3B4CA-0921-4E29-AB8A-7FBE5CDC85A1}" type="slidenum">
              <a:rPr lang="pl-PL" altLang="pl-PL" sz="1200">
                <a:solidFill>
                  <a:prstClr val="black"/>
                </a:solidFill>
                <a:latin typeface="Arial" panose="020B0604020202020204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pl-PL" altLang="pl-PL" sz="120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pic>
        <p:nvPicPr>
          <p:cNvPr id="4" name="Obraz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D5704C-A8F8-497A-9480-2BAAD9A4FB7F}" type="datetime1">
              <a:rPr lang="pl-P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18.04.2024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806A2B-16AF-42E6-A134-E4CA00A45428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8447181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ytuł i zawartoś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ole tekstowe 2"/>
          <p:cNvSpPr txBox="1">
            <a:spLocks noChangeArrowheads="1"/>
          </p:cNvSpPr>
          <p:nvPr userDrawn="1"/>
        </p:nvSpPr>
        <p:spPr bwMode="auto">
          <a:xfrm>
            <a:off x="8172450" y="6381750"/>
            <a:ext cx="720725" cy="2762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05C3B4CA-0921-4E29-AB8A-7FBE5CDC85A1}" type="slidenum">
              <a:rPr lang="pl-PL" altLang="pl-PL" sz="1200">
                <a:solidFill>
                  <a:prstClr val="black"/>
                </a:solidFill>
                <a:latin typeface="Arial" panose="020B0604020202020204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pl-PL" altLang="pl-PL" sz="120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pic>
        <p:nvPicPr>
          <p:cNvPr id="4" name="Obraz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D5704C-A8F8-497A-9480-2BAAD9A4FB7F}" type="datetime1">
              <a:rPr lang="pl-P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18.04.2024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806A2B-16AF-42E6-A134-E4CA00A45428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5613694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ytuł i zawartoś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ole tekstowe 2"/>
          <p:cNvSpPr txBox="1">
            <a:spLocks noChangeArrowheads="1"/>
          </p:cNvSpPr>
          <p:nvPr userDrawn="1"/>
        </p:nvSpPr>
        <p:spPr bwMode="auto">
          <a:xfrm>
            <a:off x="8172450" y="6381750"/>
            <a:ext cx="720725" cy="2762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05C3B4CA-0921-4E29-AB8A-7FBE5CDC85A1}" type="slidenum">
              <a:rPr lang="pl-PL" altLang="pl-PL" sz="1200">
                <a:solidFill>
                  <a:prstClr val="black"/>
                </a:solidFill>
                <a:latin typeface="Arial" panose="020B0604020202020204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pl-PL" altLang="pl-PL" sz="120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pic>
        <p:nvPicPr>
          <p:cNvPr id="4" name="Obraz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D5704C-A8F8-497A-9480-2BAAD9A4FB7F}" type="datetime1">
              <a:rPr lang="pl-P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18.04.2024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806A2B-16AF-42E6-A134-E4CA00A45428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9998196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CE6115-82D2-4008-8B20-965FF024DF41}" type="datetimeFigureOut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18.04.2024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A999F4-F58E-4FEB-BEF5-9704A2B5786C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08807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ole tekstowe 2"/>
          <p:cNvSpPr txBox="1">
            <a:spLocks noChangeArrowheads="1"/>
          </p:cNvSpPr>
          <p:nvPr/>
        </p:nvSpPr>
        <p:spPr bwMode="auto">
          <a:xfrm>
            <a:off x="8172450" y="6381750"/>
            <a:ext cx="720725" cy="2762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fld id="{A049768B-DCDA-42B3-9D0F-DA1E4F0C49DC}" type="slidenum">
              <a:rPr lang="pl-PL" sz="1200" smtClean="0">
                <a:solidFill>
                  <a:prstClr val="black"/>
                </a:solidFill>
                <a:latin typeface="Arial" charset="0"/>
                <a:cs typeface="Arial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pl-PL" sz="120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pic>
        <p:nvPicPr>
          <p:cNvPr id="4" name="Obraz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ole tekstowe 5"/>
          <p:cNvSpPr txBox="1">
            <a:spLocks noChangeArrowheads="1"/>
          </p:cNvSpPr>
          <p:nvPr userDrawn="1"/>
        </p:nvSpPr>
        <p:spPr bwMode="auto">
          <a:xfrm>
            <a:off x="8172450" y="6381750"/>
            <a:ext cx="720725" cy="2762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fld id="{9DF988A4-998F-4EBF-80F5-23FC151EFDD6}" type="slidenum">
              <a:rPr lang="pl-PL" sz="1200" smtClean="0">
                <a:solidFill>
                  <a:prstClr val="black"/>
                </a:solidFill>
                <a:latin typeface="Arial" charset="0"/>
                <a:cs typeface="Arial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pl-PL" sz="120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pic>
        <p:nvPicPr>
          <p:cNvPr id="7" name="Obraz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68658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az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39750" y="1268760"/>
            <a:ext cx="8147050" cy="936104"/>
          </a:xfrm>
        </p:spPr>
        <p:txBody>
          <a:bodyPr>
            <a:normAutofit/>
          </a:bodyPr>
          <a:lstStyle>
            <a:lvl1pPr algn="l">
              <a:defRPr sz="28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/>
              <a:t>Kliknij, aby edytować styl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39750" y="2276475"/>
            <a:ext cx="8136706" cy="3849688"/>
          </a:xfrm>
        </p:spPr>
        <p:txBody>
          <a:bodyPr/>
          <a:lstStyle>
            <a:lvl1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0E9737-1CA9-4DC2-8D67-B0687ECF0754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6004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az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>
            <a:normAutofit/>
          </a:bodyPr>
          <a:lstStyle>
            <a:lvl1pPr algn="l">
              <a:defRPr sz="3200" b="1" cap="all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>
            <a:norm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CFAF53-0024-428B-BCE0-68E91D7DC317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74008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braz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268760"/>
            <a:ext cx="8229600" cy="936104"/>
          </a:xfrm>
        </p:spPr>
        <p:txBody>
          <a:bodyPr>
            <a:normAutofit/>
          </a:bodyPr>
          <a:lstStyle>
            <a:lvl1pPr algn="l"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2276872"/>
            <a:ext cx="4038600" cy="3849291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2276872"/>
            <a:ext cx="4038600" cy="3849291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48F49A-54B9-406A-AFA0-10C9C092EC11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427914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az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268760"/>
            <a:ext cx="8229600" cy="936104"/>
          </a:xfrm>
        </p:spPr>
        <p:txBody>
          <a:bodyPr>
            <a:normAutofit/>
          </a:bodyPr>
          <a:lstStyle>
            <a:lvl1pPr algn="l"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2276872"/>
            <a:ext cx="4040188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852935"/>
            <a:ext cx="4040188" cy="3273227"/>
          </a:xfrm>
        </p:spPr>
        <p:txBody>
          <a:bodyPr/>
          <a:lstStyle>
            <a:lvl1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2276872"/>
            <a:ext cx="4041775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852935"/>
            <a:ext cx="4041775" cy="3273227"/>
          </a:xfr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defRPr lang="pl-PL" sz="2000" kern="1200" dirty="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defRPr lang="pl-PL" sz="1800" kern="1200" dirty="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defRPr lang="pl-PL" sz="1600" kern="1200" dirty="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defRPr lang="pl-PL" sz="1400" kern="1200" dirty="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defRPr lang="pl-PL" sz="1400" kern="1200" dirty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BE813A2A-BA24-4A8A-9CD4-BB1D7D51933B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619578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Obraz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268760"/>
            <a:ext cx="8229600" cy="936104"/>
          </a:xfrm>
        </p:spPr>
        <p:txBody>
          <a:bodyPr>
            <a:normAutofit/>
          </a:bodyPr>
          <a:lstStyle>
            <a:lvl1pPr algn="l"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60BA67EF-8194-4AA4-898E-75EC204C35A7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183568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braz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268760"/>
            <a:ext cx="3008313" cy="864096"/>
          </a:xfrm>
        </p:spPr>
        <p:txBody>
          <a:bodyPr anchor="b"/>
          <a:lstStyle>
            <a:lvl1pPr algn="l">
              <a:defRPr sz="20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1268760"/>
            <a:ext cx="5111750" cy="4857403"/>
          </a:xfrm>
        </p:spPr>
        <p:txBody>
          <a:bodyPr/>
          <a:lstStyle>
            <a:lvl1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2132856"/>
            <a:ext cx="3008313" cy="3993307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184514A9-8A3B-4E9E-8C82-7713B80FF7F7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313483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braz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1268761"/>
            <a:ext cx="5486400" cy="3458814"/>
          </a:xfrm>
        </p:spPr>
        <p:txBody>
          <a:bodyPr rtlCol="0">
            <a:normAutofit/>
          </a:bodyPr>
          <a:lstStyle>
            <a:lvl1pPr marL="0" indent="0">
              <a:buNone/>
              <a:defRPr sz="32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9F24DA1A-C56A-44D2-A961-8D9AFA5B8654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058827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ole tekstowe 2"/>
          <p:cNvSpPr txBox="1">
            <a:spLocks noChangeArrowheads="1"/>
          </p:cNvSpPr>
          <p:nvPr userDrawn="1"/>
        </p:nvSpPr>
        <p:spPr bwMode="auto">
          <a:xfrm>
            <a:off x="8172450" y="6381750"/>
            <a:ext cx="7207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fld id="{22D682DA-B4CB-4A58-A7F6-4C8AFB5178FF}" type="slidenum">
              <a:rPr lang="pl-PL" sz="1200" smtClean="0">
                <a:solidFill>
                  <a:prstClr val="black"/>
                </a:solidFill>
                <a:latin typeface="Arial" charset="0"/>
                <a:cs typeface="Arial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pl-PL" sz="120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pic>
        <p:nvPicPr>
          <p:cNvPr id="4" name="Obraz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247159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CE6115-82D2-4008-8B20-965FF024DF41}" type="datetimeFigureOut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18.04.2024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A999F4-F58E-4FEB-BEF5-9704A2B5786C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729157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Obraz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Obraz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635622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az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39750" y="1268760"/>
            <a:ext cx="8147050" cy="936104"/>
          </a:xfrm>
        </p:spPr>
        <p:txBody>
          <a:bodyPr>
            <a:normAutofit/>
          </a:bodyPr>
          <a:lstStyle>
            <a:lvl1pPr algn="l">
              <a:defRPr sz="28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/>
              <a:t>Kliknij, aby edytować styl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39750" y="2276475"/>
            <a:ext cx="8136706" cy="3849688"/>
          </a:xfrm>
        </p:spPr>
        <p:txBody>
          <a:bodyPr/>
          <a:lstStyle>
            <a:lvl1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0E9737-1CA9-4DC2-8D67-B0687ECF0754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040735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az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>
            <a:normAutofit/>
          </a:bodyPr>
          <a:lstStyle>
            <a:lvl1pPr algn="l">
              <a:defRPr sz="3200" b="1" cap="all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>
            <a:norm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CFAF53-0024-428B-BCE0-68E91D7DC317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681485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braz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268760"/>
            <a:ext cx="8229600" cy="936104"/>
          </a:xfrm>
        </p:spPr>
        <p:txBody>
          <a:bodyPr>
            <a:normAutofit/>
          </a:bodyPr>
          <a:lstStyle>
            <a:lvl1pPr algn="l"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2276872"/>
            <a:ext cx="4038600" cy="3849291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2276872"/>
            <a:ext cx="4038600" cy="3849291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48F49A-54B9-406A-AFA0-10C9C092EC11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889874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az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268760"/>
            <a:ext cx="8229600" cy="936104"/>
          </a:xfrm>
        </p:spPr>
        <p:txBody>
          <a:bodyPr>
            <a:normAutofit/>
          </a:bodyPr>
          <a:lstStyle>
            <a:lvl1pPr algn="l"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2276872"/>
            <a:ext cx="4040188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852935"/>
            <a:ext cx="4040188" cy="3273227"/>
          </a:xfrm>
        </p:spPr>
        <p:txBody>
          <a:bodyPr/>
          <a:lstStyle>
            <a:lvl1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2276872"/>
            <a:ext cx="4041775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852935"/>
            <a:ext cx="4041775" cy="3273227"/>
          </a:xfr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defRPr lang="pl-PL" sz="2000" kern="1200" dirty="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defRPr lang="pl-PL" sz="1800" kern="1200" dirty="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defRPr lang="pl-PL" sz="1600" kern="1200" dirty="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defRPr lang="pl-PL" sz="1400" kern="1200" dirty="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defRPr lang="pl-PL" sz="1400" kern="1200" dirty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BE813A2A-BA24-4A8A-9CD4-BB1D7D51933B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179192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Obraz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268760"/>
            <a:ext cx="8229600" cy="936104"/>
          </a:xfrm>
        </p:spPr>
        <p:txBody>
          <a:bodyPr>
            <a:normAutofit/>
          </a:bodyPr>
          <a:lstStyle>
            <a:lvl1pPr algn="l"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60BA67EF-8194-4AA4-898E-75EC204C35A7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643907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braz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268760"/>
            <a:ext cx="3008313" cy="864096"/>
          </a:xfrm>
        </p:spPr>
        <p:txBody>
          <a:bodyPr anchor="b"/>
          <a:lstStyle>
            <a:lvl1pPr algn="l">
              <a:defRPr sz="20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1268760"/>
            <a:ext cx="5111750" cy="4857403"/>
          </a:xfrm>
        </p:spPr>
        <p:txBody>
          <a:bodyPr/>
          <a:lstStyle>
            <a:lvl1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2132856"/>
            <a:ext cx="3008313" cy="3993307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184514A9-8A3B-4E9E-8C82-7713B80FF7F7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378659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braz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1268761"/>
            <a:ext cx="5486400" cy="3458814"/>
          </a:xfrm>
        </p:spPr>
        <p:txBody>
          <a:bodyPr rtlCol="0">
            <a:normAutofit/>
          </a:bodyPr>
          <a:lstStyle>
            <a:lvl1pPr marL="0" indent="0">
              <a:buNone/>
              <a:defRPr sz="32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9F24DA1A-C56A-44D2-A961-8D9AFA5B8654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107929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ole tekstowe 2"/>
          <p:cNvSpPr txBox="1">
            <a:spLocks noChangeArrowheads="1"/>
          </p:cNvSpPr>
          <p:nvPr userDrawn="1"/>
        </p:nvSpPr>
        <p:spPr bwMode="auto">
          <a:xfrm>
            <a:off x="8172450" y="6381750"/>
            <a:ext cx="7207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fld id="{22D682DA-B4CB-4A58-A7F6-4C8AFB5178FF}" type="slidenum">
              <a:rPr lang="pl-PL" sz="1200" smtClean="0">
                <a:solidFill>
                  <a:prstClr val="black"/>
                </a:solidFill>
                <a:latin typeface="Arial" charset="0"/>
                <a:cs typeface="Arial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pl-PL" sz="120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pic>
        <p:nvPicPr>
          <p:cNvPr id="4" name="Obraz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143474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FBAFDF-3CBF-4961-B53C-B3D332AF50D8}" type="datetimeFigureOut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18.04.2024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FE1A11-5117-4930-B0C1-70D5E513817C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96575855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ole tekstowe 2"/>
          <p:cNvSpPr txBox="1">
            <a:spLocks noChangeArrowheads="1"/>
          </p:cNvSpPr>
          <p:nvPr/>
        </p:nvSpPr>
        <p:spPr bwMode="auto">
          <a:xfrm>
            <a:off x="8172450" y="6381750"/>
            <a:ext cx="720725" cy="2762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</a:pPr>
            <a:fld id="{A21DA778-D660-42D3-B9A5-B9389D3CB748}" type="slidenum">
              <a:rPr lang="pl-PL" altLang="pl-PL" sz="1200" smtClean="0">
                <a:solidFill>
                  <a:prstClr val="black"/>
                </a:solidFill>
                <a:latin typeface="Arial" panose="020B0604020202020204" pitchFamily="34" charset="0"/>
              </a:rPr>
              <a:pPr algn="r" eaLnBrk="1" fontAlgn="base" hangingPunct="1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pl-PL" altLang="pl-PL" sz="120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pic>
        <p:nvPicPr>
          <p:cNvPr id="4" name="Obraz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ole tekstowe 5"/>
          <p:cNvSpPr txBox="1">
            <a:spLocks noChangeArrowheads="1"/>
          </p:cNvSpPr>
          <p:nvPr userDrawn="1"/>
        </p:nvSpPr>
        <p:spPr bwMode="auto">
          <a:xfrm>
            <a:off x="8172450" y="6381750"/>
            <a:ext cx="720725" cy="2762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</a:pPr>
            <a:fld id="{D9724F67-E106-439F-91EC-50FC77C1135F}" type="slidenum">
              <a:rPr lang="pl-PL" altLang="pl-PL" sz="1200" smtClean="0">
                <a:solidFill>
                  <a:prstClr val="black"/>
                </a:solidFill>
                <a:latin typeface="Arial" panose="020B0604020202020204" pitchFamily="34" charset="0"/>
              </a:rPr>
              <a:pPr algn="r" eaLnBrk="1" fontAlgn="base" hangingPunct="1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pl-PL" altLang="pl-PL" sz="120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pic>
        <p:nvPicPr>
          <p:cNvPr id="7" name="Obraz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7963580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az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39750" y="1268760"/>
            <a:ext cx="8147050" cy="936104"/>
          </a:xfrm>
        </p:spPr>
        <p:txBody>
          <a:bodyPr>
            <a:normAutofit/>
          </a:bodyPr>
          <a:lstStyle>
            <a:lvl1pPr algn="l">
              <a:defRPr sz="28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/>
              <a:t>Kliknij, aby edytować styl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39750" y="2276475"/>
            <a:ext cx="8136706" cy="3849688"/>
          </a:xfrm>
        </p:spPr>
        <p:txBody>
          <a:bodyPr/>
          <a:lstStyle>
            <a:lvl1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61389FD-D72E-47A6-9C54-D863CF0B6DA6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37061137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az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>
            <a:normAutofit/>
          </a:bodyPr>
          <a:lstStyle>
            <a:lvl1pPr algn="l">
              <a:defRPr sz="3200" b="1" cap="all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>
            <a:norm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348ADF9-B718-4B0D-85DD-7936ED330DE6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45522025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braz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268760"/>
            <a:ext cx="8229600" cy="936104"/>
          </a:xfrm>
        </p:spPr>
        <p:txBody>
          <a:bodyPr>
            <a:normAutofit/>
          </a:bodyPr>
          <a:lstStyle>
            <a:lvl1pPr algn="l"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2276872"/>
            <a:ext cx="4038600" cy="3849291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2276872"/>
            <a:ext cx="4038600" cy="3849291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9C95FE33-EE0E-4467-9D17-22D83CC3663A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97464369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az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268760"/>
            <a:ext cx="8229600" cy="936104"/>
          </a:xfrm>
        </p:spPr>
        <p:txBody>
          <a:bodyPr>
            <a:normAutofit/>
          </a:bodyPr>
          <a:lstStyle>
            <a:lvl1pPr algn="l"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2276872"/>
            <a:ext cx="4040188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852935"/>
            <a:ext cx="4040188" cy="3273227"/>
          </a:xfrm>
        </p:spPr>
        <p:txBody>
          <a:bodyPr/>
          <a:lstStyle>
            <a:lvl1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2276872"/>
            <a:ext cx="4041775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852935"/>
            <a:ext cx="4041775" cy="3273227"/>
          </a:xfr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defRPr lang="pl-PL" sz="2000" kern="1200" dirty="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defRPr lang="pl-PL" sz="1800" kern="1200" dirty="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defRPr lang="pl-PL" sz="1600" kern="1200" dirty="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defRPr lang="pl-PL" sz="1400" kern="1200" dirty="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defRPr lang="pl-PL" sz="1400" kern="1200" dirty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AFB95914-C43F-4B5C-9C10-25ECEC62FA41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65140551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Obraz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268760"/>
            <a:ext cx="8229600" cy="936104"/>
          </a:xfrm>
        </p:spPr>
        <p:txBody>
          <a:bodyPr>
            <a:normAutofit/>
          </a:bodyPr>
          <a:lstStyle>
            <a:lvl1pPr algn="l"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CBC17F8D-9847-47AA-858E-F75CE8485AC2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73506601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braz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268760"/>
            <a:ext cx="3008313" cy="864096"/>
          </a:xfrm>
        </p:spPr>
        <p:txBody>
          <a:bodyPr anchor="b"/>
          <a:lstStyle>
            <a:lvl1pPr algn="l">
              <a:defRPr sz="20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1268760"/>
            <a:ext cx="5111750" cy="4857403"/>
          </a:xfrm>
        </p:spPr>
        <p:txBody>
          <a:bodyPr/>
          <a:lstStyle>
            <a:lvl1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2132856"/>
            <a:ext cx="3008313" cy="3993307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32F74197-0263-495A-99A2-167E584BCCAD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33784858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braz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1268761"/>
            <a:ext cx="5486400" cy="3458814"/>
          </a:xfrm>
        </p:spPr>
        <p:txBody>
          <a:bodyPr rtlCol="0">
            <a:normAutofit/>
          </a:bodyPr>
          <a:lstStyle>
            <a:lvl1pPr marL="0" indent="0">
              <a:buNone/>
              <a:defRPr sz="32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8DDC3C01-915C-42D6-934F-733861CECF20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00375795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ole tekstowe 2"/>
          <p:cNvSpPr txBox="1">
            <a:spLocks noChangeArrowheads="1"/>
          </p:cNvSpPr>
          <p:nvPr userDrawn="1"/>
        </p:nvSpPr>
        <p:spPr bwMode="auto">
          <a:xfrm>
            <a:off x="8172450" y="6381750"/>
            <a:ext cx="7207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</a:pPr>
            <a:fld id="{C682824E-8CF1-44F7-9B27-F6B7F760EF39}" type="slidenum">
              <a:rPr lang="pl-PL" altLang="pl-PL" sz="1200" smtClean="0">
                <a:solidFill>
                  <a:prstClr val="black"/>
                </a:solidFill>
                <a:latin typeface="Arial" panose="020B0604020202020204" pitchFamily="34" charset="0"/>
              </a:rPr>
              <a:pPr algn="r" eaLnBrk="1" fontAlgn="base" hangingPunct="1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pl-PL" altLang="pl-PL" sz="120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pic>
        <p:nvPicPr>
          <p:cNvPr id="4" name="Obraz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9981916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07B15B-377E-4064-8104-8B5908BE13F9}" type="datetimeFigureOut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18.04.2024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62247-1BFC-47E2-B83F-ECE199D394CB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7893074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ole tekstowe 2"/>
          <p:cNvSpPr txBox="1">
            <a:spLocks noChangeArrowheads="1"/>
          </p:cNvSpPr>
          <p:nvPr/>
        </p:nvSpPr>
        <p:spPr bwMode="auto">
          <a:xfrm>
            <a:off x="8172450" y="6381750"/>
            <a:ext cx="720725" cy="2762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fld id="{887FF055-2DE2-43BB-83B1-4513D57D0907}" type="slidenum">
              <a:rPr lang="pl-PL" altLang="pl-PL" sz="1200" smtClean="0">
                <a:solidFill>
                  <a:prstClr val="black"/>
                </a:solidFill>
                <a:latin typeface="Arial" panose="020B0604020202020204" pitchFamily="34" charset="0"/>
              </a:rPr>
              <a:pPr algn="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pl-PL" altLang="pl-PL" sz="120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pic>
        <p:nvPicPr>
          <p:cNvPr id="4" name="Obraz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ole tekstowe 5"/>
          <p:cNvSpPr txBox="1">
            <a:spLocks noChangeArrowheads="1"/>
          </p:cNvSpPr>
          <p:nvPr userDrawn="1"/>
        </p:nvSpPr>
        <p:spPr bwMode="auto">
          <a:xfrm>
            <a:off x="8172450" y="6381750"/>
            <a:ext cx="720725" cy="2762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fld id="{A3BBD9FD-4090-4B05-8008-827F64DBC9BB}" type="slidenum">
              <a:rPr lang="pl-PL" altLang="pl-PL" sz="1200" smtClean="0">
                <a:solidFill>
                  <a:prstClr val="black"/>
                </a:solidFill>
                <a:latin typeface="Arial" panose="020B0604020202020204" pitchFamily="34" charset="0"/>
              </a:rPr>
              <a:pPr algn="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pl-PL" altLang="pl-PL" sz="120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pic>
        <p:nvPicPr>
          <p:cNvPr id="7" name="Obraz 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312450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az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39750" y="1268760"/>
            <a:ext cx="8147050" cy="936104"/>
          </a:xfrm>
        </p:spPr>
        <p:txBody>
          <a:bodyPr>
            <a:normAutofit/>
          </a:bodyPr>
          <a:lstStyle>
            <a:lvl1pPr algn="l">
              <a:defRPr sz="28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/>
              <a:t>Kliknij, aby edytować styl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39750" y="2276475"/>
            <a:ext cx="8136706" cy="3849688"/>
          </a:xfrm>
        </p:spPr>
        <p:txBody>
          <a:bodyPr/>
          <a:lstStyle>
            <a:lvl1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B4A976-E89E-42A1-85ED-B6A681914FF9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89487874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az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>
            <a:normAutofit/>
          </a:bodyPr>
          <a:lstStyle>
            <a:lvl1pPr algn="l">
              <a:defRPr sz="3200" b="1" cap="all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>
            <a:norm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3D4C73-AFDC-4301-866B-A6D7A7F6BC98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21687583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braz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268760"/>
            <a:ext cx="8229600" cy="936104"/>
          </a:xfrm>
        </p:spPr>
        <p:txBody>
          <a:bodyPr>
            <a:normAutofit/>
          </a:bodyPr>
          <a:lstStyle>
            <a:lvl1pPr algn="l"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2276872"/>
            <a:ext cx="4038600" cy="3849291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2276872"/>
            <a:ext cx="4038600" cy="3849291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4D7000-3BE4-40FA-BDBF-C281C7B3F8D9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82571951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az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268760"/>
            <a:ext cx="8229600" cy="936104"/>
          </a:xfrm>
        </p:spPr>
        <p:txBody>
          <a:bodyPr>
            <a:normAutofit/>
          </a:bodyPr>
          <a:lstStyle>
            <a:lvl1pPr algn="l"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2276872"/>
            <a:ext cx="4040188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852935"/>
            <a:ext cx="4040188" cy="3273227"/>
          </a:xfrm>
        </p:spPr>
        <p:txBody>
          <a:bodyPr/>
          <a:lstStyle>
            <a:lvl1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2276872"/>
            <a:ext cx="4041775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852935"/>
            <a:ext cx="4041775" cy="3273227"/>
          </a:xfr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defRPr lang="pl-PL" sz="2000" kern="1200" dirty="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defRPr lang="pl-PL" sz="1800" kern="1200" dirty="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defRPr lang="pl-PL" sz="1600" kern="1200" dirty="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defRPr lang="pl-PL" sz="1400" kern="1200" dirty="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defRPr lang="pl-PL" sz="1400" kern="1200" dirty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3168C5CD-8EAD-4870-95C0-7EF238C8B855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17675354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Obraz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268760"/>
            <a:ext cx="8229600" cy="936104"/>
          </a:xfrm>
        </p:spPr>
        <p:txBody>
          <a:bodyPr>
            <a:normAutofit/>
          </a:bodyPr>
          <a:lstStyle>
            <a:lvl1pPr algn="l"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42A91D1F-76A3-4EA3-8F49-8CEA1CA08510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48748647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braz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268760"/>
            <a:ext cx="3008313" cy="864096"/>
          </a:xfrm>
        </p:spPr>
        <p:txBody>
          <a:bodyPr anchor="b"/>
          <a:lstStyle>
            <a:lvl1pPr algn="l">
              <a:defRPr sz="20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1268760"/>
            <a:ext cx="5111750" cy="4857403"/>
          </a:xfrm>
        </p:spPr>
        <p:txBody>
          <a:bodyPr/>
          <a:lstStyle>
            <a:lvl1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2132856"/>
            <a:ext cx="3008313" cy="3993307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23F9056B-B66C-4D4B-8275-0880CC674CD7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99231802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braz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1268761"/>
            <a:ext cx="5486400" cy="3458814"/>
          </a:xfrm>
        </p:spPr>
        <p:txBody>
          <a:bodyPr rtlCol="0">
            <a:normAutofit/>
          </a:bodyPr>
          <a:lstStyle>
            <a:lvl1pPr marL="0" indent="0">
              <a:buNone/>
              <a:defRPr sz="32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6CAB5AC4-CA30-478C-92E0-D1C81E426257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75010994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ole tekstowe 2"/>
          <p:cNvSpPr txBox="1">
            <a:spLocks noChangeArrowheads="1"/>
          </p:cNvSpPr>
          <p:nvPr userDrawn="1"/>
        </p:nvSpPr>
        <p:spPr bwMode="auto">
          <a:xfrm>
            <a:off x="8172450" y="6381750"/>
            <a:ext cx="7207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fld id="{58400C2F-1BFC-43A0-9BF6-FACDE3405383}" type="slidenum">
              <a:rPr lang="pl-PL" altLang="pl-PL" sz="1200" smtClean="0">
                <a:solidFill>
                  <a:prstClr val="black"/>
                </a:solidFill>
                <a:latin typeface="Arial" panose="020B0604020202020204" pitchFamily="34" charset="0"/>
              </a:rPr>
              <a:pPr algn="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pl-PL" altLang="pl-PL" sz="120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pic>
        <p:nvPicPr>
          <p:cNvPr id="4" name="Obraz 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9922088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1838C2-0C99-46A8-943C-B9755C514781}" type="datetimeFigureOut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18.04.2024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6A18DD-0647-4D6B-A764-2EBF1C9F2BF6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23130387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ole tekstowe 2"/>
          <p:cNvSpPr txBox="1">
            <a:spLocks noChangeArrowheads="1"/>
          </p:cNvSpPr>
          <p:nvPr/>
        </p:nvSpPr>
        <p:spPr bwMode="auto">
          <a:xfrm>
            <a:off x="8172450" y="6381750"/>
            <a:ext cx="720725" cy="2762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fld id="{BECFBA35-BFFA-43B2-A99F-493149C6C20E}" type="slidenum">
              <a:rPr lang="pl-PL" altLang="pl-PL" sz="1200" smtClean="0">
                <a:solidFill>
                  <a:prstClr val="black"/>
                </a:solidFill>
                <a:latin typeface="Arial" panose="020B0604020202020204" pitchFamily="34" charset="0"/>
              </a:rPr>
              <a:pPr algn="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pl-PL" altLang="pl-PL" sz="120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pic>
        <p:nvPicPr>
          <p:cNvPr id="4" name="Obraz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ole tekstowe 5"/>
          <p:cNvSpPr txBox="1">
            <a:spLocks noChangeArrowheads="1"/>
          </p:cNvSpPr>
          <p:nvPr userDrawn="1"/>
        </p:nvSpPr>
        <p:spPr bwMode="auto">
          <a:xfrm>
            <a:off x="8172450" y="6381750"/>
            <a:ext cx="720725" cy="2762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fld id="{39E3135F-C7E3-4A3B-B9D6-A8A29C523232}" type="slidenum">
              <a:rPr lang="pl-PL" altLang="pl-PL" sz="1200" smtClean="0">
                <a:solidFill>
                  <a:prstClr val="black"/>
                </a:solidFill>
                <a:latin typeface="Arial" panose="020B0604020202020204" pitchFamily="34" charset="0"/>
              </a:rPr>
              <a:pPr algn="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pl-PL" altLang="pl-PL" sz="120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pic>
        <p:nvPicPr>
          <p:cNvPr id="7" name="Obraz 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22800600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az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39750" y="1268760"/>
            <a:ext cx="8147050" cy="936104"/>
          </a:xfrm>
        </p:spPr>
        <p:txBody>
          <a:bodyPr>
            <a:normAutofit/>
          </a:bodyPr>
          <a:lstStyle>
            <a:lvl1pPr algn="l">
              <a:defRPr sz="28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/>
              <a:t>Kliknij, aby edytować styl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39750" y="2276475"/>
            <a:ext cx="8136706" cy="3849688"/>
          </a:xfrm>
        </p:spPr>
        <p:txBody>
          <a:bodyPr/>
          <a:lstStyle>
            <a:lvl1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FA22C66-7AF4-43C2-92BB-E8850F200894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232037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az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>
            <a:normAutofit/>
          </a:bodyPr>
          <a:lstStyle>
            <a:lvl1pPr algn="l">
              <a:defRPr sz="3200" b="1" cap="all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>
            <a:norm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3C6B57A6-FA96-4985-85D1-2D280C6F5B94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85958469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braz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268760"/>
            <a:ext cx="8229600" cy="936104"/>
          </a:xfrm>
        </p:spPr>
        <p:txBody>
          <a:bodyPr>
            <a:normAutofit/>
          </a:bodyPr>
          <a:lstStyle>
            <a:lvl1pPr algn="l"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2276872"/>
            <a:ext cx="4038600" cy="3849291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2276872"/>
            <a:ext cx="4038600" cy="3849291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886CCF9-77C3-41E0-AC8E-A530ED121B5C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281127447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az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268760"/>
            <a:ext cx="8229600" cy="936104"/>
          </a:xfrm>
        </p:spPr>
        <p:txBody>
          <a:bodyPr>
            <a:normAutofit/>
          </a:bodyPr>
          <a:lstStyle>
            <a:lvl1pPr algn="l"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2276872"/>
            <a:ext cx="4040188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852935"/>
            <a:ext cx="4040188" cy="3273227"/>
          </a:xfrm>
        </p:spPr>
        <p:txBody>
          <a:bodyPr/>
          <a:lstStyle>
            <a:lvl1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2276872"/>
            <a:ext cx="4041775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852935"/>
            <a:ext cx="4041775" cy="3273227"/>
          </a:xfr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defRPr lang="pl-PL" sz="2000" kern="1200" dirty="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defRPr lang="pl-PL" sz="1800" kern="1200" dirty="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defRPr lang="pl-PL" sz="1600" kern="1200" dirty="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defRPr lang="pl-PL" sz="1400" kern="1200" dirty="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defRPr lang="pl-PL" sz="1400" kern="1200" dirty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3735FEC-82AE-45B6-8FCD-A1C52CEB5E93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425366830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Obraz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268760"/>
            <a:ext cx="8229600" cy="936104"/>
          </a:xfrm>
        </p:spPr>
        <p:txBody>
          <a:bodyPr>
            <a:normAutofit/>
          </a:bodyPr>
          <a:lstStyle>
            <a:lvl1pPr algn="l"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4D3171F-A133-4102-9BBB-E8A02FAD9F0E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147629190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braz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268760"/>
            <a:ext cx="3008313" cy="864096"/>
          </a:xfrm>
        </p:spPr>
        <p:txBody>
          <a:bodyPr anchor="b"/>
          <a:lstStyle>
            <a:lvl1pPr algn="l">
              <a:defRPr sz="20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1268760"/>
            <a:ext cx="5111750" cy="4857403"/>
          </a:xfrm>
        </p:spPr>
        <p:txBody>
          <a:bodyPr/>
          <a:lstStyle>
            <a:lvl1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2132856"/>
            <a:ext cx="3008313" cy="3993307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5DB7089B-6859-4E2F-878B-561188480A4A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339660181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braz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1268761"/>
            <a:ext cx="5486400" cy="3458814"/>
          </a:xfrm>
        </p:spPr>
        <p:txBody>
          <a:bodyPr rtlCol="0">
            <a:normAutofit/>
          </a:bodyPr>
          <a:lstStyle>
            <a:lvl1pPr marL="0" indent="0">
              <a:buNone/>
              <a:defRPr sz="32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7DDC84E-93F7-4C2F-8D01-6EE526BE40F8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4208408621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ole tekstowe 2"/>
          <p:cNvSpPr txBox="1">
            <a:spLocks noChangeArrowheads="1"/>
          </p:cNvSpPr>
          <p:nvPr userDrawn="1"/>
        </p:nvSpPr>
        <p:spPr bwMode="auto">
          <a:xfrm>
            <a:off x="8172450" y="6381750"/>
            <a:ext cx="7207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fld id="{16C5B9A3-9E78-4AB8-A2DA-A842D78D7D19}" type="slidenum">
              <a:rPr lang="pl-PL" altLang="pl-PL" sz="1200" smtClean="0">
                <a:solidFill>
                  <a:prstClr val="black"/>
                </a:solidFill>
                <a:latin typeface="Arial" panose="020B0604020202020204" pitchFamily="34" charset="0"/>
              </a:rPr>
              <a:pPr algn="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pl-PL" altLang="pl-PL" sz="120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pic>
        <p:nvPicPr>
          <p:cNvPr id="4" name="Obraz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92190360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41AB0F-CF38-4DB8-88AE-6D20C58B3E9B}" type="datetimeFigureOut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18.04.2024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FD6403-E84A-4CED-8F46-95F9122668D3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4201331826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ole tekstowe 2"/>
          <p:cNvSpPr txBox="1">
            <a:spLocks noChangeArrowheads="1"/>
          </p:cNvSpPr>
          <p:nvPr/>
        </p:nvSpPr>
        <p:spPr bwMode="auto">
          <a:xfrm>
            <a:off x="8172450" y="6381750"/>
            <a:ext cx="720725" cy="2762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8333633F-9BFB-4FFB-B41C-D4F3153E2D5A}" type="slidenum">
              <a:rPr lang="pl-PL" altLang="pl-PL" sz="1200" smtClean="0">
                <a:solidFill>
                  <a:prstClr val="black"/>
                </a:solidFill>
                <a:latin typeface="Arial" panose="020B0604020202020204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pl-PL" altLang="pl-PL" sz="120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pic>
        <p:nvPicPr>
          <p:cNvPr id="4" name="Obraz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ole tekstowe 5"/>
          <p:cNvSpPr txBox="1">
            <a:spLocks noChangeArrowheads="1"/>
          </p:cNvSpPr>
          <p:nvPr userDrawn="1"/>
        </p:nvSpPr>
        <p:spPr bwMode="auto">
          <a:xfrm>
            <a:off x="8172450" y="6381750"/>
            <a:ext cx="720725" cy="2762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042D8D4D-AE59-4791-8AAE-C4B9D69F2882}" type="slidenum">
              <a:rPr lang="pl-PL" altLang="pl-PL" sz="1200" smtClean="0">
                <a:solidFill>
                  <a:prstClr val="black"/>
                </a:solidFill>
                <a:latin typeface="Arial" panose="020B0604020202020204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pl-PL" altLang="pl-PL" sz="120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pic>
        <p:nvPicPr>
          <p:cNvPr id="7" name="Obraz 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17624721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az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39750" y="1268760"/>
            <a:ext cx="8147050" cy="936104"/>
          </a:xfrm>
        </p:spPr>
        <p:txBody>
          <a:bodyPr>
            <a:normAutofit/>
          </a:bodyPr>
          <a:lstStyle>
            <a:lvl1pPr algn="l">
              <a:defRPr sz="28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/>
              <a:t>Kliknij, aby edytować styl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39750" y="2276475"/>
            <a:ext cx="8136706" cy="3849688"/>
          </a:xfrm>
        </p:spPr>
        <p:txBody>
          <a:bodyPr/>
          <a:lstStyle>
            <a:lvl1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57BE549-27DD-4935-BE82-2F0E87657E5A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856842231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az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>
            <a:normAutofit/>
          </a:bodyPr>
          <a:lstStyle>
            <a:lvl1pPr algn="l">
              <a:defRPr sz="3200" b="1" cap="all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>
            <a:norm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E11E4FF-1B22-4B27-8233-324BB5E74C11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35740820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braz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268760"/>
            <a:ext cx="8229600" cy="936104"/>
          </a:xfrm>
        </p:spPr>
        <p:txBody>
          <a:bodyPr>
            <a:normAutofit/>
          </a:bodyPr>
          <a:lstStyle>
            <a:lvl1pPr algn="l"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2276872"/>
            <a:ext cx="4038600" cy="3849291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2276872"/>
            <a:ext cx="4038600" cy="3849291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5ADE5AB-B874-4A7C-8B3B-C8BDC26E18B2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457524059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az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268760"/>
            <a:ext cx="8229600" cy="936104"/>
          </a:xfrm>
        </p:spPr>
        <p:txBody>
          <a:bodyPr>
            <a:normAutofit/>
          </a:bodyPr>
          <a:lstStyle>
            <a:lvl1pPr algn="l"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2276872"/>
            <a:ext cx="4040188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852935"/>
            <a:ext cx="4040188" cy="3273227"/>
          </a:xfrm>
        </p:spPr>
        <p:txBody>
          <a:bodyPr/>
          <a:lstStyle>
            <a:lvl1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2276872"/>
            <a:ext cx="4041775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852935"/>
            <a:ext cx="4041775" cy="3273227"/>
          </a:xfr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defRPr lang="pl-PL" sz="2000" kern="1200" dirty="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defRPr lang="pl-PL" sz="1800" kern="1200" dirty="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defRPr lang="pl-PL" sz="1600" kern="1200" dirty="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defRPr lang="pl-PL" sz="1400" kern="1200" dirty="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defRPr lang="pl-PL" sz="1400" kern="1200" dirty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B4BF11C6-AF03-4691-95B7-9DC6D83EC39F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141616429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Obraz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268760"/>
            <a:ext cx="8229600" cy="936104"/>
          </a:xfrm>
        </p:spPr>
        <p:txBody>
          <a:bodyPr>
            <a:normAutofit/>
          </a:bodyPr>
          <a:lstStyle>
            <a:lvl1pPr algn="l"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AE85D324-B31E-470D-A178-F94A6C6C1DA6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404293014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braz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268760"/>
            <a:ext cx="3008313" cy="864096"/>
          </a:xfrm>
        </p:spPr>
        <p:txBody>
          <a:bodyPr anchor="b"/>
          <a:lstStyle>
            <a:lvl1pPr algn="l">
              <a:defRPr sz="20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1268760"/>
            <a:ext cx="5111750" cy="4857403"/>
          </a:xfrm>
        </p:spPr>
        <p:txBody>
          <a:bodyPr/>
          <a:lstStyle>
            <a:lvl1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2132856"/>
            <a:ext cx="3008313" cy="3993307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72018147-5A46-483C-9515-166A097192CD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631858485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braz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1268761"/>
            <a:ext cx="5486400" cy="3458814"/>
          </a:xfrm>
        </p:spPr>
        <p:txBody>
          <a:bodyPr rtlCol="0">
            <a:normAutofit/>
          </a:bodyPr>
          <a:lstStyle>
            <a:lvl1pPr marL="0" indent="0">
              <a:buNone/>
              <a:defRPr sz="32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2391395F-6321-4154-AB00-07930DF8A220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130642622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ole tekstowe 2"/>
          <p:cNvSpPr txBox="1">
            <a:spLocks noChangeArrowheads="1"/>
          </p:cNvSpPr>
          <p:nvPr userDrawn="1"/>
        </p:nvSpPr>
        <p:spPr bwMode="auto">
          <a:xfrm>
            <a:off x="8172450" y="6381750"/>
            <a:ext cx="7207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DFD5BF0A-8BD0-426C-BD24-AC61B506DE78}" type="slidenum">
              <a:rPr lang="pl-PL" altLang="pl-PL" sz="1200" smtClean="0">
                <a:solidFill>
                  <a:prstClr val="black"/>
                </a:solidFill>
                <a:latin typeface="Arial" panose="020B0604020202020204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pl-PL" altLang="pl-PL" sz="120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pic>
        <p:nvPicPr>
          <p:cNvPr id="4" name="Obraz 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83738730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F6913B-E3C4-47CA-8973-8BB52FE933B9}" type="datetime1">
              <a:rPr lang="pl-P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18.04.2024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C0C7B9-6A1F-403F-B7FE-C65CCC181BA1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588491082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ytuł i zawartoś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ole tekstowe 2"/>
          <p:cNvSpPr txBox="1">
            <a:spLocks noChangeArrowheads="1"/>
          </p:cNvSpPr>
          <p:nvPr userDrawn="1"/>
        </p:nvSpPr>
        <p:spPr bwMode="auto">
          <a:xfrm>
            <a:off x="8172450" y="6381750"/>
            <a:ext cx="720725" cy="2762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05C3B4CA-0921-4E29-AB8A-7FBE5CDC85A1}" type="slidenum">
              <a:rPr lang="pl-PL" altLang="pl-PL" sz="1200">
                <a:solidFill>
                  <a:prstClr val="black"/>
                </a:solidFill>
                <a:latin typeface="Arial" panose="020B0604020202020204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pl-PL" altLang="pl-PL" sz="120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pic>
        <p:nvPicPr>
          <p:cNvPr id="4" name="Obraz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D5704C-A8F8-497A-9480-2BAAD9A4FB7F}" type="datetime1">
              <a:rPr lang="pl-P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18.04.2024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806A2B-16AF-42E6-A134-E4CA00A45428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477258496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lajd tytułow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az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ole tekstowe 5"/>
          <p:cNvSpPr txBox="1">
            <a:spLocks noChangeArrowheads="1"/>
          </p:cNvSpPr>
          <p:nvPr userDrawn="1"/>
        </p:nvSpPr>
        <p:spPr bwMode="auto">
          <a:xfrm>
            <a:off x="8172450" y="6381750"/>
            <a:ext cx="720725" cy="2762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AAE1CAA9-B32C-4372-B5A1-0A48DE4D2AF5}" type="slidenum">
              <a:rPr lang="pl-PL" altLang="pl-PL" sz="1200">
                <a:solidFill>
                  <a:prstClr val="black"/>
                </a:solidFill>
                <a:latin typeface="Arial" panose="020B0604020202020204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pl-PL" altLang="pl-PL" sz="120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dirty="0"/>
              <a:t>Kliknij, aby edytować styl wzorca podtytułu</a:t>
            </a:r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92BCFC-A36C-43E5-9D6D-08ECF7392163}" type="datetime1">
              <a:rPr lang="pl-P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18.04.2024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FC6090-9D58-4D65-AA97-3D4DA4EEED21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750464234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ytuł i zawartoś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az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ole tekstowe 5"/>
          <p:cNvSpPr txBox="1">
            <a:spLocks noChangeArrowheads="1"/>
          </p:cNvSpPr>
          <p:nvPr userDrawn="1"/>
        </p:nvSpPr>
        <p:spPr bwMode="auto">
          <a:xfrm>
            <a:off x="8172450" y="6381750"/>
            <a:ext cx="720725" cy="2762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68AB8248-11BD-452E-9E41-A018D01A6967}" type="slidenum">
              <a:rPr lang="pl-PL" altLang="pl-PL" sz="1200">
                <a:solidFill>
                  <a:prstClr val="black"/>
                </a:solidFill>
                <a:latin typeface="Arial" panose="020B0604020202020204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pl-PL" altLang="pl-PL" sz="120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2780930"/>
            <a:ext cx="8229600" cy="334523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7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5DB23E-A48B-400F-B451-EEF863E7C24F}" type="datetime1">
              <a:rPr lang="pl-P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18.04.2024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ymbol zastępczy stopki 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ymbol zastępczy numeru slajd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83841F-F9D7-4E87-B48B-67AF3D38E676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966071791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główek sekcji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az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ole tekstowe 5"/>
          <p:cNvSpPr txBox="1">
            <a:spLocks noChangeArrowheads="1"/>
          </p:cNvSpPr>
          <p:nvPr userDrawn="1"/>
        </p:nvSpPr>
        <p:spPr bwMode="auto">
          <a:xfrm>
            <a:off x="8172450" y="6381750"/>
            <a:ext cx="720725" cy="2762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F3E19E1D-20B2-4614-B03E-1FB2CAE1BC08}" type="slidenum">
              <a:rPr lang="pl-PL" altLang="pl-PL" sz="1200">
                <a:solidFill>
                  <a:prstClr val="black"/>
                </a:solidFill>
                <a:latin typeface="Arial" panose="020B0604020202020204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pl-PL" altLang="pl-PL" sz="120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B4484D-38C4-486E-AC6B-0FE2985430F5}" type="datetime1">
              <a:rPr lang="pl-P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18.04.2024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9741F9-D99B-40E5-BD29-44F4E2D790F8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545769655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wa elementy zawartości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braz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pole tekstowe 6"/>
          <p:cNvSpPr txBox="1">
            <a:spLocks noChangeArrowheads="1"/>
          </p:cNvSpPr>
          <p:nvPr userDrawn="1"/>
        </p:nvSpPr>
        <p:spPr bwMode="auto">
          <a:xfrm>
            <a:off x="8172450" y="6381750"/>
            <a:ext cx="720725" cy="2762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D0794A43-F68B-4FE9-A977-FE9D8614674D}" type="slidenum">
              <a:rPr lang="pl-PL" altLang="pl-PL" sz="1200">
                <a:solidFill>
                  <a:prstClr val="black"/>
                </a:solidFill>
                <a:latin typeface="Arial" panose="020B0604020202020204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pl-PL" altLang="pl-PL" sz="120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4194362287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ównani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az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pole tekstowe 8"/>
          <p:cNvSpPr txBox="1">
            <a:spLocks noChangeArrowheads="1"/>
          </p:cNvSpPr>
          <p:nvPr userDrawn="1"/>
        </p:nvSpPr>
        <p:spPr bwMode="auto">
          <a:xfrm>
            <a:off x="8172450" y="6381750"/>
            <a:ext cx="720725" cy="2762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96A79D21-1719-41BD-99DB-DF8A478D5D56}" type="slidenum">
              <a:rPr lang="pl-PL" altLang="pl-PL" sz="1200">
                <a:solidFill>
                  <a:prstClr val="black"/>
                </a:solidFill>
                <a:latin typeface="Arial" panose="020B0604020202020204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pl-PL" altLang="pl-PL" sz="120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484784"/>
            <a:ext cx="4040188" cy="690091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6" y="1484784"/>
            <a:ext cx="4041775" cy="690091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10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113CC9-74F7-4065-9EC8-C268F7934E7A}" type="datetime1">
              <a:rPr lang="pl-P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18.04.2024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Symbol zastępczy stopki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Symbol zastępczy numeru slajd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494D99-DE2D-4855-B991-6C87392D6D2E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619323293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awartość z podpisem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braz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pole tekstowe 6"/>
          <p:cNvSpPr txBox="1">
            <a:spLocks noChangeArrowheads="1"/>
          </p:cNvSpPr>
          <p:nvPr userDrawn="1"/>
        </p:nvSpPr>
        <p:spPr bwMode="auto">
          <a:xfrm>
            <a:off x="8172450" y="6381750"/>
            <a:ext cx="720725" cy="2762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2D1481B1-ECA5-4158-B409-48CF18FEE643}" type="slidenum">
              <a:rPr lang="pl-PL" altLang="pl-PL" sz="1200">
                <a:solidFill>
                  <a:prstClr val="black"/>
                </a:solidFill>
                <a:latin typeface="Arial" panose="020B0604020202020204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pl-PL" altLang="pl-PL" sz="120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1" y="1700809"/>
            <a:ext cx="5111750" cy="4425355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2204864"/>
            <a:ext cx="3008313" cy="392129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8" name="Symbol zastępczy daty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3728AD-7CFB-4C03-86B7-88B91C773241}" type="datetime1">
              <a:rPr lang="pl-P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18.04.2024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ymbol zastępczy stopki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Symbol zastępczy numeru slajd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8C6654-E207-413D-B4C7-C200A358BB36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912494405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braz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pole tekstowe 6"/>
          <p:cNvSpPr txBox="1">
            <a:spLocks noChangeArrowheads="1"/>
          </p:cNvSpPr>
          <p:nvPr userDrawn="1"/>
        </p:nvSpPr>
        <p:spPr bwMode="auto">
          <a:xfrm>
            <a:off x="8172450" y="6381750"/>
            <a:ext cx="720725" cy="2762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C525E33C-EDE5-40F1-949F-08FEE4C004EA}" type="slidenum">
              <a:rPr lang="pl-PL" altLang="pl-PL" sz="1200">
                <a:solidFill>
                  <a:prstClr val="black"/>
                </a:solidFill>
                <a:latin typeface="Arial" panose="020B0604020202020204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pl-PL" altLang="pl-PL" sz="120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1196753"/>
            <a:ext cx="5486400" cy="3530823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8" name="Symbol zastępczy daty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01A00B-6D9F-4610-822E-2357A234B741}" type="datetime1">
              <a:rPr lang="pl-P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18.04.2024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ymbol zastępczy stopki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Symbol zastępczy numeru slajd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72EB11-711B-4DC3-8A95-7C49026D433F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654175063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az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ole tekstowe 5"/>
          <p:cNvSpPr txBox="1">
            <a:spLocks noChangeArrowheads="1"/>
          </p:cNvSpPr>
          <p:nvPr userDrawn="1"/>
        </p:nvSpPr>
        <p:spPr bwMode="auto">
          <a:xfrm>
            <a:off x="8172450" y="6381750"/>
            <a:ext cx="720725" cy="2762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58465838-A739-4810-9F14-77AE23039D38}" type="slidenum">
              <a:rPr lang="pl-PL" altLang="pl-PL" sz="1200">
                <a:solidFill>
                  <a:prstClr val="black"/>
                </a:solidFill>
                <a:latin typeface="Arial" panose="020B0604020202020204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pl-PL" altLang="pl-PL" sz="120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184275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420890"/>
            <a:ext cx="8229600" cy="3705275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3280AA-C10A-4982-BCB5-8164CE6F5077}" type="datetime1">
              <a:rPr lang="pl-P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18.04.2024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24C595-236B-4FF2-A52F-F1EDFD36457F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299737740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az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ole tekstowe 5"/>
          <p:cNvSpPr txBox="1">
            <a:spLocks noChangeArrowheads="1"/>
          </p:cNvSpPr>
          <p:nvPr userDrawn="1"/>
        </p:nvSpPr>
        <p:spPr bwMode="auto">
          <a:xfrm>
            <a:off x="8172450" y="6381750"/>
            <a:ext cx="720725" cy="2762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0C542DA8-B5A5-4EB9-9F5E-5F3293453528}" type="slidenum">
              <a:rPr lang="pl-PL" altLang="pl-PL" sz="1200">
                <a:solidFill>
                  <a:prstClr val="black"/>
                </a:solidFill>
                <a:latin typeface="Arial" panose="020B0604020202020204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pl-PL" altLang="pl-PL" sz="120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5868144" y="1340768"/>
            <a:ext cx="2520280" cy="4785395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1" y="1340768"/>
            <a:ext cx="5050904" cy="4785395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BF4ABF-0467-4612-B09E-434DA7BDFAE1}" type="datetime1">
              <a:rPr lang="pl-P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18.04.2024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A1A2CD-95F6-47CA-84FD-2958C2B9EEE3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962263551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ust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ole tekstowe 2"/>
          <p:cNvSpPr txBox="1">
            <a:spLocks noChangeArrowheads="1"/>
          </p:cNvSpPr>
          <p:nvPr userDrawn="1"/>
        </p:nvSpPr>
        <p:spPr bwMode="auto">
          <a:xfrm>
            <a:off x="8172450" y="6381750"/>
            <a:ext cx="720725" cy="2762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4821D09D-07DB-4682-B3F7-474385E90883}" type="slidenum">
              <a:rPr lang="pl-PL" altLang="pl-PL" sz="1200">
                <a:solidFill>
                  <a:prstClr val="black"/>
                </a:solidFill>
                <a:latin typeface="Arial" panose="020B0604020202020204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pl-PL" altLang="pl-PL" sz="120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pic>
        <p:nvPicPr>
          <p:cNvPr id="4" name="Obraz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1F3771-F89A-4BE3-AF43-5D761BA98843}" type="datetime1">
              <a:rPr lang="pl-P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18.04.2024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DB584F-722F-4C71-864C-EF8BDAACF151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4095728804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Zawartość z podpisem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braz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pole tekstowe 6"/>
          <p:cNvSpPr txBox="1">
            <a:spLocks noChangeArrowheads="1"/>
          </p:cNvSpPr>
          <p:nvPr userDrawn="1"/>
        </p:nvSpPr>
        <p:spPr bwMode="auto">
          <a:xfrm>
            <a:off x="8172450" y="6381750"/>
            <a:ext cx="720725" cy="2762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2D1481B1-ECA5-4158-B409-48CF18FEE643}" type="slidenum">
              <a:rPr lang="pl-PL" altLang="pl-PL" sz="1200">
                <a:solidFill>
                  <a:prstClr val="black"/>
                </a:solidFill>
                <a:latin typeface="Arial" panose="020B0604020202020204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pl-PL" altLang="pl-PL" sz="120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1" y="1700809"/>
            <a:ext cx="5111750" cy="4425355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2204864"/>
            <a:ext cx="3008313" cy="392129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8" name="Symbol zastępczy daty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BBE38E-429D-4B93-8A94-D9C704FB6E3A}" type="datetime1">
              <a:rPr lang="pl-P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18.04.2024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ymbol zastępczy stopki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Symbol zastępczy numeru slajd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8C6654-E207-413D-B4C7-C200A358BB36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61644669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B16812-AF42-4F39-A0D1-F1D2FEF0CC36}" type="datetimeFigureOut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18.04.2024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DA4C81-8C70-45FD-ABF5-8E572BBE0AEC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149117205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ole tekstowe 2"/>
          <p:cNvSpPr txBox="1">
            <a:spLocks noChangeArrowheads="1"/>
          </p:cNvSpPr>
          <p:nvPr/>
        </p:nvSpPr>
        <p:spPr bwMode="auto">
          <a:xfrm>
            <a:off x="8172451" y="6381751"/>
            <a:ext cx="720725" cy="23083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</a:pPr>
            <a:fld id="{134844B0-FD55-44B1-9E48-C8DEF31A8163}" type="slidenum">
              <a:rPr lang="pl-PL" altLang="pl-PL" sz="900">
                <a:solidFill>
                  <a:prstClr val="black"/>
                </a:solidFill>
                <a:latin typeface="Arial" panose="020B0604020202020204" pitchFamily="34" charset="0"/>
              </a:rPr>
              <a:pPr algn="r" eaLnBrk="1" fontAlgn="base" hangingPunct="1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pl-PL" altLang="pl-PL" sz="90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pic>
        <p:nvPicPr>
          <p:cNvPr id="4" name="Obraz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ole tekstowe 5"/>
          <p:cNvSpPr txBox="1">
            <a:spLocks noChangeArrowheads="1"/>
          </p:cNvSpPr>
          <p:nvPr userDrawn="1"/>
        </p:nvSpPr>
        <p:spPr bwMode="auto">
          <a:xfrm>
            <a:off x="8172451" y="6381751"/>
            <a:ext cx="720725" cy="23083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</a:pPr>
            <a:fld id="{1965453F-B0FB-4E7B-9B42-1EDFB18C4231}" type="slidenum">
              <a:rPr lang="pl-PL" altLang="pl-PL" sz="900">
                <a:solidFill>
                  <a:prstClr val="black"/>
                </a:solidFill>
                <a:latin typeface="Arial" panose="020B0604020202020204" pitchFamily="34" charset="0"/>
              </a:rPr>
              <a:pPr algn="r" eaLnBrk="1" fontAlgn="base" hangingPunct="1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pl-PL" altLang="pl-PL" sz="90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pic>
        <p:nvPicPr>
          <p:cNvPr id="7" name="Obraz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78938579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az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39751" y="1268760"/>
            <a:ext cx="8147050" cy="936104"/>
          </a:xfrm>
        </p:spPr>
        <p:txBody>
          <a:bodyPr>
            <a:normAutofit/>
          </a:bodyPr>
          <a:lstStyle>
            <a:lvl1pPr algn="l">
              <a:defRPr sz="21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/>
              <a:t>Kliknij, aby edytować styl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39751" y="2276475"/>
            <a:ext cx="8136706" cy="3849688"/>
          </a:xfrm>
        </p:spPr>
        <p:txBody>
          <a:bodyPr/>
          <a:lstStyle>
            <a:lvl1pPr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35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05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05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82D72D9-FF58-4A13-83B3-54C56C6EBB65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93416839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az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>
            <a:normAutofit/>
          </a:bodyPr>
          <a:lstStyle>
            <a:lvl1pPr algn="l">
              <a:defRPr sz="2400" b="1" cap="all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>
            <a:normAutofit/>
          </a:bodyPr>
          <a:lstStyle>
            <a:lvl1pPr marL="0" indent="0">
              <a:buNone/>
              <a:defRPr sz="135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A8B669B-1F50-4076-A4C9-2E8BC2CE2488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645728570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braz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268760"/>
            <a:ext cx="8229600" cy="936104"/>
          </a:xfrm>
        </p:spPr>
        <p:txBody>
          <a:bodyPr>
            <a:normAutofit/>
          </a:bodyPr>
          <a:lstStyle>
            <a:lvl1pPr algn="l">
              <a:defRPr sz="21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2276874"/>
            <a:ext cx="4038600" cy="3849291"/>
          </a:xfrm>
        </p:spPr>
        <p:txBody>
          <a:bodyPr/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2276874"/>
            <a:ext cx="4038600" cy="3849291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04D547C-42B3-48F8-83C1-85E874A3168F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009882473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az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268760"/>
            <a:ext cx="8229600" cy="936104"/>
          </a:xfrm>
        </p:spPr>
        <p:txBody>
          <a:bodyPr>
            <a:normAutofit/>
          </a:bodyPr>
          <a:lstStyle>
            <a:lvl1pPr algn="l">
              <a:defRPr sz="21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2276872"/>
            <a:ext cx="4040188" cy="576064"/>
          </a:xfrm>
        </p:spPr>
        <p:txBody>
          <a:bodyPr anchor="b">
            <a:noAutofit/>
          </a:bodyPr>
          <a:lstStyle>
            <a:lvl1pPr marL="0" indent="0">
              <a:buNone/>
              <a:defRPr sz="15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852937"/>
            <a:ext cx="4040188" cy="3273227"/>
          </a:xfrm>
        </p:spPr>
        <p:txBody>
          <a:bodyPr/>
          <a:lstStyle>
            <a:lvl1pPr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35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05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05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6" y="2276872"/>
            <a:ext cx="4041775" cy="576064"/>
          </a:xfrm>
        </p:spPr>
        <p:txBody>
          <a:bodyPr anchor="b">
            <a:noAutofit/>
          </a:bodyPr>
          <a:lstStyle>
            <a:lvl1pPr marL="0" indent="0">
              <a:buNone/>
              <a:defRPr sz="15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6" y="2852937"/>
            <a:ext cx="4041775" cy="3273227"/>
          </a:xfrm>
        </p:spPr>
        <p:txBody>
          <a:bodyPr>
            <a:normAutofit/>
          </a:bodyPr>
          <a:lstStyle>
            <a:lvl1pPr algn="l" defTabSz="685800" rtl="0" eaLnBrk="1" latinLnBrk="0" hangingPunct="1">
              <a:spcBef>
                <a:spcPct val="20000"/>
              </a:spcBef>
              <a:buFont typeface="Arial" panose="020B0604020202020204" pitchFamily="34" charset="0"/>
              <a:defRPr lang="pl-PL" sz="1500" kern="1200" dirty="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algn="l" defTabSz="685800" rtl="0" eaLnBrk="1" latinLnBrk="0" hangingPunct="1">
              <a:spcBef>
                <a:spcPct val="20000"/>
              </a:spcBef>
              <a:buFont typeface="Arial" panose="020B0604020202020204" pitchFamily="34" charset="0"/>
              <a:defRPr lang="pl-PL" sz="1350" kern="1200" dirty="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algn="l" defTabSz="685800" rtl="0" eaLnBrk="1" latinLnBrk="0" hangingPunct="1">
              <a:spcBef>
                <a:spcPct val="20000"/>
              </a:spcBef>
              <a:buFont typeface="Arial" panose="020B0604020202020204" pitchFamily="34" charset="0"/>
              <a:defRPr lang="pl-PL" sz="1200" kern="1200" dirty="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algn="l" defTabSz="685800" rtl="0" eaLnBrk="1" latinLnBrk="0" hangingPunct="1">
              <a:spcBef>
                <a:spcPct val="20000"/>
              </a:spcBef>
              <a:buFont typeface="Arial" panose="020B0604020202020204" pitchFamily="34" charset="0"/>
              <a:defRPr lang="pl-PL" sz="1050" kern="1200" dirty="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algn="l" defTabSz="685800" rtl="0" eaLnBrk="1" latinLnBrk="0" hangingPunct="1">
              <a:spcBef>
                <a:spcPct val="20000"/>
              </a:spcBef>
              <a:buFont typeface="Arial" panose="020B0604020202020204" pitchFamily="34" charset="0"/>
              <a:defRPr lang="pl-PL" sz="1050" kern="1200" dirty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B43DC364-31DF-40C8-B3F1-0CACD9E25D01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922053476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Obraz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268760"/>
            <a:ext cx="8229600" cy="936104"/>
          </a:xfrm>
        </p:spPr>
        <p:txBody>
          <a:bodyPr>
            <a:normAutofit/>
          </a:bodyPr>
          <a:lstStyle>
            <a:lvl1pPr algn="l">
              <a:defRPr sz="21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4A6DB197-47AE-4CC2-95F2-7CD044648A10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034307744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braz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1" y="1268760"/>
            <a:ext cx="3008313" cy="864096"/>
          </a:xfrm>
        </p:spPr>
        <p:txBody>
          <a:bodyPr anchor="b"/>
          <a:lstStyle>
            <a:lvl1pPr algn="l">
              <a:defRPr sz="15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1268760"/>
            <a:ext cx="5111750" cy="4857403"/>
          </a:xfrm>
        </p:spPr>
        <p:txBody>
          <a:bodyPr/>
          <a:lstStyle>
            <a:lvl1pPr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35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05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05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1" y="2132857"/>
            <a:ext cx="3008313" cy="3993307"/>
          </a:xfrm>
        </p:spPr>
        <p:txBody>
          <a:bodyPr>
            <a:normAutofit/>
          </a:bodyPr>
          <a:lstStyle>
            <a:lvl1pPr marL="0" indent="0">
              <a:buNone/>
              <a:defRPr sz="105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3823787A-C51F-4345-A13B-FF360FBD9E0D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835621988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braz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1268761"/>
            <a:ext cx="5486400" cy="3458814"/>
          </a:xfrm>
        </p:spPr>
        <p:txBody>
          <a:bodyPr rtlCol="0">
            <a:normAutofit/>
          </a:bodyPr>
          <a:lstStyle>
            <a:lvl1pPr marL="0" indent="0">
              <a:buNone/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ED21E48D-0C6B-409F-8BA5-FD5511084C58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4099336577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ole tekstowe 2"/>
          <p:cNvSpPr txBox="1">
            <a:spLocks noChangeArrowheads="1"/>
          </p:cNvSpPr>
          <p:nvPr userDrawn="1"/>
        </p:nvSpPr>
        <p:spPr bwMode="auto">
          <a:xfrm>
            <a:off x="8172451" y="6381751"/>
            <a:ext cx="720725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</a:pPr>
            <a:fld id="{1AED60F4-B127-47ED-A6EB-82386B587FEF}" type="slidenum">
              <a:rPr lang="pl-PL" altLang="pl-PL" sz="900">
                <a:solidFill>
                  <a:prstClr val="black"/>
                </a:solidFill>
                <a:latin typeface="Arial" panose="020B0604020202020204" pitchFamily="34" charset="0"/>
              </a:rPr>
              <a:pPr algn="r" eaLnBrk="1" fontAlgn="base" hangingPunct="1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pl-PL" altLang="pl-PL" sz="90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pic>
        <p:nvPicPr>
          <p:cNvPr id="4" name="Obraz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98794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theme" Target="../theme/theme3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theme" Target="../theme/theme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1.xml"/><Relationship Id="rId3" Type="http://schemas.openxmlformats.org/officeDocument/2006/relationships/slideLayout" Target="../slideLayouts/slideLayout46.xml"/><Relationship Id="rId7" Type="http://schemas.openxmlformats.org/officeDocument/2006/relationships/slideLayout" Target="../slideLayouts/slideLayout50.xml"/><Relationship Id="rId2" Type="http://schemas.openxmlformats.org/officeDocument/2006/relationships/slideLayout" Target="../slideLayouts/slideLayout45.xml"/><Relationship Id="rId1" Type="http://schemas.openxmlformats.org/officeDocument/2006/relationships/slideLayout" Target="../slideLayouts/slideLayout44.xml"/><Relationship Id="rId6" Type="http://schemas.openxmlformats.org/officeDocument/2006/relationships/slideLayout" Target="../slideLayouts/slideLayout49.xml"/><Relationship Id="rId11" Type="http://schemas.openxmlformats.org/officeDocument/2006/relationships/theme" Target="../theme/theme5.xml"/><Relationship Id="rId5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53.xml"/><Relationship Id="rId4" Type="http://schemas.openxmlformats.org/officeDocument/2006/relationships/slideLayout" Target="../slideLayouts/slideLayout47.xml"/><Relationship Id="rId9" Type="http://schemas.openxmlformats.org/officeDocument/2006/relationships/slideLayout" Target="../slideLayouts/slideLayout52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1.xml"/><Relationship Id="rId3" Type="http://schemas.openxmlformats.org/officeDocument/2006/relationships/slideLayout" Target="../slideLayouts/slideLayout56.xml"/><Relationship Id="rId7" Type="http://schemas.openxmlformats.org/officeDocument/2006/relationships/slideLayout" Target="../slideLayouts/slideLayout60.xml"/><Relationship Id="rId2" Type="http://schemas.openxmlformats.org/officeDocument/2006/relationships/slideLayout" Target="../slideLayouts/slideLayout55.xml"/><Relationship Id="rId1" Type="http://schemas.openxmlformats.org/officeDocument/2006/relationships/slideLayout" Target="../slideLayouts/slideLayout54.xml"/><Relationship Id="rId6" Type="http://schemas.openxmlformats.org/officeDocument/2006/relationships/slideLayout" Target="../slideLayouts/slideLayout59.xml"/><Relationship Id="rId11" Type="http://schemas.openxmlformats.org/officeDocument/2006/relationships/theme" Target="../theme/theme6.xml"/><Relationship Id="rId5" Type="http://schemas.openxmlformats.org/officeDocument/2006/relationships/slideLayout" Target="../slideLayouts/slideLayout58.xml"/><Relationship Id="rId10" Type="http://schemas.openxmlformats.org/officeDocument/2006/relationships/slideLayout" Target="../slideLayouts/slideLayout63.xml"/><Relationship Id="rId4" Type="http://schemas.openxmlformats.org/officeDocument/2006/relationships/slideLayout" Target="../slideLayouts/slideLayout57.xml"/><Relationship Id="rId9" Type="http://schemas.openxmlformats.org/officeDocument/2006/relationships/slideLayout" Target="../slideLayouts/slideLayout62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1.xml"/><Relationship Id="rId3" Type="http://schemas.openxmlformats.org/officeDocument/2006/relationships/slideLayout" Target="../slideLayouts/slideLayout66.xml"/><Relationship Id="rId7" Type="http://schemas.openxmlformats.org/officeDocument/2006/relationships/slideLayout" Target="../slideLayouts/slideLayout70.xml"/><Relationship Id="rId2" Type="http://schemas.openxmlformats.org/officeDocument/2006/relationships/slideLayout" Target="../slideLayouts/slideLayout65.xml"/><Relationship Id="rId1" Type="http://schemas.openxmlformats.org/officeDocument/2006/relationships/slideLayout" Target="../slideLayouts/slideLayout64.xml"/><Relationship Id="rId6" Type="http://schemas.openxmlformats.org/officeDocument/2006/relationships/slideLayout" Target="../slideLayouts/slideLayout69.xml"/><Relationship Id="rId11" Type="http://schemas.openxmlformats.org/officeDocument/2006/relationships/theme" Target="../theme/theme7.xml"/><Relationship Id="rId5" Type="http://schemas.openxmlformats.org/officeDocument/2006/relationships/slideLayout" Target="../slideLayouts/slideLayout68.xml"/><Relationship Id="rId10" Type="http://schemas.openxmlformats.org/officeDocument/2006/relationships/slideLayout" Target="../slideLayouts/slideLayout73.xml"/><Relationship Id="rId4" Type="http://schemas.openxmlformats.org/officeDocument/2006/relationships/slideLayout" Target="../slideLayouts/slideLayout67.xml"/><Relationship Id="rId9" Type="http://schemas.openxmlformats.org/officeDocument/2006/relationships/slideLayout" Target="../slideLayouts/slideLayout72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1.xml"/><Relationship Id="rId13" Type="http://schemas.openxmlformats.org/officeDocument/2006/relationships/slideLayout" Target="../slideLayouts/slideLayout86.xml"/><Relationship Id="rId3" Type="http://schemas.openxmlformats.org/officeDocument/2006/relationships/slideLayout" Target="../slideLayouts/slideLayout76.xml"/><Relationship Id="rId7" Type="http://schemas.openxmlformats.org/officeDocument/2006/relationships/slideLayout" Target="../slideLayouts/slideLayout80.xml"/><Relationship Id="rId12" Type="http://schemas.openxmlformats.org/officeDocument/2006/relationships/slideLayout" Target="../slideLayouts/slideLayout85.xml"/><Relationship Id="rId2" Type="http://schemas.openxmlformats.org/officeDocument/2006/relationships/slideLayout" Target="../slideLayouts/slideLayout75.xml"/><Relationship Id="rId1" Type="http://schemas.openxmlformats.org/officeDocument/2006/relationships/slideLayout" Target="../slideLayouts/slideLayout74.xml"/><Relationship Id="rId6" Type="http://schemas.openxmlformats.org/officeDocument/2006/relationships/slideLayout" Target="../slideLayouts/slideLayout79.xml"/><Relationship Id="rId11" Type="http://schemas.openxmlformats.org/officeDocument/2006/relationships/slideLayout" Target="../slideLayouts/slideLayout84.xml"/><Relationship Id="rId5" Type="http://schemas.openxmlformats.org/officeDocument/2006/relationships/slideLayout" Target="../slideLayouts/slideLayout78.xml"/><Relationship Id="rId15" Type="http://schemas.openxmlformats.org/officeDocument/2006/relationships/image" Target="../media/image6.jpeg"/><Relationship Id="rId10" Type="http://schemas.openxmlformats.org/officeDocument/2006/relationships/slideLayout" Target="../slideLayouts/slideLayout83.xml"/><Relationship Id="rId4" Type="http://schemas.openxmlformats.org/officeDocument/2006/relationships/slideLayout" Target="../slideLayouts/slideLayout77.xml"/><Relationship Id="rId9" Type="http://schemas.openxmlformats.org/officeDocument/2006/relationships/slideLayout" Target="../slideLayouts/slideLayout82.xml"/><Relationship Id="rId14" Type="http://schemas.openxmlformats.org/officeDocument/2006/relationships/theme" Target="../theme/theme8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4.xml"/><Relationship Id="rId3" Type="http://schemas.openxmlformats.org/officeDocument/2006/relationships/slideLayout" Target="../slideLayouts/slideLayout89.xml"/><Relationship Id="rId7" Type="http://schemas.openxmlformats.org/officeDocument/2006/relationships/slideLayout" Target="../slideLayouts/slideLayout93.xml"/><Relationship Id="rId2" Type="http://schemas.openxmlformats.org/officeDocument/2006/relationships/slideLayout" Target="../slideLayouts/slideLayout88.xml"/><Relationship Id="rId1" Type="http://schemas.openxmlformats.org/officeDocument/2006/relationships/slideLayout" Target="../slideLayouts/slideLayout87.xml"/><Relationship Id="rId6" Type="http://schemas.openxmlformats.org/officeDocument/2006/relationships/slideLayout" Target="../slideLayouts/slideLayout92.xml"/><Relationship Id="rId11" Type="http://schemas.openxmlformats.org/officeDocument/2006/relationships/theme" Target="../theme/theme9.xml"/><Relationship Id="rId5" Type="http://schemas.openxmlformats.org/officeDocument/2006/relationships/slideLayout" Target="../slideLayouts/slideLayout91.xml"/><Relationship Id="rId10" Type="http://schemas.openxmlformats.org/officeDocument/2006/relationships/slideLayout" Target="../slideLayouts/slideLayout96.xml"/><Relationship Id="rId4" Type="http://schemas.openxmlformats.org/officeDocument/2006/relationships/slideLayout" Target="../slideLayouts/slideLayout90.xml"/><Relationship Id="rId9" Type="http://schemas.openxmlformats.org/officeDocument/2006/relationships/slideLayout" Target="../slideLayouts/slideLayout9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DFF09A-599E-4916-ABF1-64C1E362DAB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953124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792" r:id="rId10"/>
    <p:sldLayoutId id="2147483793" r:id="rId11"/>
    <p:sldLayoutId id="2147483796" r:id="rId12"/>
    <p:sldLayoutId id="2147483797" r:id="rId13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/>
              <a:t>Kliknij, aby edytować style wzorca tekstu</a:t>
            </a:r>
          </a:p>
          <a:p>
            <a:pPr lvl="1"/>
            <a:r>
              <a:rPr lang="pl-PL" altLang="pl-PL"/>
              <a:t>Drugi poziom</a:t>
            </a:r>
          </a:p>
          <a:p>
            <a:pPr lvl="2"/>
            <a:r>
              <a:rPr lang="pl-PL" altLang="pl-PL"/>
              <a:t>Trzeci poziom</a:t>
            </a:r>
          </a:p>
          <a:p>
            <a:pPr lvl="3"/>
            <a:r>
              <a:rPr lang="pl-PL" altLang="pl-PL"/>
              <a:t>Czwarty poziom</a:t>
            </a:r>
          </a:p>
          <a:p>
            <a:pPr lvl="4"/>
            <a:r>
              <a:rPr lang="pl-PL" alt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D8ACBCD-2BF6-4672-B9CD-E2E48E35D22B}" type="datetimeFigureOut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18.04.2024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5F705B4-945E-4A88-9602-D83E86D5C5AC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9042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/>
              <a:t>Kliknij, aby edytować style wzorca tekstu</a:t>
            </a:r>
          </a:p>
          <a:p>
            <a:pPr lvl="1"/>
            <a:r>
              <a:rPr lang="pl-PL" altLang="pl-PL"/>
              <a:t>Drugi poziom</a:t>
            </a:r>
          </a:p>
          <a:p>
            <a:pPr lvl="2"/>
            <a:r>
              <a:rPr lang="pl-PL" altLang="pl-PL"/>
              <a:t>Trzeci poziom</a:t>
            </a:r>
          </a:p>
          <a:p>
            <a:pPr lvl="3"/>
            <a:r>
              <a:rPr lang="pl-PL" altLang="pl-PL"/>
              <a:t>Czwarty poziom</a:t>
            </a:r>
          </a:p>
          <a:p>
            <a:pPr lvl="4"/>
            <a:r>
              <a:rPr lang="pl-PL" alt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D8ACBCD-2BF6-4672-B9CD-E2E48E35D22B}" type="datetimeFigureOut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18.04.2024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5F705B4-945E-4A88-9602-D83E86D5C5AC}" type="slidenum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3024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/>
              <a:t>Kliknij, aby edytować style wzorca tekstu</a:t>
            </a:r>
          </a:p>
          <a:p>
            <a:pPr lvl="1"/>
            <a:r>
              <a:rPr lang="pl-PL" altLang="pl-PL"/>
              <a:t>Drugi poziom</a:t>
            </a:r>
          </a:p>
          <a:p>
            <a:pPr lvl="2"/>
            <a:r>
              <a:rPr lang="pl-PL" altLang="pl-PL"/>
              <a:t>Trzeci poziom</a:t>
            </a:r>
          </a:p>
          <a:p>
            <a:pPr lvl="3"/>
            <a:r>
              <a:rPr lang="pl-PL" altLang="pl-PL"/>
              <a:t>Czwarty poziom</a:t>
            </a:r>
          </a:p>
          <a:p>
            <a:pPr lvl="4"/>
            <a:r>
              <a:rPr lang="pl-PL" alt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B12B6B3-5D23-4689-ADE5-7124BA0A7CEF}" type="datetimeFigureOut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18.04.2024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486308B-5452-4484-BD31-62FFE251DF52}" type="slidenum">
              <a:rPr lang="pl-PL" altLang="pl-PL" smtClean="0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pl-PL" altLang="pl-PL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697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/>
              <a:t>Kliknij, aby edytować style wzorca tekstu</a:t>
            </a:r>
          </a:p>
          <a:p>
            <a:pPr lvl="1"/>
            <a:r>
              <a:rPr lang="pl-PL" altLang="pl-PL"/>
              <a:t>Drugi poziom</a:t>
            </a:r>
          </a:p>
          <a:p>
            <a:pPr lvl="2"/>
            <a:r>
              <a:rPr lang="pl-PL" altLang="pl-PL"/>
              <a:t>Trzeci poziom</a:t>
            </a:r>
          </a:p>
          <a:p>
            <a:pPr lvl="3"/>
            <a:r>
              <a:rPr lang="pl-PL" altLang="pl-PL"/>
              <a:t>Czwarty poziom</a:t>
            </a:r>
          </a:p>
          <a:p>
            <a:pPr lvl="4"/>
            <a:r>
              <a:rPr lang="pl-PL" alt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28FD17F-A150-4106-A421-22441E0416DF}" type="datetimeFigureOut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18.04.2024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7A60C11-E5B2-4FF0-8511-B77BEBAA3B8B}" type="slidenum">
              <a:rPr lang="pl-PL" altLang="pl-PL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pl-PL" altLang="pl-PL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32297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/>
              <a:t>Kliknij, aby edytować style wzorca tekstu</a:t>
            </a:r>
          </a:p>
          <a:p>
            <a:pPr lvl="1"/>
            <a:r>
              <a:rPr lang="pl-PL" altLang="pl-PL"/>
              <a:t>Drugi poziom</a:t>
            </a:r>
          </a:p>
          <a:p>
            <a:pPr lvl="2"/>
            <a:r>
              <a:rPr lang="pl-PL" altLang="pl-PL"/>
              <a:t>Trzeci poziom</a:t>
            </a:r>
          </a:p>
          <a:p>
            <a:pPr lvl="3"/>
            <a:r>
              <a:rPr lang="pl-PL" altLang="pl-PL"/>
              <a:t>Czwarty poziom</a:t>
            </a:r>
          </a:p>
          <a:p>
            <a:pPr lvl="4"/>
            <a:r>
              <a:rPr lang="pl-PL" alt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98FAA77-D7DA-410F-8A4C-ECD3F689B97D}" type="datetimeFigureOut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18.04.2024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38598E5-B90A-465D-A932-D9C54BA9663D}" type="slidenum">
              <a:rPr lang="pl-PL" altLang="pl-PL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pl-PL" altLang="pl-PL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0529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/>
              <a:t>Kliknij, aby edytować style wzorca tekstu</a:t>
            </a:r>
          </a:p>
          <a:p>
            <a:pPr lvl="1"/>
            <a:r>
              <a:rPr lang="pl-PL" altLang="pl-PL"/>
              <a:t>Drugi poziom</a:t>
            </a:r>
          </a:p>
          <a:p>
            <a:pPr lvl="2"/>
            <a:r>
              <a:rPr lang="pl-PL" altLang="pl-PL"/>
              <a:t>Trzeci poziom</a:t>
            </a:r>
          </a:p>
          <a:p>
            <a:pPr lvl="3"/>
            <a:r>
              <a:rPr lang="pl-PL" altLang="pl-PL"/>
              <a:t>Czwarty poziom</a:t>
            </a:r>
          </a:p>
          <a:p>
            <a:pPr lvl="4"/>
            <a:r>
              <a:rPr lang="pl-PL" alt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118B451-15F3-4F2C-994F-75A695CD31D4}" type="datetimeFigureOut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18.04.2024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96B9D2B-792A-410F-840D-F3CBD42189FA}" type="slidenum">
              <a:rPr lang="pl-PL" altLang="pl-PL" smtClean="0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pl-PL" altLang="pl-PL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2673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51" r:id="rId6"/>
    <p:sldLayoutId id="2147483752" r:id="rId7"/>
    <p:sldLayoutId id="2147483753" r:id="rId8"/>
    <p:sldLayoutId id="2147483754" r:id="rId9"/>
    <p:sldLayoutId id="2147483755" r:id="rId10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cs typeface="Arial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C0CC5F97-8FD7-4D0A-A0EA-C19E43F08A63}" type="datetime1">
              <a:rPr lang="pl-PL" smtClean="0">
                <a:solidFill>
                  <a:prstClr val="black">
                    <a:tint val="75000"/>
                  </a:prstClr>
                </a:solidFill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18.04.2024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cs typeface="Arial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43A2EC8A-0DA5-4FA6-92F6-43AAF7B08B5B}" type="slidenum">
              <a:rPr lang="pl-PL" altLang="pl-PL">
                <a:cs typeface="Arial" panose="020B0604020202020204" pitchFamily="34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pl-PL" altLang="pl-PL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5919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  <p:sldLayoutId id="2147483769" r:id="rId2"/>
    <p:sldLayoutId id="2147483770" r:id="rId3"/>
    <p:sldLayoutId id="2147483771" r:id="rId4"/>
    <p:sldLayoutId id="2147483772" r:id="rId5"/>
    <p:sldLayoutId id="2147483773" r:id="rId6"/>
    <p:sldLayoutId id="2147483774" r:id="rId7"/>
    <p:sldLayoutId id="2147483775" r:id="rId8"/>
    <p:sldLayoutId id="2147483776" r:id="rId9"/>
    <p:sldLayoutId id="2147483777" r:id="rId10"/>
    <p:sldLayoutId id="2147483778" r:id="rId11"/>
    <p:sldLayoutId id="2147483779" r:id="rId12"/>
    <p:sldLayoutId id="2147483780" r:id="rId13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2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/>
              <a:t>Kliknij, aby edytować style wzorca tekstu</a:t>
            </a:r>
          </a:p>
          <a:p>
            <a:pPr lvl="1"/>
            <a:r>
              <a:rPr lang="pl-PL" altLang="pl-PL"/>
              <a:t>Drugi poziom</a:t>
            </a:r>
          </a:p>
          <a:p>
            <a:pPr lvl="2"/>
            <a:r>
              <a:rPr lang="pl-PL" altLang="pl-PL"/>
              <a:t>Trzeci poziom</a:t>
            </a:r>
          </a:p>
          <a:p>
            <a:pPr lvl="3"/>
            <a:r>
              <a:rPr lang="pl-PL" altLang="pl-PL"/>
              <a:t>Czwarty poziom</a:t>
            </a:r>
          </a:p>
          <a:p>
            <a:pPr lvl="4"/>
            <a:r>
              <a:rPr lang="pl-PL" alt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D66F899-414A-44BB-8091-E032002F77BD}" type="datetimeFigureOut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18.04.2024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90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A8F507A-AE8A-494F-9EFC-2EE36FB19F22}" type="slidenum">
              <a:rPr lang="pl-PL" altLang="pl-PL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pl-PL" altLang="pl-PL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96063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5pPr>
      <a:lvl6pPr marL="3429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6pPr>
      <a:lvl7pPr marL="6858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7pPr>
      <a:lvl8pPr marL="10287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8pPr>
      <a:lvl9pPr marL="13716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8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8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package" Target="../embeddings/Microsoft_Excel_Worksheet1.xlsx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0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0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pole tekstowe 6"/>
          <p:cNvSpPr txBox="1">
            <a:spLocks noChangeArrowheads="1"/>
          </p:cNvSpPr>
          <p:nvPr/>
        </p:nvSpPr>
        <p:spPr bwMode="auto">
          <a:xfrm>
            <a:off x="3707904" y="6165304"/>
            <a:ext cx="52562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pl-PL" dirty="0" err="1"/>
              <a:t>Malenovice</a:t>
            </a:r>
            <a:r>
              <a:rPr lang="pl-PL" altLang="pl-PL" dirty="0">
                <a:solidFill>
                  <a:srgbClr val="003366"/>
                </a:solidFill>
                <a:latin typeface="Arial" panose="020B0604020202020204" pitchFamily="34" charset="0"/>
              </a:rPr>
              <a:t>, kwiecień 2024 r.</a:t>
            </a:r>
          </a:p>
        </p:txBody>
      </p:sp>
      <p:sp>
        <p:nvSpPr>
          <p:cNvPr id="13315" name="pole tekstowe 8"/>
          <p:cNvSpPr txBox="1">
            <a:spLocks noChangeArrowheads="1"/>
          </p:cNvSpPr>
          <p:nvPr/>
        </p:nvSpPr>
        <p:spPr bwMode="auto">
          <a:xfrm>
            <a:off x="467544" y="4437112"/>
            <a:ext cx="835183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l-PL" sz="2400" b="1" dirty="0">
                <a:solidFill>
                  <a:srgbClr val="003366"/>
                </a:solidFill>
              </a:rPr>
              <a:t>Konferencja Grupy Infrastrukturalnej </a:t>
            </a:r>
            <a:r>
              <a:rPr lang="pl-PL" sz="2400" b="1" dirty="0" err="1">
                <a:solidFill>
                  <a:srgbClr val="003366"/>
                </a:solidFill>
              </a:rPr>
              <a:t>Správa</a:t>
            </a:r>
            <a:r>
              <a:rPr lang="pl-PL" sz="2400" b="1" dirty="0">
                <a:solidFill>
                  <a:srgbClr val="003366"/>
                </a:solidFill>
              </a:rPr>
              <a:t> </a:t>
            </a:r>
            <a:r>
              <a:rPr lang="pl-PL" sz="2400" b="1" dirty="0" err="1">
                <a:solidFill>
                  <a:srgbClr val="003366"/>
                </a:solidFill>
              </a:rPr>
              <a:t>Železnic</a:t>
            </a:r>
            <a:r>
              <a:rPr lang="pl-PL" sz="2400" b="1" dirty="0">
                <a:solidFill>
                  <a:srgbClr val="003366"/>
                </a:solidFill>
              </a:rPr>
              <a:t> – PLK S.A. wraz z przewoźnikami</a:t>
            </a:r>
            <a:r>
              <a:rPr lang="pl-PL" altLang="pl-PL" sz="2400" b="1" dirty="0">
                <a:solidFill>
                  <a:srgbClr val="002060"/>
                </a:solidFill>
                <a:latin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23954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0920">
        <p:cut/>
      </p:transition>
    </mc:Choice>
    <mc:Fallback xmlns="">
      <p:transition spd="slow" advClick="0" advTm="10920">
        <p:cut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2339752" y="905415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/>
              <a:t>Ruch Pasażerski</a:t>
            </a:r>
          </a:p>
        </p:txBody>
      </p:sp>
      <p:sp>
        <p:nvSpPr>
          <p:cNvPr id="3" name="pole tekstowe 2">
            <a:extLst>
              <a:ext uri="{FF2B5EF4-FFF2-40B4-BE49-F238E27FC236}">
                <a16:creationId xmlns:a16="http://schemas.microsoft.com/office/drawing/2014/main" id="{416532A8-B9AD-8A0C-9D8D-D41294682D2A}"/>
              </a:ext>
            </a:extLst>
          </p:cNvPr>
          <p:cNvSpPr txBox="1"/>
          <p:nvPr/>
        </p:nvSpPr>
        <p:spPr>
          <a:xfrm>
            <a:off x="2123728" y="75984"/>
            <a:ext cx="51625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>
                <a:solidFill>
                  <a:schemeClr val="bg1"/>
                </a:solidFill>
              </a:rPr>
              <a:t>Blokowanie zamówień pociągów międzynarodowych </a:t>
            </a:r>
          </a:p>
          <a:p>
            <a:r>
              <a:rPr lang="pl-PL" dirty="0">
                <a:solidFill>
                  <a:schemeClr val="bg1"/>
                </a:solidFill>
              </a:rPr>
              <a:t>– efekty w ZRJ</a:t>
            </a:r>
          </a:p>
        </p:txBody>
      </p:sp>
      <p:graphicFrame>
        <p:nvGraphicFramePr>
          <p:cNvPr id="6" name="Wykres 5">
            <a:extLst>
              <a:ext uri="{FF2B5EF4-FFF2-40B4-BE49-F238E27FC236}">
                <a16:creationId xmlns:a16="http://schemas.microsoft.com/office/drawing/2014/main" id="{67D5AB8D-7076-D98B-34A4-313224E3CC4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22361008"/>
              </p:ext>
            </p:extLst>
          </p:nvPr>
        </p:nvGraphicFramePr>
        <p:xfrm>
          <a:off x="1259632" y="1457847"/>
          <a:ext cx="6480720" cy="48514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009853819"/>
      </p:ext>
    </p:extLst>
  </p:cSld>
  <p:clrMapOvr>
    <a:masterClrMapping/>
  </p:clrMapOvr>
  <p:transition spd="slow">
    <p:wheel spokes="1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2339752" y="905415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/>
              <a:t>Ruch Pasażerski</a:t>
            </a:r>
          </a:p>
        </p:txBody>
      </p:sp>
      <p:sp>
        <p:nvSpPr>
          <p:cNvPr id="3" name="pole tekstowe 2">
            <a:extLst>
              <a:ext uri="{FF2B5EF4-FFF2-40B4-BE49-F238E27FC236}">
                <a16:creationId xmlns:a16="http://schemas.microsoft.com/office/drawing/2014/main" id="{416532A8-B9AD-8A0C-9D8D-D41294682D2A}"/>
              </a:ext>
            </a:extLst>
          </p:cNvPr>
          <p:cNvSpPr txBox="1"/>
          <p:nvPr/>
        </p:nvSpPr>
        <p:spPr>
          <a:xfrm>
            <a:off x="2123728" y="75984"/>
            <a:ext cx="51625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>
                <a:solidFill>
                  <a:schemeClr val="bg1"/>
                </a:solidFill>
              </a:rPr>
              <a:t>Blokowanie zamówień pociągów międzynarodowych </a:t>
            </a:r>
          </a:p>
          <a:p>
            <a:r>
              <a:rPr lang="pl-PL" dirty="0">
                <a:solidFill>
                  <a:schemeClr val="bg1"/>
                </a:solidFill>
              </a:rPr>
              <a:t>– efekty w ZRJ</a:t>
            </a:r>
          </a:p>
        </p:txBody>
      </p:sp>
      <p:graphicFrame>
        <p:nvGraphicFramePr>
          <p:cNvPr id="2" name="Wykres 1">
            <a:extLst>
              <a:ext uri="{FF2B5EF4-FFF2-40B4-BE49-F238E27FC236}">
                <a16:creationId xmlns:a16="http://schemas.microsoft.com/office/drawing/2014/main" id="{D2739E1D-DE9D-FA41-870A-0057F8351C5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86812577"/>
              </p:ext>
            </p:extLst>
          </p:nvPr>
        </p:nvGraphicFramePr>
        <p:xfrm>
          <a:off x="611560" y="1457847"/>
          <a:ext cx="7992887" cy="47794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013431295"/>
      </p:ext>
    </p:extLst>
  </p:cSld>
  <p:clrMapOvr>
    <a:masterClrMapping/>
  </p:clrMapOvr>
  <p:transition spd="slow">
    <p:wheel spokes="1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339752" y="0"/>
            <a:ext cx="3240360" cy="936104"/>
          </a:xfrm>
        </p:spPr>
        <p:txBody>
          <a:bodyPr>
            <a:noAutofit/>
          </a:bodyPr>
          <a:lstStyle/>
          <a:p>
            <a:r>
              <a:rPr lang="pl-PL" sz="1600" dirty="0">
                <a:solidFill>
                  <a:schemeClr val="bg1"/>
                </a:solidFill>
              </a:rPr>
              <a:t>Liczba zamknięć torowych na sieci PKP PLK S.A.</a:t>
            </a: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FF09A-599E-4916-ABF1-64C1E362DABF}" type="slidenum">
              <a:rPr lang="pl-PL" smtClean="0"/>
              <a:t>4</a:t>
            </a:fld>
            <a:endParaRPr lang="pl-PL" dirty="0"/>
          </a:p>
        </p:txBody>
      </p:sp>
      <p:graphicFrame>
        <p:nvGraphicFramePr>
          <p:cNvPr id="3" name="Wykres 2">
            <a:extLst>
              <a:ext uri="{FF2B5EF4-FFF2-40B4-BE49-F238E27FC236}">
                <a16:creationId xmlns:a16="http://schemas.microsoft.com/office/drawing/2014/main" id="{00000000-0008-0000-00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28502491"/>
              </p:ext>
            </p:extLst>
          </p:nvPr>
        </p:nvGraphicFramePr>
        <p:xfrm>
          <a:off x="0" y="1124745"/>
          <a:ext cx="9144000" cy="5733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899900422"/>
      </p:ext>
    </p:extLst>
  </p:cSld>
  <p:clrMapOvr>
    <a:masterClrMapping/>
  </p:clrMapOvr>
  <p:transition spd="slow" advClick="0" advTm="16014">
    <p:wheel spokes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FF09A-599E-4916-ABF1-64C1E362DABF}" type="slidenum">
              <a:rPr lang="pl-PL" smtClean="0"/>
              <a:t>5</a:t>
            </a:fld>
            <a:endParaRPr lang="pl-PL" dirty="0"/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526A7A9D-BA74-0E05-9DDD-D3A3686DA805}"/>
              </a:ext>
            </a:extLst>
          </p:cNvPr>
          <p:cNvSpPr txBox="1"/>
          <p:nvPr/>
        </p:nvSpPr>
        <p:spPr>
          <a:xfrm>
            <a:off x="2195736" y="136525"/>
            <a:ext cx="5237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>
                <a:solidFill>
                  <a:schemeClr val="bg1"/>
                </a:solidFill>
              </a:rPr>
              <a:t>Liczba zamknięć całodobowych na sieci PLK S.A</a:t>
            </a:r>
          </a:p>
        </p:txBody>
      </p:sp>
      <p:graphicFrame>
        <p:nvGraphicFramePr>
          <p:cNvPr id="9" name="Wykres 8">
            <a:extLst>
              <a:ext uri="{FF2B5EF4-FFF2-40B4-BE49-F238E27FC236}">
                <a16:creationId xmlns:a16="http://schemas.microsoft.com/office/drawing/2014/main" id="{438AF61C-79FD-04CE-95C2-BF34F8D3EED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39274758"/>
              </p:ext>
            </p:extLst>
          </p:nvPr>
        </p:nvGraphicFramePr>
        <p:xfrm>
          <a:off x="0" y="1196751"/>
          <a:ext cx="9144000" cy="55247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787555844"/>
      </p:ext>
    </p:extLst>
  </p:cSld>
  <p:clrMapOvr>
    <a:masterClrMapping/>
  </p:clrMapOvr>
  <p:transition spd="slow">
    <p:wheel spokes="1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FF09A-599E-4916-ABF1-64C1E362DABF}" type="slidenum">
              <a:rPr lang="pl-PL" smtClean="0"/>
              <a:t>6</a:t>
            </a:fld>
            <a:endParaRPr lang="pl-PL" dirty="0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481" y="1073135"/>
            <a:ext cx="9144000" cy="5804238"/>
          </a:xfrm>
          <a:prstGeom prst="rect">
            <a:avLst/>
          </a:prstGeom>
          <a:effectLst>
            <a:outerShdw blurRad="1270000" dist="50800" dir="5400000" sx="1000" sy="1000" algn="ctr" rotWithShape="0">
              <a:srgbClr val="000000">
                <a:alpha val="4000"/>
              </a:srgbClr>
            </a:outerShdw>
          </a:effectLst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008" y="1287002"/>
            <a:ext cx="1944216" cy="18519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244" y="4104892"/>
            <a:ext cx="2267744" cy="167765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pole tekstowe 8"/>
          <p:cNvSpPr txBox="1"/>
          <p:nvPr/>
        </p:nvSpPr>
        <p:spPr>
          <a:xfrm>
            <a:off x="2286000" y="1000777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/>
              <a:t>Czasy jazdy w RRJ / ZRJ 2023/2024</a:t>
            </a:r>
          </a:p>
        </p:txBody>
      </p:sp>
      <p:sp>
        <p:nvSpPr>
          <p:cNvPr id="10" name="pole tekstowe 9"/>
          <p:cNvSpPr txBox="1"/>
          <p:nvPr/>
        </p:nvSpPr>
        <p:spPr>
          <a:xfrm>
            <a:off x="2123728" y="1759489"/>
            <a:ext cx="53651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/>
              <a:t>Ruch Pasażerski</a:t>
            </a:r>
          </a:p>
          <a:p>
            <a:pPr algn="ctr"/>
            <a:r>
              <a:rPr lang="pl-PL" b="1" dirty="0" err="1"/>
              <a:t>Harrachov</a:t>
            </a:r>
            <a:r>
              <a:rPr lang="pl-PL" b="1" dirty="0"/>
              <a:t> – Szklarska Poręba Górna</a:t>
            </a:r>
          </a:p>
          <a:p>
            <a:pPr algn="ctr"/>
            <a:r>
              <a:rPr lang="pl-PL" dirty="0"/>
              <a:t>RRJ 25’ ZRJ 25’ 2018/2019</a:t>
            </a:r>
          </a:p>
          <a:p>
            <a:pPr algn="ctr"/>
            <a:r>
              <a:rPr lang="pl-PL" dirty="0"/>
              <a:t>RRJ 24’ ZRJ 24’ 2022/23.</a:t>
            </a:r>
          </a:p>
          <a:p>
            <a:pPr algn="ctr"/>
            <a:r>
              <a:rPr lang="pl-PL" b="1" dirty="0"/>
              <a:t>RRJ 24’ ZRJ 24’ 2023/24 – bez zmian</a:t>
            </a:r>
          </a:p>
        </p:txBody>
      </p:sp>
      <p:sp>
        <p:nvSpPr>
          <p:cNvPr id="11" name="pole tekstowe 10"/>
          <p:cNvSpPr txBox="1"/>
          <p:nvPr/>
        </p:nvSpPr>
        <p:spPr>
          <a:xfrm>
            <a:off x="2378711" y="3972828"/>
            <a:ext cx="53651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/>
              <a:t>Ruch Pasażerski</a:t>
            </a:r>
          </a:p>
          <a:p>
            <a:pPr algn="ctr"/>
            <a:r>
              <a:rPr lang="pl-PL" b="1" dirty="0"/>
              <a:t>Sędzisław – </a:t>
            </a:r>
            <a:r>
              <a:rPr lang="pl-PL" b="1" dirty="0" err="1"/>
              <a:t>Kralovec</a:t>
            </a:r>
            <a:r>
              <a:rPr lang="pl-PL" b="1" dirty="0"/>
              <a:t> </a:t>
            </a:r>
          </a:p>
          <a:p>
            <a:pPr algn="ctr"/>
            <a:r>
              <a:rPr lang="pl-PL" dirty="0"/>
              <a:t>RRJ 31’ ZRJ 31’ 2018/2019</a:t>
            </a:r>
          </a:p>
          <a:p>
            <a:pPr algn="ctr"/>
            <a:r>
              <a:rPr lang="pl-PL" dirty="0"/>
              <a:t>RRJ 30’ ZRJ 30-33’ 2022/23</a:t>
            </a:r>
          </a:p>
          <a:p>
            <a:pPr algn="ctr"/>
            <a:r>
              <a:rPr lang="pl-PL" b="1" dirty="0"/>
              <a:t>RRJ 29’ ZRJ 28-31’ 2023/24</a:t>
            </a:r>
          </a:p>
        </p:txBody>
      </p:sp>
      <p:sp>
        <p:nvSpPr>
          <p:cNvPr id="3" name="Tytuł 1">
            <a:extLst>
              <a:ext uri="{FF2B5EF4-FFF2-40B4-BE49-F238E27FC236}">
                <a16:creationId xmlns:a16="http://schemas.microsoft.com/office/drawing/2014/main" id="{77F3FD88-7E08-86CB-170B-469DE7E672A4}"/>
              </a:ext>
            </a:extLst>
          </p:cNvPr>
          <p:cNvSpPr txBox="1">
            <a:spLocks/>
          </p:cNvSpPr>
          <p:nvPr/>
        </p:nvSpPr>
        <p:spPr>
          <a:xfrm>
            <a:off x="2489992" y="149871"/>
            <a:ext cx="6671394" cy="4992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 baseline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pl-PL">
                <a:solidFill>
                  <a:schemeClr val="bg1"/>
                </a:solidFill>
              </a:rPr>
              <a:t>Czasy przejazdu </a:t>
            </a:r>
            <a:endParaRPr lang="pl-PL" dirty="0">
              <a:solidFill>
                <a:schemeClr val="bg1"/>
              </a:solidFill>
            </a:endParaRPr>
          </a:p>
        </p:txBody>
      </p:sp>
      <p:sp>
        <p:nvSpPr>
          <p:cNvPr id="15" name="Strzałka: w górę 14">
            <a:extLst>
              <a:ext uri="{FF2B5EF4-FFF2-40B4-BE49-F238E27FC236}">
                <a16:creationId xmlns:a16="http://schemas.microsoft.com/office/drawing/2014/main" id="{7EDD7D01-E2AD-18DE-B314-1D05C3040DD8}"/>
              </a:ext>
            </a:extLst>
          </p:cNvPr>
          <p:cNvSpPr/>
          <p:nvPr/>
        </p:nvSpPr>
        <p:spPr>
          <a:xfrm>
            <a:off x="6948263" y="5085184"/>
            <a:ext cx="553943" cy="288032"/>
          </a:xfrm>
          <a:prstGeom prst="upArrow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Strzałka: w lewo i w prawo 15">
            <a:extLst>
              <a:ext uri="{FF2B5EF4-FFF2-40B4-BE49-F238E27FC236}">
                <a16:creationId xmlns:a16="http://schemas.microsoft.com/office/drawing/2014/main" id="{C1CCEEC7-932C-B233-6333-46A057BD56AD}"/>
              </a:ext>
            </a:extLst>
          </p:cNvPr>
          <p:cNvSpPr/>
          <p:nvPr/>
        </p:nvSpPr>
        <p:spPr>
          <a:xfrm>
            <a:off x="6926143" y="2935164"/>
            <a:ext cx="576064" cy="226749"/>
          </a:xfrm>
          <a:prstGeom prst="leftRightArrow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84399437"/>
      </p:ext>
    </p:extLst>
  </p:cSld>
  <p:clrMapOvr>
    <a:masterClrMapping/>
  </p:clrMapOvr>
  <p:transition spd="slow">
    <p:wheel spokes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FF09A-599E-4916-ABF1-64C1E362DABF}" type="slidenum">
              <a:rPr lang="pl-PL" smtClean="0"/>
              <a:t>7</a:t>
            </a:fld>
            <a:endParaRPr lang="pl-PL" dirty="0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481" y="1073135"/>
            <a:ext cx="9144000" cy="5804238"/>
          </a:xfrm>
          <a:prstGeom prst="rect">
            <a:avLst/>
          </a:prstGeom>
          <a:effectLst>
            <a:outerShdw blurRad="1270000" dist="50800" dir="5400000" sx="1000" sy="1000" algn="ctr" rotWithShape="0">
              <a:srgbClr val="000000">
                <a:alpha val="4000"/>
              </a:srgbClr>
            </a:outerShdw>
          </a:effectLst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2180923"/>
            <a:ext cx="2016224" cy="172819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pole tekstowe 8"/>
          <p:cNvSpPr txBox="1"/>
          <p:nvPr/>
        </p:nvSpPr>
        <p:spPr>
          <a:xfrm>
            <a:off x="2286000" y="1000777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/>
              <a:t>Czasy jazdy w RRJ / ZRJ 2023/2024</a:t>
            </a:r>
          </a:p>
        </p:txBody>
      </p:sp>
      <p:sp>
        <p:nvSpPr>
          <p:cNvPr id="13" name="pole tekstowe 12"/>
          <p:cNvSpPr txBox="1"/>
          <p:nvPr/>
        </p:nvSpPr>
        <p:spPr>
          <a:xfrm>
            <a:off x="1907704" y="1475359"/>
            <a:ext cx="648072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/>
              <a:t>Ruch Pasażerski</a:t>
            </a:r>
          </a:p>
          <a:p>
            <a:pPr algn="ctr"/>
            <a:r>
              <a:rPr lang="pl-PL" dirty="0" err="1"/>
              <a:t>Lichkov</a:t>
            </a:r>
            <a:r>
              <a:rPr lang="pl-PL" dirty="0"/>
              <a:t> – Kłodzko Gł. RRJ </a:t>
            </a:r>
            <a: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  <a:t>~</a:t>
            </a:r>
            <a:r>
              <a:rPr lang="pl-PL" dirty="0"/>
              <a:t>48’ ZRJ </a:t>
            </a:r>
            <a: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  <a:t>~48-</a:t>
            </a:r>
            <a:r>
              <a:rPr lang="pl-PL" dirty="0"/>
              <a:t>49’ 2018/2019</a:t>
            </a:r>
          </a:p>
          <a:p>
            <a:pPr algn="ctr"/>
            <a:r>
              <a:rPr lang="pl-PL" dirty="0"/>
              <a:t>RRJ ~ 39,5’ - 46’ - ZRJ~ 39’- 46’ 2022/2023</a:t>
            </a:r>
          </a:p>
          <a:p>
            <a:pPr algn="ctr"/>
            <a:r>
              <a:rPr lang="pl-PL" b="1" dirty="0"/>
              <a:t>RRJ 45,5’ – ZRJ 44,2’ 2023/24</a:t>
            </a:r>
          </a:p>
          <a:p>
            <a:pPr algn="ctr"/>
            <a:r>
              <a:rPr lang="pl-PL" dirty="0"/>
              <a:t>Międzylesie – Wrocław Gł. RRJ </a:t>
            </a:r>
            <a: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  <a:t>~138’ ZRJ ~ 139’ 2018/2019</a:t>
            </a:r>
          </a:p>
          <a:p>
            <a:pPr algn="ctr"/>
            <a: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  <a:t>RRJ </a:t>
            </a:r>
            <a:r>
              <a:rPr lang="pl-PL" dirty="0"/>
              <a:t>~ 136-156’ ZRJ </a:t>
            </a:r>
            <a: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  <a:t>~</a:t>
            </a:r>
            <a:r>
              <a:rPr lang="pl-PL" dirty="0"/>
              <a:t> 149-156’ 2022/2023</a:t>
            </a:r>
          </a:p>
          <a:p>
            <a:pPr algn="ctr"/>
            <a:r>
              <a:rPr lang="pl-PL" b="1" dirty="0">
                <a:latin typeface="Arial" panose="020B0604020202020204" pitchFamily="34" charset="0"/>
                <a:cs typeface="Arial" panose="020B0604020202020204" pitchFamily="34" charset="0"/>
              </a:rPr>
              <a:t>RRJ 126,5’ – ZRJ 124,5’ 2023/2024</a:t>
            </a:r>
          </a:p>
          <a:p>
            <a:pPr algn="ctr"/>
            <a:r>
              <a:rPr lang="pl-PL" b="1" dirty="0">
                <a:latin typeface="Arial" panose="020B0604020202020204" pitchFamily="34" charset="0"/>
                <a:cs typeface="Arial" panose="020B0604020202020204" pitchFamily="34" charset="0"/>
              </a:rPr>
              <a:t>Ruch Towarowy</a:t>
            </a:r>
          </a:p>
          <a:p>
            <a:pPr algn="ctr"/>
            <a: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  <a:t>Międzylesie – Kłodzko Gł. RRJ ~50’ ZRJ ~45-55’ 2018/2019</a:t>
            </a:r>
            <a:endParaRPr lang="pl-PL" dirty="0"/>
          </a:p>
          <a:p>
            <a:pPr algn="ctr"/>
            <a: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  <a:t>RRJ ~ brak wniosków’ ZRJ ~32’-45’ 2022/2023</a:t>
            </a:r>
          </a:p>
          <a:p>
            <a:pPr algn="ctr"/>
            <a:r>
              <a:rPr lang="pl-PL" b="1" dirty="0">
                <a:latin typeface="Arial" panose="020B0604020202020204" pitchFamily="34" charset="0"/>
                <a:cs typeface="Arial" panose="020B0604020202020204" pitchFamily="34" charset="0"/>
              </a:rPr>
              <a:t>RRJ – brak wniosków ZRJ 31’ 2023/24</a:t>
            </a:r>
            <a:endParaRPr lang="pl-PL" b="1" dirty="0"/>
          </a:p>
        </p:txBody>
      </p:sp>
      <p:sp>
        <p:nvSpPr>
          <p:cNvPr id="3" name="Tytuł 1">
            <a:extLst>
              <a:ext uri="{FF2B5EF4-FFF2-40B4-BE49-F238E27FC236}">
                <a16:creationId xmlns:a16="http://schemas.microsoft.com/office/drawing/2014/main" id="{77F3FD88-7E08-86CB-170B-469DE7E672A4}"/>
              </a:ext>
            </a:extLst>
          </p:cNvPr>
          <p:cNvSpPr txBox="1">
            <a:spLocks/>
          </p:cNvSpPr>
          <p:nvPr/>
        </p:nvSpPr>
        <p:spPr>
          <a:xfrm>
            <a:off x="2489992" y="149871"/>
            <a:ext cx="6671394" cy="4992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 baseline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pl-PL">
                <a:solidFill>
                  <a:schemeClr val="bg1"/>
                </a:solidFill>
              </a:rPr>
              <a:t>Czasy przejazdu </a:t>
            </a:r>
            <a:endParaRPr lang="pl-PL" dirty="0">
              <a:solidFill>
                <a:schemeClr val="bg1"/>
              </a:solidFill>
            </a:endParaRPr>
          </a:p>
        </p:txBody>
      </p:sp>
      <p:sp>
        <p:nvSpPr>
          <p:cNvPr id="2" name="Strzałka: w dół 1">
            <a:extLst>
              <a:ext uri="{FF2B5EF4-FFF2-40B4-BE49-F238E27FC236}">
                <a16:creationId xmlns:a16="http://schemas.microsoft.com/office/drawing/2014/main" id="{47945130-9A37-60D9-8AFC-25506DF7DDBD}"/>
              </a:ext>
            </a:extLst>
          </p:cNvPr>
          <p:cNvSpPr/>
          <p:nvPr/>
        </p:nvSpPr>
        <p:spPr>
          <a:xfrm>
            <a:off x="7164288" y="2348881"/>
            <a:ext cx="432048" cy="216024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Strzałka: w górę 11">
            <a:extLst>
              <a:ext uri="{FF2B5EF4-FFF2-40B4-BE49-F238E27FC236}">
                <a16:creationId xmlns:a16="http://schemas.microsoft.com/office/drawing/2014/main" id="{21A1026A-3A3C-4F6E-43BA-9B86D072D877}"/>
              </a:ext>
            </a:extLst>
          </p:cNvPr>
          <p:cNvSpPr/>
          <p:nvPr/>
        </p:nvSpPr>
        <p:spPr>
          <a:xfrm>
            <a:off x="7164288" y="3212976"/>
            <a:ext cx="432048" cy="216024"/>
          </a:xfrm>
          <a:prstGeom prst="upArrow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Strzałka: w górę 13">
            <a:extLst>
              <a:ext uri="{FF2B5EF4-FFF2-40B4-BE49-F238E27FC236}">
                <a16:creationId xmlns:a16="http://schemas.microsoft.com/office/drawing/2014/main" id="{05A76A58-9EEF-D1A5-4527-4DB57C1EB0E1}"/>
              </a:ext>
            </a:extLst>
          </p:cNvPr>
          <p:cNvSpPr/>
          <p:nvPr/>
        </p:nvSpPr>
        <p:spPr>
          <a:xfrm>
            <a:off x="7326560" y="4306575"/>
            <a:ext cx="432048" cy="216024"/>
          </a:xfrm>
          <a:prstGeom prst="upArrow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5" name="Obraz 14">
            <a:extLst>
              <a:ext uri="{FF2B5EF4-FFF2-40B4-BE49-F238E27FC236}">
                <a16:creationId xmlns:a16="http://schemas.microsoft.com/office/drawing/2014/main" id="{DC859E7C-8070-C234-29D6-76236BC178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504" y="4794180"/>
            <a:ext cx="2172995" cy="171366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pole tekstowe 15">
            <a:extLst>
              <a:ext uri="{FF2B5EF4-FFF2-40B4-BE49-F238E27FC236}">
                <a16:creationId xmlns:a16="http://schemas.microsoft.com/office/drawing/2014/main" id="{AE238860-1043-3E3C-A964-E2C1E78F6033}"/>
              </a:ext>
            </a:extLst>
          </p:cNvPr>
          <p:cNvSpPr txBox="1"/>
          <p:nvPr/>
        </p:nvSpPr>
        <p:spPr>
          <a:xfrm>
            <a:off x="2231740" y="4877210"/>
            <a:ext cx="583264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>
                <a:latin typeface="Arial" panose="020B0604020202020204" pitchFamily="34" charset="0"/>
                <a:cs typeface="Arial" panose="020B0604020202020204" pitchFamily="34" charset="0"/>
              </a:rPr>
              <a:t>Ruch Towarowy</a:t>
            </a:r>
          </a:p>
          <a:p>
            <a:pPr algn="ctr"/>
            <a:r>
              <a:rPr lang="pl-PL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  <a:t>Zawidów– </a:t>
            </a:r>
            <a:r>
              <a:rPr lang="pl-PL" dirty="0" err="1">
                <a:latin typeface="Arial" panose="020B0604020202020204" pitchFamily="34" charset="0"/>
                <a:cs typeface="Arial" panose="020B0604020202020204" pitchFamily="34" charset="0"/>
              </a:rPr>
              <a:t>Visnova</a:t>
            </a:r>
            <a: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  <a:t> RRJ ~15’ ZRJ ~15’ 2018/2019</a:t>
            </a:r>
            <a:endParaRPr lang="pl-PL" dirty="0"/>
          </a:p>
          <a:p>
            <a:pPr algn="ctr"/>
            <a: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  <a:t>RRJ ~11-12’ ZRJ ~11-12’ 2022/2023</a:t>
            </a:r>
          </a:p>
          <a:p>
            <a:pPr algn="ctr"/>
            <a:r>
              <a:rPr lang="pl-PL" b="1" dirty="0">
                <a:latin typeface="Arial" panose="020B0604020202020204" pitchFamily="34" charset="0"/>
                <a:cs typeface="Arial" panose="020B0604020202020204" pitchFamily="34" charset="0"/>
              </a:rPr>
              <a:t>RRJ ~11-12’ ZRJ ~11-12’ 2023/2024</a:t>
            </a:r>
          </a:p>
          <a:p>
            <a:pPr algn="ctr"/>
            <a:endParaRPr lang="pl-PL" dirty="0"/>
          </a:p>
        </p:txBody>
      </p:sp>
      <p:sp>
        <p:nvSpPr>
          <p:cNvPr id="17" name="Strzałka: w lewo i w prawo 16">
            <a:extLst>
              <a:ext uri="{FF2B5EF4-FFF2-40B4-BE49-F238E27FC236}">
                <a16:creationId xmlns:a16="http://schemas.microsoft.com/office/drawing/2014/main" id="{71898281-0029-9614-3EE7-F6E913C42CD1}"/>
              </a:ext>
            </a:extLst>
          </p:cNvPr>
          <p:cNvSpPr/>
          <p:nvPr/>
        </p:nvSpPr>
        <p:spPr>
          <a:xfrm>
            <a:off x="7164288" y="5782051"/>
            <a:ext cx="576064" cy="226749"/>
          </a:xfrm>
          <a:prstGeom prst="leftRightArrow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17538343"/>
      </p:ext>
    </p:extLst>
  </p:cSld>
  <p:clrMapOvr>
    <a:masterClrMapping/>
  </p:clrMapOvr>
  <p:transition spd="slow">
    <p:wheel spokes="1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489992" y="149871"/>
            <a:ext cx="6671394" cy="499227"/>
          </a:xfrm>
        </p:spPr>
        <p:txBody>
          <a:bodyPr>
            <a:normAutofit fontScale="90000"/>
          </a:bodyPr>
          <a:lstStyle/>
          <a:p>
            <a:r>
              <a:rPr lang="pl-PL" dirty="0">
                <a:solidFill>
                  <a:schemeClr val="bg1"/>
                </a:solidFill>
              </a:rPr>
              <a:t>Czasy przejazdu </a:t>
            </a: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FF09A-599E-4916-ABF1-64C1E362DABF}" type="slidenum">
              <a:rPr lang="pl-PL" smtClean="0"/>
              <a:t>8</a:t>
            </a:fld>
            <a:endParaRPr lang="pl-PL" dirty="0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57851"/>
            <a:ext cx="9144000" cy="5804238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1723411"/>
            <a:ext cx="2381212" cy="156065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503" y="4206386"/>
            <a:ext cx="2284943" cy="173338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pole tekstowe 2"/>
          <p:cNvSpPr txBox="1"/>
          <p:nvPr/>
        </p:nvSpPr>
        <p:spPr>
          <a:xfrm>
            <a:off x="4355976" y="357301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l-PL" dirty="0"/>
          </a:p>
        </p:txBody>
      </p:sp>
      <p:sp>
        <p:nvSpPr>
          <p:cNvPr id="15" name="pole tekstowe 14"/>
          <p:cNvSpPr txBox="1"/>
          <p:nvPr/>
        </p:nvSpPr>
        <p:spPr>
          <a:xfrm>
            <a:off x="2392447" y="1931744"/>
            <a:ext cx="58326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>
                <a:latin typeface="Arial" panose="020B0604020202020204" pitchFamily="34" charset="0"/>
                <a:cs typeface="Arial" panose="020B0604020202020204" pitchFamily="34" charset="0"/>
              </a:rPr>
              <a:t>Ruch Pasażerski </a:t>
            </a:r>
          </a:p>
          <a:p>
            <a:pPr algn="ctr"/>
            <a:r>
              <a:rPr lang="pl-PL" dirty="0" err="1">
                <a:latin typeface="Arial" panose="020B0604020202020204" pitchFamily="34" charset="0"/>
                <a:cs typeface="Arial" panose="020B0604020202020204" pitchFamily="34" charset="0"/>
              </a:rPr>
              <a:t>Mezimiesti</a:t>
            </a:r>
            <a: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  <a:t> – Wałbrzych Gł. RRJ/ZRJ ~40’ 2018/2019</a:t>
            </a:r>
            <a:endParaRPr lang="pl-PL" dirty="0"/>
          </a:p>
          <a:p>
            <a:pPr algn="ctr"/>
            <a: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  <a:t>RRJ/ZRJ ~41’- 42’ 2022/2023</a:t>
            </a:r>
          </a:p>
          <a:p>
            <a:pPr algn="ctr"/>
            <a:r>
              <a:rPr lang="pl-PL" b="1" dirty="0"/>
              <a:t>RRJ 29’ ZRJ – 27’ </a:t>
            </a:r>
          </a:p>
        </p:txBody>
      </p:sp>
      <p:sp>
        <p:nvSpPr>
          <p:cNvPr id="16" name="pole tekstowe 15"/>
          <p:cNvSpPr txBox="1"/>
          <p:nvPr/>
        </p:nvSpPr>
        <p:spPr>
          <a:xfrm>
            <a:off x="2394160" y="4005966"/>
            <a:ext cx="626469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>
                <a:latin typeface="Arial" panose="020B0604020202020204" pitchFamily="34" charset="0"/>
                <a:cs typeface="Arial" panose="020B0604020202020204" pitchFamily="34" charset="0"/>
              </a:rPr>
              <a:t>Ruch Pasażerski (CD)</a:t>
            </a:r>
          </a:p>
          <a:p>
            <a:pPr algn="ctr"/>
            <a:r>
              <a:rPr lang="pl-PL" dirty="0" err="1">
                <a:latin typeface="Arial" panose="020B0604020202020204" pitchFamily="34" charset="0"/>
                <a:cs typeface="Arial" panose="020B0604020202020204" pitchFamily="34" charset="0"/>
              </a:rPr>
              <a:t>Jindrichov</a:t>
            </a:r>
            <a: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dirty="0" err="1">
                <a:latin typeface="Arial" panose="020B0604020202020204" pitchFamily="34" charset="0"/>
                <a:cs typeface="Arial" panose="020B0604020202020204" pitchFamily="34" charset="0"/>
              </a:rPr>
              <a:t>ve</a:t>
            </a:r>
            <a: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dirty="0" err="1">
                <a:latin typeface="Arial" panose="020B0604020202020204" pitchFamily="34" charset="0"/>
                <a:cs typeface="Arial" panose="020B0604020202020204" pitchFamily="34" charset="0"/>
              </a:rPr>
              <a:t>slez</a:t>
            </a:r>
            <a: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pl-PL" dirty="0" err="1">
                <a:latin typeface="Arial" panose="020B0604020202020204" pitchFamily="34" charset="0"/>
                <a:cs typeface="Arial" panose="020B0604020202020204" pitchFamily="34" charset="0"/>
              </a:rPr>
              <a:t>Mikulovice</a:t>
            </a:r>
            <a: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  <a:t> RRJ/ZRJ ~39’ 2018/2019</a:t>
            </a:r>
          </a:p>
          <a:p>
            <a:pPr algn="ctr"/>
            <a: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  <a:t>Bez zmian 2022/2023 </a:t>
            </a:r>
            <a:r>
              <a:rPr lang="pl-PL" b="1" dirty="0">
                <a:latin typeface="Arial" panose="020B0604020202020204" pitchFamily="34" charset="0"/>
                <a:cs typeface="Arial" panose="020B0604020202020204" pitchFamily="34" charset="0"/>
              </a:rPr>
              <a:t>oraz 2023/24</a:t>
            </a:r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pl-PL" b="1" dirty="0">
                <a:latin typeface="Arial" panose="020B0604020202020204" pitchFamily="34" charset="0"/>
                <a:cs typeface="Arial" panose="020B0604020202020204" pitchFamily="34" charset="0"/>
              </a:rPr>
              <a:t>Ruch Towarowy (CD)</a:t>
            </a:r>
            <a:endParaRPr lang="pl-PL" b="1" dirty="0"/>
          </a:p>
          <a:p>
            <a:pPr algn="ctr"/>
            <a:r>
              <a:rPr lang="pl-PL" dirty="0" err="1">
                <a:latin typeface="Arial" panose="020B0604020202020204" pitchFamily="34" charset="0"/>
                <a:cs typeface="Arial" panose="020B0604020202020204" pitchFamily="34" charset="0"/>
              </a:rPr>
              <a:t>Jindrichov</a:t>
            </a:r>
            <a: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dirty="0" err="1">
                <a:latin typeface="Arial" panose="020B0604020202020204" pitchFamily="34" charset="0"/>
                <a:cs typeface="Arial" panose="020B0604020202020204" pitchFamily="34" charset="0"/>
              </a:rPr>
              <a:t>ve</a:t>
            </a:r>
            <a: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dirty="0" err="1">
                <a:latin typeface="Arial" panose="020B0604020202020204" pitchFamily="34" charset="0"/>
                <a:cs typeface="Arial" panose="020B0604020202020204" pitchFamily="34" charset="0"/>
              </a:rPr>
              <a:t>slez</a:t>
            </a:r>
            <a: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pl-PL" dirty="0" err="1">
                <a:latin typeface="Arial" panose="020B0604020202020204" pitchFamily="34" charset="0"/>
                <a:cs typeface="Arial" panose="020B0604020202020204" pitchFamily="34" charset="0"/>
              </a:rPr>
              <a:t>Mikulovice</a:t>
            </a:r>
            <a: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  <a:t> RRJ/ZRJ ~60’ 2018/2019</a:t>
            </a:r>
          </a:p>
          <a:p>
            <a:pPr algn="ctr"/>
            <a: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  <a:t>RRJ/ZRJ ~59’ 2022/2023</a:t>
            </a:r>
          </a:p>
          <a:p>
            <a:pPr algn="ctr"/>
            <a:r>
              <a:rPr lang="pl-PL" b="1" dirty="0">
                <a:latin typeface="Arial" panose="020B0604020202020204" pitchFamily="34" charset="0"/>
                <a:cs typeface="Arial" panose="020B0604020202020204" pitchFamily="34" charset="0"/>
              </a:rPr>
              <a:t>RRJ/ZRJ – 84’</a:t>
            </a:r>
          </a:p>
        </p:txBody>
      </p:sp>
      <p:sp>
        <p:nvSpPr>
          <p:cNvPr id="7" name="Strzałka: w górę 6">
            <a:extLst>
              <a:ext uri="{FF2B5EF4-FFF2-40B4-BE49-F238E27FC236}">
                <a16:creationId xmlns:a16="http://schemas.microsoft.com/office/drawing/2014/main" id="{AD13C3E6-DF10-15FA-1F5C-B5E8066381AA}"/>
              </a:ext>
            </a:extLst>
          </p:cNvPr>
          <p:cNvSpPr/>
          <p:nvPr/>
        </p:nvSpPr>
        <p:spPr>
          <a:xfrm>
            <a:off x="6660232" y="2826920"/>
            <a:ext cx="432048" cy="216024"/>
          </a:xfrm>
          <a:prstGeom prst="upArrow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Strzałka: w lewo i w prawo 7">
            <a:extLst>
              <a:ext uri="{FF2B5EF4-FFF2-40B4-BE49-F238E27FC236}">
                <a16:creationId xmlns:a16="http://schemas.microsoft.com/office/drawing/2014/main" id="{B97D8CE0-D47B-1B42-1705-7CB2EFC96EE9}"/>
              </a:ext>
            </a:extLst>
          </p:cNvPr>
          <p:cNvSpPr/>
          <p:nvPr/>
        </p:nvSpPr>
        <p:spPr>
          <a:xfrm>
            <a:off x="7596326" y="4656957"/>
            <a:ext cx="576064" cy="226749"/>
          </a:xfrm>
          <a:prstGeom prst="leftRightArrow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Strzałka: w dół 8">
            <a:extLst>
              <a:ext uri="{FF2B5EF4-FFF2-40B4-BE49-F238E27FC236}">
                <a16:creationId xmlns:a16="http://schemas.microsoft.com/office/drawing/2014/main" id="{F7A7A715-A00E-59A3-8A23-06923B41E89F}"/>
              </a:ext>
            </a:extLst>
          </p:cNvPr>
          <p:cNvSpPr/>
          <p:nvPr/>
        </p:nvSpPr>
        <p:spPr>
          <a:xfrm>
            <a:off x="6660232" y="5997585"/>
            <a:ext cx="432048" cy="216024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61915158"/>
      </p:ext>
    </p:extLst>
  </p:cSld>
  <p:clrMapOvr>
    <a:masterClrMapping/>
  </p:clrMapOvr>
  <p:transition spd="slow">
    <p:wheel spokes="1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FF09A-599E-4916-ABF1-64C1E362DABF}" type="slidenum">
              <a:rPr lang="pl-PL" smtClean="0"/>
              <a:t>9</a:t>
            </a:fld>
            <a:endParaRPr lang="pl-PL" dirty="0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961" y="1124744"/>
            <a:ext cx="9144000" cy="5877271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940" y="2636912"/>
            <a:ext cx="2538852" cy="273630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pole tekstowe 11"/>
          <p:cNvSpPr txBox="1"/>
          <p:nvPr/>
        </p:nvSpPr>
        <p:spPr>
          <a:xfrm>
            <a:off x="2489992" y="2302112"/>
            <a:ext cx="627504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>
                <a:latin typeface="Arial" panose="020B0604020202020204" pitchFamily="34" charset="0"/>
                <a:cs typeface="Arial" panose="020B0604020202020204" pitchFamily="34" charset="0"/>
              </a:rPr>
              <a:t>Ruch Pasażerski </a:t>
            </a:r>
          </a:p>
          <a:p>
            <a:pPr algn="ctr"/>
            <a: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  <a:t>Cieszyn – </a:t>
            </a:r>
            <a:r>
              <a:rPr lang="pl-PL" dirty="0" err="1">
                <a:latin typeface="Arial" panose="020B0604020202020204" pitchFamily="34" charset="0"/>
                <a:cs typeface="Arial" panose="020B0604020202020204" pitchFamily="34" charset="0"/>
              </a:rPr>
              <a:t>Cesky</a:t>
            </a:r>
            <a: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dirty="0" err="1">
                <a:latin typeface="Arial" panose="020B0604020202020204" pitchFamily="34" charset="0"/>
                <a:cs typeface="Arial" panose="020B0604020202020204" pitchFamily="34" charset="0"/>
              </a:rPr>
              <a:t>Tesin</a:t>
            </a:r>
            <a: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  <a:t> RRJ/ZRJ ~5’ 2018/2019</a:t>
            </a:r>
          </a:p>
          <a:p>
            <a:pPr algn="ctr"/>
            <a: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  <a:t>RRJ/ZRJ ~5’ 2022/2023</a:t>
            </a:r>
          </a:p>
          <a:p>
            <a:pPr algn="ctr"/>
            <a:r>
              <a:rPr lang="pl-PL" b="1" dirty="0">
                <a:latin typeface="Arial" panose="020B0604020202020204" pitchFamily="34" charset="0"/>
                <a:cs typeface="Arial" panose="020B0604020202020204" pitchFamily="34" charset="0"/>
              </a:rPr>
              <a:t>RRJ/ZRJ ~5’ 2023/2024</a:t>
            </a:r>
          </a:p>
          <a:p>
            <a:pPr algn="ctr"/>
            <a:endParaRPr lang="pl-PL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pl-PL" b="1" dirty="0">
                <a:latin typeface="Arial" panose="020B0604020202020204" pitchFamily="34" charset="0"/>
                <a:cs typeface="Arial" panose="020B0604020202020204" pitchFamily="34" charset="0"/>
              </a:rPr>
              <a:t>Ruch Towarowy</a:t>
            </a:r>
            <a:endParaRPr lang="pl-PL" b="1" dirty="0"/>
          </a:p>
          <a:p>
            <a:pPr algn="ctr"/>
            <a: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  <a:t>Cieszyn </a:t>
            </a:r>
            <a:r>
              <a:rPr lang="pl-PL" dirty="0" err="1">
                <a:latin typeface="Arial" panose="020B0604020202020204" pitchFamily="34" charset="0"/>
                <a:cs typeface="Arial" panose="020B0604020202020204" pitchFamily="34" charset="0"/>
              </a:rPr>
              <a:t>Marklovice</a:t>
            </a:r>
            <a: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pl-PL" dirty="0" err="1">
                <a:latin typeface="Arial" panose="020B0604020202020204" pitchFamily="34" charset="0"/>
                <a:cs typeface="Arial" panose="020B0604020202020204" pitchFamily="34" charset="0"/>
              </a:rPr>
              <a:t>Cesky</a:t>
            </a:r>
            <a: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dirty="0" err="1">
                <a:latin typeface="Arial" panose="020B0604020202020204" pitchFamily="34" charset="0"/>
                <a:cs typeface="Arial" panose="020B0604020202020204" pitchFamily="34" charset="0"/>
              </a:rPr>
              <a:t>Tesin</a:t>
            </a:r>
            <a: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  <a:t> RRJ/ZRJ ~6,5’ 2018/2019</a:t>
            </a:r>
          </a:p>
          <a:p>
            <a:pPr algn="ctr"/>
            <a: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  <a:t>RRJ/ZRJ ~6,5’ 2022/2023</a:t>
            </a:r>
          </a:p>
          <a:p>
            <a:pPr algn="ctr"/>
            <a:r>
              <a:rPr lang="pl-PL" b="1" dirty="0">
                <a:latin typeface="Arial" panose="020B0604020202020204" pitchFamily="34" charset="0"/>
                <a:cs typeface="Arial" panose="020B0604020202020204" pitchFamily="34" charset="0"/>
              </a:rPr>
              <a:t>Cieszyn – </a:t>
            </a:r>
            <a:r>
              <a:rPr lang="pl-PL" b="1" dirty="0" err="1">
                <a:latin typeface="Arial" panose="020B0604020202020204" pitchFamily="34" charset="0"/>
                <a:cs typeface="Arial" panose="020B0604020202020204" pitchFamily="34" charset="0"/>
              </a:rPr>
              <a:t>Cesky</a:t>
            </a:r>
            <a:r>
              <a:rPr lang="pl-PL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b="1" dirty="0" err="1">
                <a:latin typeface="Arial" panose="020B0604020202020204" pitchFamily="34" charset="0"/>
                <a:cs typeface="Arial" panose="020B0604020202020204" pitchFamily="34" charset="0"/>
              </a:rPr>
              <a:t>Tesin</a:t>
            </a:r>
            <a:r>
              <a:rPr lang="pl-PL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pl-PL" b="1" dirty="0">
                <a:latin typeface="Arial" panose="020B0604020202020204" pitchFamily="34" charset="0"/>
                <a:cs typeface="Arial" panose="020B0604020202020204" pitchFamily="34" charset="0"/>
              </a:rPr>
              <a:t>RRJ - 5,5’ ZRJ 5’ 2023/2024</a:t>
            </a:r>
          </a:p>
        </p:txBody>
      </p:sp>
      <p:sp>
        <p:nvSpPr>
          <p:cNvPr id="15" name="Tytuł 1"/>
          <p:cNvSpPr txBox="1">
            <a:spLocks/>
          </p:cNvSpPr>
          <p:nvPr/>
        </p:nvSpPr>
        <p:spPr>
          <a:xfrm>
            <a:off x="2489992" y="149871"/>
            <a:ext cx="6671394" cy="4992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 baseline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pl-PL">
                <a:solidFill>
                  <a:schemeClr val="bg1"/>
                </a:solidFill>
              </a:rPr>
              <a:t>Czasy przejazdu </a:t>
            </a:r>
            <a:endParaRPr lang="pl-PL" dirty="0">
              <a:solidFill>
                <a:schemeClr val="bg1"/>
              </a:solidFill>
            </a:endParaRPr>
          </a:p>
        </p:txBody>
      </p:sp>
      <p:sp>
        <p:nvSpPr>
          <p:cNvPr id="2" name="Strzałka: w lewo i w prawo 1">
            <a:extLst>
              <a:ext uri="{FF2B5EF4-FFF2-40B4-BE49-F238E27FC236}">
                <a16:creationId xmlns:a16="http://schemas.microsoft.com/office/drawing/2014/main" id="{012CD1B3-9D1F-BFFD-7A8D-FA9CE3195747}"/>
              </a:ext>
            </a:extLst>
          </p:cNvPr>
          <p:cNvSpPr/>
          <p:nvPr/>
        </p:nvSpPr>
        <p:spPr>
          <a:xfrm>
            <a:off x="7164288" y="3068960"/>
            <a:ext cx="576064" cy="226749"/>
          </a:xfrm>
          <a:prstGeom prst="leftRightArrow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32846962"/>
      </p:ext>
    </p:extLst>
  </p:cSld>
  <p:clrMapOvr>
    <a:masterClrMapping/>
  </p:clrMapOvr>
  <p:transition spd="slow">
    <p:wheel spokes="1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FF09A-599E-4916-ABF1-64C1E362DABF}" type="slidenum">
              <a:rPr lang="pl-PL" smtClean="0"/>
              <a:t>10</a:t>
            </a:fld>
            <a:endParaRPr lang="pl-PL" dirty="0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961" y="1124744"/>
            <a:ext cx="9144000" cy="5877271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2317872"/>
            <a:ext cx="3047619" cy="29296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3" name="pole tekstowe 12"/>
          <p:cNvSpPr txBox="1"/>
          <p:nvPr/>
        </p:nvSpPr>
        <p:spPr>
          <a:xfrm>
            <a:off x="2909365" y="1145694"/>
            <a:ext cx="583264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>
                <a:latin typeface="Arial" panose="020B0604020202020204" pitchFamily="34" charset="0"/>
                <a:cs typeface="Arial" panose="020B0604020202020204" pitchFamily="34" charset="0"/>
              </a:rPr>
              <a:t>Ruch Pasażerski </a:t>
            </a:r>
          </a:p>
          <a:p>
            <a:pPr algn="ctr"/>
            <a:r>
              <a:rPr lang="pl-PL" b="1" dirty="0" err="1">
                <a:latin typeface="Arial" panose="020B0604020202020204" pitchFamily="34" charset="0"/>
                <a:cs typeface="Arial" panose="020B0604020202020204" pitchFamily="34" charset="0"/>
              </a:rPr>
              <a:t>Bohumin</a:t>
            </a:r>
            <a:r>
              <a:rPr lang="pl-PL" b="1" dirty="0">
                <a:latin typeface="Arial" panose="020B0604020202020204" pitchFamily="34" charset="0"/>
                <a:cs typeface="Arial" panose="020B0604020202020204" pitchFamily="34" charset="0"/>
              </a:rPr>
              <a:t> – Chałupki RRJ/ZRJ ~5-6’ </a:t>
            </a:r>
          </a:p>
          <a:p>
            <a:pPr algn="ctr"/>
            <a:r>
              <a:rPr lang="pl-PL" dirty="0" err="1">
                <a:latin typeface="Arial" panose="020B0604020202020204" pitchFamily="34" charset="0"/>
                <a:cs typeface="Arial" panose="020B0604020202020204" pitchFamily="34" charset="0"/>
              </a:rPr>
              <a:t>Bohumin</a:t>
            </a:r>
            <a: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  <a:t> – Katowice RRJ ~104’ ZRJ 117’ 2018/19</a:t>
            </a:r>
          </a:p>
          <a:p>
            <a:pPr algn="ctr"/>
            <a: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  <a:t>RRJ ~80’ ZRJ 82’ 2022/23</a:t>
            </a:r>
          </a:p>
          <a:p>
            <a:pPr algn="ctr"/>
            <a:r>
              <a:rPr lang="pl-PL" b="1" dirty="0">
                <a:latin typeface="Arial" panose="020B0604020202020204" pitchFamily="34" charset="0"/>
                <a:cs typeface="Arial" panose="020B0604020202020204" pitchFamily="34" charset="0"/>
              </a:rPr>
              <a:t>RRJ 85’ ZRJ 84’ 2023/24</a:t>
            </a:r>
          </a:p>
          <a:p>
            <a:pPr algn="ctr"/>
            <a:endParaRPr lang="pl-PL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pl-PL" b="1" dirty="0">
                <a:latin typeface="Arial" panose="020B0604020202020204" pitchFamily="34" charset="0"/>
                <a:cs typeface="Arial" panose="020B0604020202020204" pitchFamily="34" charset="0"/>
              </a:rPr>
              <a:t>Ruch Towarowy</a:t>
            </a:r>
            <a:endParaRPr lang="pl-PL" b="1" dirty="0"/>
          </a:p>
          <a:p>
            <a:pPr algn="ctr"/>
            <a:r>
              <a:rPr lang="pl-PL" dirty="0" err="1">
                <a:latin typeface="Arial" panose="020B0604020202020204" pitchFamily="34" charset="0"/>
                <a:cs typeface="Arial" panose="020B0604020202020204" pitchFamily="34" charset="0"/>
              </a:rPr>
              <a:t>Bohumin</a:t>
            </a:r>
            <a: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dirty="0" err="1">
                <a:latin typeface="Arial" panose="020B0604020202020204" pitchFamily="34" charset="0"/>
                <a:cs typeface="Arial" panose="020B0604020202020204" pitchFamily="34" charset="0"/>
              </a:rPr>
              <a:t>Vrbice</a:t>
            </a:r>
            <a: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  <a:t> - Chałupki RRJ/ZRJ ~13’ 2018/2019</a:t>
            </a:r>
          </a:p>
          <a:p>
            <a:pPr algn="ctr"/>
            <a: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  <a:t>RRJ ~10-12’ /ZRJ ~8-12’ 2022/2023</a:t>
            </a:r>
          </a:p>
          <a:p>
            <a:pPr algn="ctr"/>
            <a:r>
              <a:rPr lang="pl-PL" b="1" dirty="0">
                <a:latin typeface="Arial" panose="020B0604020202020204" pitchFamily="34" charset="0"/>
                <a:cs typeface="Arial" panose="020B0604020202020204" pitchFamily="34" charset="0"/>
              </a:rPr>
              <a:t>RRJ/ZRJ 8’ 2023/24</a:t>
            </a:r>
          </a:p>
        </p:txBody>
      </p:sp>
      <p:sp>
        <p:nvSpPr>
          <p:cNvPr id="14" name="pole tekstowe 13"/>
          <p:cNvSpPr txBox="1"/>
          <p:nvPr/>
        </p:nvSpPr>
        <p:spPr>
          <a:xfrm>
            <a:off x="2859078" y="3944332"/>
            <a:ext cx="583264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>
                <a:latin typeface="Arial" panose="020B0604020202020204" pitchFamily="34" charset="0"/>
                <a:cs typeface="Arial" panose="020B0604020202020204" pitchFamily="34" charset="0"/>
              </a:rPr>
              <a:t>Ruch Pasażerski </a:t>
            </a:r>
          </a:p>
          <a:p>
            <a:pPr algn="ctr"/>
            <a:r>
              <a:rPr lang="pl-PL" dirty="0" err="1">
                <a:latin typeface="Arial" panose="020B0604020202020204" pitchFamily="34" charset="0"/>
                <a:cs typeface="Arial" panose="020B0604020202020204" pitchFamily="34" charset="0"/>
              </a:rPr>
              <a:t>Petrovice</a:t>
            </a:r>
            <a: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  <a:t> u. K – Zebrzydowice RRJ ~ 6’/ZRJ ~8</a:t>
            </a:r>
            <a:r>
              <a:rPr lang="pl-PL" b="1" dirty="0">
                <a:latin typeface="Arial" panose="020B0604020202020204" pitchFamily="34" charset="0"/>
                <a:cs typeface="Arial" panose="020B0604020202020204" pitchFamily="34" charset="0"/>
              </a:rPr>
              <a:t>’ </a:t>
            </a:r>
          </a:p>
          <a:p>
            <a:pPr algn="ctr"/>
            <a: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  <a:t>ZRJ 6-7’ 2022/23</a:t>
            </a:r>
          </a:p>
          <a:p>
            <a:pPr algn="ctr"/>
            <a:r>
              <a:rPr lang="pl-PL" b="1" dirty="0">
                <a:latin typeface="Arial" panose="020B0604020202020204" pitchFamily="34" charset="0"/>
                <a:cs typeface="Arial" panose="020B0604020202020204" pitchFamily="34" charset="0"/>
              </a:rPr>
              <a:t>RRJ 7’ ZRJ 6,5’ 2023/24</a:t>
            </a:r>
          </a:p>
          <a:p>
            <a:pPr algn="ctr"/>
            <a:endParaRPr lang="pl-PL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pl-PL" b="1" dirty="0">
                <a:latin typeface="Arial" panose="020B0604020202020204" pitchFamily="34" charset="0"/>
                <a:cs typeface="Arial" panose="020B0604020202020204" pitchFamily="34" charset="0"/>
              </a:rPr>
              <a:t>Ruch Towarowy</a:t>
            </a:r>
            <a:endParaRPr lang="pl-PL" b="1" dirty="0"/>
          </a:p>
          <a:p>
            <a:pPr algn="ctr"/>
            <a:r>
              <a:rPr lang="pl-PL" dirty="0" err="1">
                <a:latin typeface="Arial" panose="020B0604020202020204" pitchFamily="34" charset="0"/>
                <a:cs typeface="Arial" panose="020B0604020202020204" pitchFamily="34" charset="0"/>
              </a:rPr>
              <a:t>Petrovice</a:t>
            </a:r>
            <a: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  <a:t> u. K – Zebrzydowice RRJ ~ 14’ ZRJ ~15’ </a:t>
            </a:r>
          </a:p>
          <a:p>
            <a:pPr algn="ctr"/>
            <a: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  <a:t>RRJ ~ 7-12’ ZRJ ~ (8-14’) 2022/23</a:t>
            </a:r>
          </a:p>
          <a:p>
            <a:pPr algn="ctr"/>
            <a:r>
              <a:rPr lang="pl-PL" b="1" dirty="0">
                <a:latin typeface="Arial" panose="020B0604020202020204" pitchFamily="34" charset="0"/>
                <a:cs typeface="Arial" panose="020B0604020202020204" pitchFamily="34" charset="0"/>
              </a:rPr>
              <a:t>RRJ/ZRJ 8’ 2023/24</a:t>
            </a:r>
          </a:p>
        </p:txBody>
      </p:sp>
      <p:sp>
        <p:nvSpPr>
          <p:cNvPr id="15" name="Tytuł 1"/>
          <p:cNvSpPr txBox="1">
            <a:spLocks/>
          </p:cNvSpPr>
          <p:nvPr/>
        </p:nvSpPr>
        <p:spPr>
          <a:xfrm>
            <a:off x="2489992" y="149871"/>
            <a:ext cx="6671394" cy="4992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 baseline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pl-PL">
                <a:solidFill>
                  <a:schemeClr val="bg1"/>
                </a:solidFill>
              </a:rPr>
              <a:t>Czasy przejazdu </a:t>
            </a:r>
            <a:endParaRPr lang="pl-PL" dirty="0">
              <a:solidFill>
                <a:schemeClr val="bg1"/>
              </a:solidFill>
            </a:endParaRPr>
          </a:p>
        </p:txBody>
      </p:sp>
      <p:sp>
        <p:nvSpPr>
          <p:cNvPr id="7" name="Strzałka: w górę 6">
            <a:extLst>
              <a:ext uri="{FF2B5EF4-FFF2-40B4-BE49-F238E27FC236}">
                <a16:creationId xmlns:a16="http://schemas.microsoft.com/office/drawing/2014/main" id="{8F738168-57BD-900B-6A66-B922FEBDBB72}"/>
              </a:ext>
            </a:extLst>
          </p:cNvPr>
          <p:cNvSpPr/>
          <p:nvPr/>
        </p:nvSpPr>
        <p:spPr>
          <a:xfrm>
            <a:off x="7956376" y="1468302"/>
            <a:ext cx="432048" cy="216024"/>
          </a:xfrm>
          <a:prstGeom prst="upArrow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Strzałka: w dół 9">
            <a:extLst>
              <a:ext uri="{FF2B5EF4-FFF2-40B4-BE49-F238E27FC236}">
                <a16:creationId xmlns:a16="http://schemas.microsoft.com/office/drawing/2014/main" id="{58FCC124-B57B-3EB1-99FF-EE2E134CA24D}"/>
              </a:ext>
            </a:extLst>
          </p:cNvPr>
          <p:cNvSpPr/>
          <p:nvPr/>
        </p:nvSpPr>
        <p:spPr>
          <a:xfrm>
            <a:off x="7956376" y="2299856"/>
            <a:ext cx="432048" cy="216024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Strzałka: w górę 10">
            <a:extLst>
              <a:ext uri="{FF2B5EF4-FFF2-40B4-BE49-F238E27FC236}">
                <a16:creationId xmlns:a16="http://schemas.microsoft.com/office/drawing/2014/main" id="{B02AE36A-A74C-45D5-C990-6E28B1C0485B}"/>
              </a:ext>
            </a:extLst>
          </p:cNvPr>
          <p:cNvSpPr/>
          <p:nvPr/>
        </p:nvSpPr>
        <p:spPr>
          <a:xfrm>
            <a:off x="7956376" y="3659319"/>
            <a:ext cx="432048" cy="216024"/>
          </a:xfrm>
          <a:prstGeom prst="upArrow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Strzałka: w górę 15">
            <a:extLst>
              <a:ext uri="{FF2B5EF4-FFF2-40B4-BE49-F238E27FC236}">
                <a16:creationId xmlns:a16="http://schemas.microsoft.com/office/drawing/2014/main" id="{26605061-5008-6EE2-7FAD-D520AC692456}"/>
              </a:ext>
            </a:extLst>
          </p:cNvPr>
          <p:cNvSpPr/>
          <p:nvPr/>
        </p:nvSpPr>
        <p:spPr>
          <a:xfrm>
            <a:off x="7956376" y="4667874"/>
            <a:ext cx="432048" cy="216024"/>
          </a:xfrm>
          <a:prstGeom prst="upArrow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Strzałka: w lewo i w prawo 16">
            <a:extLst>
              <a:ext uri="{FF2B5EF4-FFF2-40B4-BE49-F238E27FC236}">
                <a16:creationId xmlns:a16="http://schemas.microsoft.com/office/drawing/2014/main" id="{64DD826F-BC24-3594-F995-96F870DFEC3E}"/>
              </a:ext>
            </a:extLst>
          </p:cNvPr>
          <p:cNvSpPr/>
          <p:nvPr/>
        </p:nvSpPr>
        <p:spPr>
          <a:xfrm>
            <a:off x="7884368" y="6085601"/>
            <a:ext cx="576064" cy="226749"/>
          </a:xfrm>
          <a:prstGeom prst="leftRightArrow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37352471"/>
      </p:ext>
    </p:extLst>
  </p:cSld>
  <p:clrMapOvr>
    <a:masterClrMapping/>
  </p:clrMapOvr>
  <p:transition spd="slow">
    <p:wheel spokes="1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E319F54-99AC-7926-E391-5C142E7C1E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FF09A-599E-4916-ABF1-64C1E362DABF}" type="slidenum">
              <a:rPr lang="pl-PL" smtClean="0"/>
              <a:t>11</a:t>
            </a:fld>
            <a:endParaRPr lang="pl-PL" dirty="0"/>
          </a:p>
        </p:txBody>
      </p:sp>
      <p:graphicFrame>
        <p:nvGraphicFramePr>
          <p:cNvPr id="8" name="Obiekt 7">
            <a:extLst>
              <a:ext uri="{FF2B5EF4-FFF2-40B4-BE49-F238E27FC236}">
                <a16:creationId xmlns:a16="http://schemas.microsoft.com/office/drawing/2014/main" id="{EFBD3918-7814-2570-A743-4CA3694B0F2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88128752"/>
              </p:ext>
            </p:extLst>
          </p:nvPr>
        </p:nvGraphicFramePr>
        <p:xfrm>
          <a:off x="3468972" y="1916832"/>
          <a:ext cx="5343525" cy="4505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2" imgW="5343536" imgH="4505214" progId="Excel.Sheet.12">
                  <p:embed/>
                </p:oleObj>
              </mc:Choice>
              <mc:Fallback>
                <p:oleObj name="Worksheet" r:id="rId2" imgW="5343536" imgH="4505214" progId="Excel.Sheet.12">
                  <p:embed/>
                  <p:pic>
                    <p:nvPicPr>
                      <p:cNvPr id="5" name="Obiekt 4">
                        <a:extLst>
                          <a:ext uri="{FF2B5EF4-FFF2-40B4-BE49-F238E27FC236}">
                            <a16:creationId xmlns:a16="http://schemas.microsoft.com/office/drawing/2014/main" id="{4C211B6A-D397-4379-ECBC-312C12854F4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468972" y="1916832"/>
                        <a:ext cx="5343525" cy="45053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pole tekstowe 8">
            <a:extLst>
              <a:ext uri="{FF2B5EF4-FFF2-40B4-BE49-F238E27FC236}">
                <a16:creationId xmlns:a16="http://schemas.microsoft.com/office/drawing/2014/main" id="{490C6958-9107-F7AC-779B-EE5EB382648E}"/>
              </a:ext>
            </a:extLst>
          </p:cNvPr>
          <p:cNvSpPr txBox="1"/>
          <p:nvPr/>
        </p:nvSpPr>
        <p:spPr>
          <a:xfrm>
            <a:off x="2339752" y="1050236"/>
            <a:ext cx="55446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/>
              <a:t>Różnice w ruchu pasażerskim i towarowym z uwzględnieniem zamknięć torowych</a:t>
            </a:r>
          </a:p>
        </p:txBody>
      </p:sp>
      <p:sp>
        <p:nvSpPr>
          <p:cNvPr id="10" name="AutoShape 2" descr="Pociągi pasażerskie fotografie, zdjęcia stockowe, Pociągi pasażerskie  obrazy bez tantiem">
            <a:extLst>
              <a:ext uri="{FF2B5EF4-FFF2-40B4-BE49-F238E27FC236}">
                <a16:creationId xmlns:a16="http://schemas.microsoft.com/office/drawing/2014/main" id="{7CBF59C4-6C30-D58F-42D5-C8320B319FC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11" name="Obraz 10">
            <a:extLst>
              <a:ext uri="{FF2B5EF4-FFF2-40B4-BE49-F238E27FC236}">
                <a16:creationId xmlns:a16="http://schemas.microsoft.com/office/drawing/2014/main" id="{D54CED9D-7B7E-6971-0344-85C79439EF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471" y="1916832"/>
            <a:ext cx="3247493" cy="2016224"/>
          </a:xfrm>
          <a:prstGeom prst="rect">
            <a:avLst/>
          </a:prstGeom>
        </p:spPr>
      </p:pic>
      <p:pic>
        <p:nvPicPr>
          <p:cNvPr id="12" name="Obraz 11">
            <a:extLst>
              <a:ext uri="{FF2B5EF4-FFF2-40B4-BE49-F238E27FC236}">
                <a16:creationId xmlns:a16="http://schemas.microsoft.com/office/drawing/2014/main" id="{40A916E4-7727-5665-54E5-A26F15323C9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9471" y="4091766"/>
            <a:ext cx="3217452" cy="2330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975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650"/>
          <a:stretch/>
        </p:blipFill>
        <p:spPr>
          <a:xfrm>
            <a:off x="0" y="980728"/>
            <a:ext cx="9144000" cy="5877272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3635896" y="77420"/>
            <a:ext cx="55003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>
                <a:solidFill>
                  <a:schemeClr val="bg1"/>
                </a:solidFill>
              </a:rPr>
              <a:t>Zamknięcia torowe realizowane w rj. 2025-2027</a:t>
            </a:r>
          </a:p>
        </p:txBody>
      </p:sp>
    </p:spTree>
    <p:extLst>
      <p:ext uri="{BB962C8B-B14F-4D97-AF65-F5344CB8AC3E}">
        <p14:creationId xmlns:p14="http://schemas.microsoft.com/office/powerpoint/2010/main" val="877499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C6A96EB4-A614-0DCE-D344-E7DC3EDBD2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06A2B-16AF-42E6-A134-E4CA00A45428}" type="slidenum">
              <a:rPr lang="pl-PL" altLang="pl-PL" smtClean="0"/>
              <a:pPr/>
              <a:t>13</a:t>
            </a:fld>
            <a:endParaRPr lang="pl-PL" altLang="pl-PL"/>
          </a:p>
        </p:txBody>
      </p:sp>
      <p:sp>
        <p:nvSpPr>
          <p:cNvPr id="3" name="pole tekstowe 2">
            <a:extLst>
              <a:ext uri="{FF2B5EF4-FFF2-40B4-BE49-F238E27FC236}">
                <a16:creationId xmlns:a16="http://schemas.microsoft.com/office/drawing/2014/main" id="{9D12EBF1-9CC1-4585-9114-021F367F7DEA}"/>
              </a:ext>
            </a:extLst>
          </p:cNvPr>
          <p:cNvSpPr txBox="1"/>
          <p:nvPr/>
        </p:nvSpPr>
        <p:spPr>
          <a:xfrm>
            <a:off x="2195736" y="44624"/>
            <a:ext cx="54681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>
                <a:solidFill>
                  <a:schemeClr val="bg1"/>
                </a:solidFill>
              </a:rPr>
              <a:t>Informacje w zakresie założeń i prowadzenia ruchu </a:t>
            </a:r>
          </a:p>
          <a:p>
            <a:r>
              <a:rPr lang="pl-PL" dirty="0">
                <a:solidFill>
                  <a:schemeClr val="bg1"/>
                </a:solidFill>
              </a:rPr>
              <a:t>na węźle Śląskim</a:t>
            </a:r>
          </a:p>
        </p:txBody>
      </p:sp>
      <p:sp>
        <p:nvSpPr>
          <p:cNvPr id="4" name="pole tekstowe 3">
            <a:extLst>
              <a:ext uri="{FF2B5EF4-FFF2-40B4-BE49-F238E27FC236}">
                <a16:creationId xmlns:a16="http://schemas.microsoft.com/office/drawing/2014/main" id="{2A812EDC-223F-439C-8734-16B5A562C080}"/>
              </a:ext>
            </a:extLst>
          </p:cNvPr>
          <p:cNvSpPr txBox="1"/>
          <p:nvPr/>
        </p:nvSpPr>
        <p:spPr>
          <a:xfrm>
            <a:off x="3440921" y="1196752"/>
            <a:ext cx="2262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Pociągi Pasażerskie</a:t>
            </a:r>
          </a:p>
        </p:txBody>
      </p:sp>
      <p:sp>
        <p:nvSpPr>
          <p:cNvPr id="6" name="pole tekstowe 5">
            <a:extLst>
              <a:ext uri="{FF2B5EF4-FFF2-40B4-BE49-F238E27FC236}">
                <a16:creationId xmlns:a16="http://schemas.microsoft.com/office/drawing/2014/main" id="{8A37EDE1-ABB7-DCD3-5A0C-9A02CF1696B6}"/>
              </a:ext>
            </a:extLst>
          </p:cNvPr>
          <p:cNvSpPr txBox="1"/>
          <p:nvPr/>
        </p:nvSpPr>
        <p:spPr>
          <a:xfrm>
            <a:off x="179512" y="1700808"/>
            <a:ext cx="8856984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</a:rPr>
              <a:t>wybrane</a:t>
            </a:r>
            <a:r>
              <a:rPr lang="pl-PL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pociągi </a:t>
            </a: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</a:rPr>
              <a:t>dalekobieżne będą</a:t>
            </a:r>
            <a:r>
              <a:rPr lang="pl-PL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kierowane na trasy okrężne na odcinku Zawiercie – Gliwice przez Pyrzowice, Tarnowskie Góry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</a:rPr>
              <a:t>Wybrane pociągi dalekobieżne</a:t>
            </a:r>
            <a:r>
              <a:rPr lang="pl-PL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będą kierowane dla drugą trasę okrężną na odcinku Dabrowa Górnicza Ząbkowice – Katowice Zawodzie przez Sosnowiec Południowy, Dorotę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</a:rPr>
              <a:t>Za część </a:t>
            </a:r>
            <a:r>
              <a:rPr lang="pl-PL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pociągów międzywojewódzkich z kierunku Kielc/Olkusza będzie wprowadzana na wniosek przewoźnika kolejowa komunikacja autobusowa na odcinku Sosnowiec Południowy – Katowice – Sosnowiec Południowy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</a:rPr>
              <a:t>Za część pociągów aglomeracyjnych w kierunku Mysłowic/Krakowa będzie wprowadzona na wniosek przewoźnika kolejowa komunikacja autobusowa </a:t>
            </a:r>
            <a:r>
              <a:rPr lang="pl-PL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odcinku Mysłowice – Katowice – Mysłowice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</a:rPr>
              <a:t>Za część </a:t>
            </a:r>
            <a:r>
              <a:rPr lang="pl-PL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pociągów aglomeracyjnych w kierunku Tychy Lodowisko będzie wprowadzona na wniosek przewo</a:t>
            </a: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</a:rPr>
              <a:t>źnika kolejowa komunikacja autobusowa</a:t>
            </a:r>
            <a:r>
              <a:rPr lang="pl-PL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na odcinku Katowice – Tychy Lodowisko – Katowice</a:t>
            </a:r>
            <a:endParaRPr lang="pl-PL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Za część pociągów aglomeracyjnych w kierunku Gliwic będzie wprowadzona na wniosek przewo</a:t>
            </a: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</a:rPr>
              <a:t>źnika kolejowa komunikacja autobusowa </a:t>
            </a:r>
            <a:r>
              <a:rPr lang="pl-PL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na odcinku Katowice – Gliwice - Katowice</a:t>
            </a:r>
          </a:p>
        </p:txBody>
      </p:sp>
    </p:spTree>
    <p:extLst>
      <p:ext uri="{BB962C8B-B14F-4D97-AF65-F5344CB8AC3E}">
        <p14:creationId xmlns:p14="http://schemas.microsoft.com/office/powerpoint/2010/main" val="2040306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C6A96EB4-A614-0DCE-D344-E7DC3EDBD2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06A2B-16AF-42E6-A134-E4CA00A45428}" type="slidenum">
              <a:rPr lang="pl-PL" altLang="pl-PL" smtClean="0"/>
              <a:pPr/>
              <a:t>14</a:t>
            </a:fld>
            <a:endParaRPr lang="pl-PL" altLang="pl-PL"/>
          </a:p>
        </p:txBody>
      </p:sp>
      <p:sp>
        <p:nvSpPr>
          <p:cNvPr id="3" name="pole tekstowe 2">
            <a:extLst>
              <a:ext uri="{FF2B5EF4-FFF2-40B4-BE49-F238E27FC236}">
                <a16:creationId xmlns:a16="http://schemas.microsoft.com/office/drawing/2014/main" id="{9D12EBF1-9CC1-4585-9114-021F367F7DEA}"/>
              </a:ext>
            </a:extLst>
          </p:cNvPr>
          <p:cNvSpPr txBox="1"/>
          <p:nvPr/>
        </p:nvSpPr>
        <p:spPr>
          <a:xfrm>
            <a:off x="2195736" y="44624"/>
            <a:ext cx="54681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>
                <a:solidFill>
                  <a:schemeClr val="bg1"/>
                </a:solidFill>
              </a:rPr>
              <a:t>Informacje w zakresie założeń i prowadzenia ruchu </a:t>
            </a:r>
          </a:p>
          <a:p>
            <a:r>
              <a:rPr lang="pl-PL" dirty="0">
                <a:solidFill>
                  <a:schemeClr val="bg1"/>
                </a:solidFill>
              </a:rPr>
              <a:t>na węźle Śląskim</a:t>
            </a:r>
          </a:p>
        </p:txBody>
      </p:sp>
      <p:sp>
        <p:nvSpPr>
          <p:cNvPr id="4" name="pole tekstowe 3">
            <a:extLst>
              <a:ext uri="{FF2B5EF4-FFF2-40B4-BE49-F238E27FC236}">
                <a16:creationId xmlns:a16="http://schemas.microsoft.com/office/drawing/2014/main" id="{2A812EDC-223F-439C-8734-16B5A562C080}"/>
              </a:ext>
            </a:extLst>
          </p:cNvPr>
          <p:cNvSpPr txBox="1"/>
          <p:nvPr/>
        </p:nvSpPr>
        <p:spPr>
          <a:xfrm>
            <a:off x="3440921" y="1196752"/>
            <a:ext cx="20400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Pociągi Towarowe</a:t>
            </a:r>
          </a:p>
        </p:txBody>
      </p:sp>
      <p:sp>
        <p:nvSpPr>
          <p:cNvPr id="6" name="pole tekstowe 5">
            <a:extLst>
              <a:ext uri="{FF2B5EF4-FFF2-40B4-BE49-F238E27FC236}">
                <a16:creationId xmlns:a16="http://schemas.microsoft.com/office/drawing/2014/main" id="{8A37EDE1-ABB7-DCD3-5A0C-9A02CF1696B6}"/>
              </a:ext>
            </a:extLst>
          </p:cNvPr>
          <p:cNvSpPr txBox="1"/>
          <p:nvPr/>
        </p:nvSpPr>
        <p:spPr>
          <a:xfrm>
            <a:off x="179512" y="1700808"/>
            <a:ext cx="8856984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</a:rPr>
              <a:t>wybrane</a:t>
            </a:r>
            <a:r>
              <a:rPr lang="pl-PL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pociągi </a:t>
            </a: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</a:rPr>
              <a:t>towarowe w zależności od stacji przeznaczenia będą trasowane objazdem przez następujące punkty kolejowe: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l-PL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Czechowice Dziedzice, Oświęcim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</a:rPr>
              <a:t>Rybnik, Knurów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l-PL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Kędzierzyn Koźle, Gliwice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Wybrane pociągi towarowe ze względu na prace na linii kolejowej nr 93 zostaną przekierowane na alternatywne przejścia graniczne tj. </a:t>
            </a:r>
            <a:r>
              <a:rPr lang="pl-PL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Bohumin</a:t>
            </a:r>
            <a:r>
              <a:rPr lang="pl-PL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pl-PL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Vrbice</a:t>
            </a:r>
            <a:r>
              <a:rPr lang="pl-PL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– Chałupki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</a:rPr>
              <a:t>W celu zachowania płynności w ruchu towarowym na liniach alternatywnych zaleca się przewoźnikom krajowym i zagranicznym zamawianie tras z wyprzedzeniem</a:t>
            </a:r>
          </a:p>
        </p:txBody>
      </p:sp>
    </p:spTree>
    <p:extLst>
      <p:ext uri="{BB962C8B-B14F-4D97-AF65-F5344CB8AC3E}">
        <p14:creationId xmlns:p14="http://schemas.microsoft.com/office/powerpoint/2010/main" val="4003010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2267744" y="66786"/>
            <a:ext cx="55003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Zamknięcia torowe na linii 276</a:t>
            </a:r>
            <a:br>
              <a:rPr kumimoji="0" lang="pl-PL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</a:br>
            <a:r>
              <a:rPr kumimoji="0" lang="pl-PL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realizowane w rj. 2024</a:t>
            </a:r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087C6034-50EC-9367-2C6A-B4B902D5C0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0377" y="5742497"/>
            <a:ext cx="3017782" cy="1018120"/>
          </a:xfrm>
          <a:prstGeom prst="rect">
            <a:avLst/>
          </a:prstGeom>
        </p:spPr>
      </p:pic>
      <p:graphicFrame>
        <p:nvGraphicFramePr>
          <p:cNvPr id="6" name="Tabela 5">
            <a:extLst>
              <a:ext uri="{FF2B5EF4-FFF2-40B4-BE49-F238E27FC236}">
                <a16:creationId xmlns:a16="http://schemas.microsoft.com/office/drawing/2014/main" id="{58EA1C22-E96F-AC12-69D0-F112737D82F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9511133"/>
              </p:ext>
            </p:extLst>
          </p:nvPr>
        </p:nvGraphicFramePr>
        <p:xfrm>
          <a:off x="5292080" y="1126077"/>
          <a:ext cx="3779912" cy="10758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799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9102">
                <a:tc>
                  <a:txBody>
                    <a:bodyPr/>
                    <a:lstStyle/>
                    <a:p>
                      <a:r>
                        <a:rPr lang="pl-PL" sz="1400" dirty="0"/>
                        <a:t>Strzelin – Kamieniec Ząbkowicki</a:t>
                      </a:r>
                      <a:endParaRPr lang="pl-PL" sz="1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440">
                <a:tc>
                  <a:txBody>
                    <a:bodyPr/>
                    <a:lstStyle/>
                    <a:p>
                      <a:r>
                        <a:rPr lang="pl-PL" sz="1400" dirty="0"/>
                        <a:t>02.09.2024 – 16.10.2024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90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poprawa stanu podtorza, nawierzchni kolejowej, mostów i przepustów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cs-CZ" sz="1100" dirty="0">
                          <a:solidFill>
                            <a:srgbClr val="080808"/>
                          </a:solidFill>
                        </a:rPr>
                        <a:t>BUS</a:t>
                      </a:r>
                      <a:endParaRPr lang="pl-PL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5" name="Tabela 4">
            <a:extLst>
              <a:ext uri="{FF2B5EF4-FFF2-40B4-BE49-F238E27FC236}">
                <a16:creationId xmlns:a16="http://schemas.microsoft.com/office/drawing/2014/main" id="{FDDED01B-FF07-2305-1E68-49FF31457E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4762781"/>
              </p:ext>
            </p:extLst>
          </p:nvPr>
        </p:nvGraphicFramePr>
        <p:xfrm>
          <a:off x="5293185" y="2201939"/>
          <a:ext cx="3779912" cy="10682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799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9102">
                <a:tc>
                  <a:txBody>
                    <a:bodyPr/>
                    <a:lstStyle/>
                    <a:p>
                      <a:r>
                        <a:rPr lang="pl-PL" sz="1400" dirty="0"/>
                        <a:t>Kamieniec Ząbkowicki – Kłodzko Gł.</a:t>
                      </a:r>
                      <a:endParaRPr lang="pl-PL" sz="1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440">
                <a:tc>
                  <a:txBody>
                    <a:bodyPr/>
                    <a:lstStyle/>
                    <a:p>
                      <a:r>
                        <a:rPr lang="pl-PL" sz="1400" dirty="0"/>
                        <a:t>01.07.2024 – 14.08.2024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90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poprawa stanu podtorza, nawierzchni kolejowej, mostów i przepustów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endParaRPr lang="pl-PL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7" name="Tabela 6">
            <a:extLst>
              <a:ext uri="{FF2B5EF4-FFF2-40B4-BE49-F238E27FC236}">
                <a16:creationId xmlns:a16="http://schemas.microsoft.com/office/drawing/2014/main" id="{9CECEED3-0321-B617-0258-E1E08F67E72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0371873"/>
              </p:ext>
            </p:extLst>
          </p:nvPr>
        </p:nvGraphicFramePr>
        <p:xfrm>
          <a:off x="5364088" y="3270181"/>
          <a:ext cx="3779912" cy="10682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799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9102">
                <a:tc>
                  <a:txBody>
                    <a:bodyPr/>
                    <a:lstStyle/>
                    <a:p>
                      <a:r>
                        <a:rPr lang="pl-PL" sz="1400" dirty="0"/>
                        <a:t>Kamieniec Ząbkowicki – </a:t>
                      </a:r>
                      <a:r>
                        <a:rPr lang="pl-PL" sz="1400" dirty="0" err="1"/>
                        <a:t>Bardo</a:t>
                      </a:r>
                      <a:r>
                        <a:rPr lang="pl-PL" sz="1400" dirty="0"/>
                        <a:t> Przyłęk</a:t>
                      </a:r>
                      <a:endParaRPr lang="pl-PL" sz="1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440">
                <a:tc>
                  <a:txBody>
                    <a:bodyPr/>
                    <a:lstStyle/>
                    <a:p>
                      <a:r>
                        <a:rPr lang="pl-PL" sz="1400" dirty="0"/>
                        <a:t>28.10.2024 – 29.11.2024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90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poprawa stanu podtorza, nawierzchni kolejowej, mostów i przepustów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endParaRPr lang="pl-PL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8" name="Tabela 7">
            <a:extLst>
              <a:ext uri="{FF2B5EF4-FFF2-40B4-BE49-F238E27FC236}">
                <a16:creationId xmlns:a16="http://schemas.microsoft.com/office/drawing/2014/main" id="{F3A27B3B-47A4-9391-5525-8BA03EA8A8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7268484"/>
              </p:ext>
            </p:extLst>
          </p:nvPr>
        </p:nvGraphicFramePr>
        <p:xfrm>
          <a:off x="5364088" y="4318518"/>
          <a:ext cx="3779912" cy="10758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799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9102">
                <a:tc>
                  <a:txBody>
                    <a:bodyPr/>
                    <a:lstStyle/>
                    <a:p>
                      <a:r>
                        <a:rPr lang="pl-PL" sz="1400" dirty="0"/>
                        <a:t>Kłodzko Nowe - Międzylesie</a:t>
                      </a:r>
                      <a:endParaRPr lang="pl-PL" sz="1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440">
                <a:tc>
                  <a:txBody>
                    <a:bodyPr/>
                    <a:lstStyle/>
                    <a:p>
                      <a:r>
                        <a:rPr lang="pl-PL" sz="1400" dirty="0"/>
                        <a:t>02.09.2024 – 16.10.2024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90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poprawa stanu podtorza, nawierzchni kolejowej, mostów i przepustów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cs-CZ" sz="1100" dirty="0">
                          <a:solidFill>
                            <a:srgbClr val="080808"/>
                          </a:solidFill>
                        </a:rPr>
                        <a:t>BUS</a:t>
                      </a:r>
                      <a:endParaRPr lang="pl-PL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10" name="Obraz 9" descr="Obraz zawierający mapa, tekst, atlas&#10;&#10;Opis wygenerowany automatycznie">
            <a:extLst>
              <a:ext uri="{FF2B5EF4-FFF2-40B4-BE49-F238E27FC236}">
                <a16:creationId xmlns:a16="http://schemas.microsoft.com/office/drawing/2014/main" id="{27D41F08-F2F2-2C8A-7EBA-F4F1087F0B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1124744"/>
            <a:ext cx="5400600" cy="5733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765623"/>
      </p:ext>
    </p:extLst>
  </p:cSld>
  <p:clrMapOvr>
    <a:masterClrMapping/>
  </p:clrMapOvr>
  <p:transition spd="slow">
    <p:wheel spokes="1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2267744" y="66786"/>
            <a:ext cx="55003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>
                <a:solidFill>
                  <a:prstClr val="white"/>
                </a:solidFill>
              </a:rPr>
              <a:t>Zamknięcia torowe na linii 276</a:t>
            </a:r>
            <a:br>
              <a:rPr lang="pl-PL" dirty="0">
                <a:solidFill>
                  <a:prstClr val="white"/>
                </a:solidFill>
              </a:rPr>
            </a:br>
            <a:r>
              <a:rPr lang="pl-PL" dirty="0">
                <a:solidFill>
                  <a:prstClr val="white"/>
                </a:solidFill>
              </a:rPr>
              <a:t>realizowane w rj. 2025-2027</a:t>
            </a: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167" b="3057"/>
          <a:stretch/>
        </p:blipFill>
        <p:spPr>
          <a:xfrm>
            <a:off x="-7793" y="1310076"/>
            <a:ext cx="5382330" cy="5547924"/>
          </a:xfrm>
          <a:prstGeom prst="rect">
            <a:avLst/>
          </a:prstGeom>
        </p:spPr>
      </p:pic>
      <p:pic>
        <p:nvPicPr>
          <p:cNvPr id="4" name="Obraz 3">
            <a:extLst>
              <a:ext uri="{FF2B5EF4-FFF2-40B4-BE49-F238E27FC236}">
                <a16:creationId xmlns:a16="http://schemas.microsoft.com/office/drawing/2014/main" id="{087C6034-50EC-9367-2C6A-B4B902D5C0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5602" y="5578069"/>
            <a:ext cx="3017782" cy="1018120"/>
          </a:xfrm>
          <a:prstGeom prst="rect">
            <a:avLst/>
          </a:prstGeom>
        </p:spPr>
      </p:pic>
      <p:graphicFrame>
        <p:nvGraphicFramePr>
          <p:cNvPr id="6" name="Tabela 5">
            <a:extLst>
              <a:ext uri="{FF2B5EF4-FFF2-40B4-BE49-F238E27FC236}">
                <a16:creationId xmlns:a16="http://schemas.microsoft.com/office/drawing/2014/main" id="{58EA1C22-E96F-AC12-69D0-F112737D82F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1451583"/>
              </p:ext>
            </p:extLst>
          </p:nvPr>
        </p:nvGraphicFramePr>
        <p:xfrm>
          <a:off x="5374537" y="1310076"/>
          <a:ext cx="3779912" cy="100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799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9102">
                <a:tc>
                  <a:txBody>
                    <a:bodyPr/>
                    <a:lstStyle/>
                    <a:p>
                      <a:r>
                        <a:rPr lang="pl-PL" sz="1600" dirty="0"/>
                        <a:t>Stacja </a:t>
                      </a:r>
                      <a:r>
                        <a:rPr lang="pl-PL" sz="1600" dirty="0">
                          <a:solidFill>
                            <a:schemeClr val="bg1"/>
                          </a:solidFill>
                        </a:rPr>
                        <a:t>Kłodzko Główne 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440">
                <a:tc>
                  <a:txBody>
                    <a:bodyPr/>
                    <a:lstStyle/>
                    <a:p>
                      <a:r>
                        <a:rPr lang="pl-PL" sz="1600" dirty="0"/>
                        <a:t>15.12.2024- 22.01.2026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100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Rewitalizacja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cs-CZ" sz="1200" dirty="0">
                          <a:solidFill>
                            <a:srgbClr val="080808"/>
                          </a:solidFill>
                        </a:rPr>
                        <a:t>Czynnymi torami stacji</a:t>
                      </a:r>
                      <a:endParaRPr lang="pl-PL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84520281"/>
      </p:ext>
    </p:extLst>
  </p:cSld>
  <p:clrMapOvr>
    <a:masterClrMapping/>
  </p:clrMapOvr>
  <p:transition spd="slow">
    <p:wheel spokes="1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 descr="Obraz zawierający tekst, mapa, atlas, diagram&#10;&#10;Opis wygenerowany automatycznie">
            <a:extLst>
              <a:ext uri="{FF2B5EF4-FFF2-40B4-BE49-F238E27FC236}">
                <a16:creationId xmlns:a16="http://schemas.microsoft.com/office/drawing/2014/main" id="{65B9FC39-0AF5-7657-3C6E-FAD8BD60208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170"/>
          <a:stretch/>
        </p:blipFill>
        <p:spPr>
          <a:xfrm>
            <a:off x="0" y="1196752"/>
            <a:ext cx="5364088" cy="5661248"/>
          </a:xfrm>
          <a:prstGeom prst="rect">
            <a:avLst/>
          </a:prstGeom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4FE042E3-9004-B894-FF68-160A27B906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5852516"/>
            <a:ext cx="3017782" cy="1018120"/>
          </a:xfrm>
          <a:prstGeom prst="rect">
            <a:avLst/>
          </a:prstGeom>
        </p:spPr>
      </p:pic>
      <p:graphicFrame>
        <p:nvGraphicFramePr>
          <p:cNvPr id="13" name="Tabela 12">
            <a:extLst>
              <a:ext uri="{FF2B5EF4-FFF2-40B4-BE49-F238E27FC236}">
                <a16:creationId xmlns:a16="http://schemas.microsoft.com/office/drawing/2014/main" id="{DC980171-E04A-D9CB-B61E-F2123388D1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3135578"/>
              </p:ext>
            </p:extLst>
          </p:nvPr>
        </p:nvGraphicFramePr>
        <p:xfrm>
          <a:off x="5364088" y="1196752"/>
          <a:ext cx="3779912" cy="100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799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9102">
                <a:tc>
                  <a:txBody>
                    <a:bodyPr/>
                    <a:lstStyle/>
                    <a:p>
                      <a:r>
                        <a:rPr lang="pl-PL" sz="1600" dirty="0"/>
                        <a:t>Gryfów Śląski- Lubań Śląski </a:t>
                      </a:r>
                      <a:endParaRPr lang="pl-PL" sz="16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440">
                <a:tc>
                  <a:txBody>
                    <a:bodyPr/>
                    <a:lstStyle/>
                    <a:p>
                      <a:r>
                        <a:rPr lang="pl-PL" sz="1600" dirty="0"/>
                        <a:t>01.09.2025 – 25.09.2025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100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Naprawa główna toru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cs-CZ" sz="1200" dirty="0">
                          <a:solidFill>
                            <a:srgbClr val="080808"/>
                          </a:solidFill>
                        </a:rPr>
                        <a:t>BUS</a:t>
                      </a:r>
                      <a:endParaRPr lang="pl-PL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14" name="Tabela 13">
            <a:extLst>
              <a:ext uri="{FF2B5EF4-FFF2-40B4-BE49-F238E27FC236}">
                <a16:creationId xmlns:a16="http://schemas.microsoft.com/office/drawing/2014/main" id="{B0FD4F33-5A66-16C1-74FD-90B49142CA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916448"/>
              </p:ext>
            </p:extLst>
          </p:nvPr>
        </p:nvGraphicFramePr>
        <p:xfrm>
          <a:off x="5364088" y="2202592"/>
          <a:ext cx="3779912" cy="1249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799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9102">
                <a:tc>
                  <a:txBody>
                    <a:bodyPr/>
                    <a:lstStyle/>
                    <a:p>
                      <a:r>
                        <a:rPr lang="pl-PL" sz="1600" dirty="0"/>
                        <a:t>Jelenia Góra – Rybnica – Stara Kamienica</a:t>
                      </a:r>
                      <a:endParaRPr lang="pl-PL" sz="16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440">
                <a:tc>
                  <a:txBody>
                    <a:bodyPr/>
                    <a:lstStyle/>
                    <a:p>
                      <a:r>
                        <a:rPr lang="pl-PL" sz="1600" dirty="0"/>
                        <a:t>01.07.2025 – 25.07.2025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100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Wymiana podkładów i szyn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cs-CZ" sz="1200" dirty="0">
                          <a:solidFill>
                            <a:srgbClr val="080808"/>
                          </a:solidFill>
                        </a:rPr>
                        <a:t>BUS</a:t>
                      </a:r>
                      <a:endParaRPr lang="pl-PL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5" name="pole tekstowe 14">
            <a:extLst>
              <a:ext uri="{FF2B5EF4-FFF2-40B4-BE49-F238E27FC236}">
                <a16:creationId xmlns:a16="http://schemas.microsoft.com/office/drawing/2014/main" id="{CED83E1C-C3FC-CAD7-9E48-8233B1A41A52}"/>
              </a:ext>
            </a:extLst>
          </p:cNvPr>
          <p:cNvSpPr txBox="1"/>
          <p:nvPr/>
        </p:nvSpPr>
        <p:spPr>
          <a:xfrm>
            <a:off x="2267744" y="66786"/>
            <a:ext cx="55003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>
                <a:solidFill>
                  <a:prstClr val="white"/>
                </a:solidFill>
              </a:rPr>
              <a:t>Zamknięcia torowe na linii 274</a:t>
            </a:r>
            <a:br>
              <a:rPr lang="pl-PL" dirty="0">
                <a:solidFill>
                  <a:prstClr val="white"/>
                </a:solidFill>
              </a:rPr>
            </a:br>
            <a:r>
              <a:rPr lang="pl-PL" dirty="0">
                <a:solidFill>
                  <a:prstClr val="white"/>
                </a:solidFill>
              </a:rPr>
              <a:t>realizowane w rj. 2025-2027</a:t>
            </a:r>
          </a:p>
        </p:txBody>
      </p:sp>
      <p:graphicFrame>
        <p:nvGraphicFramePr>
          <p:cNvPr id="16" name="Tabela 15">
            <a:extLst>
              <a:ext uri="{FF2B5EF4-FFF2-40B4-BE49-F238E27FC236}">
                <a16:creationId xmlns:a16="http://schemas.microsoft.com/office/drawing/2014/main" id="{EA7594B0-3B26-4516-02C4-B716DECAC3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1847129"/>
              </p:ext>
            </p:extLst>
          </p:nvPr>
        </p:nvGraphicFramePr>
        <p:xfrm>
          <a:off x="5364088" y="3402536"/>
          <a:ext cx="3779912" cy="100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799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9102">
                <a:tc>
                  <a:txBody>
                    <a:bodyPr/>
                    <a:lstStyle/>
                    <a:p>
                      <a:r>
                        <a:rPr lang="pl-PL" sz="1600" dirty="0"/>
                        <a:t>Stara Kamienica - Rębiszów</a:t>
                      </a:r>
                      <a:endParaRPr lang="pl-PL" sz="16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440">
                <a:tc>
                  <a:txBody>
                    <a:bodyPr/>
                    <a:lstStyle/>
                    <a:p>
                      <a:r>
                        <a:rPr lang="pl-PL" sz="1600" dirty="0"/>
                        <a:t>01.07.2025 – 29.08.2025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100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Naprawa główna toru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cs-CZ" sz="1200" dirty="0">
                          <a:solidFill>
                            <a:srgbClr val="080808"/>
                          </a:solidFill>
                        </a:rPr>
                        <a:t>BUS</a:t>
                      </a:r>
                      <a:endParaRPr lang="pl-PL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17" name="Tabela 16">
            <a:extLst>
              <a:ext uri="{FF2B5EF4-FFF2-40B4-BE49-F238E27FC236}">
                <a16:creationId xmlns:a16="http://schemas.microsoft.com/office/drawing/2014/main" id="{391FEC15-E240-6FCB-D7A6-E477D323DE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326629"/>
              </p:ext>
            </p:extLst>
          </p:nvPr>
        </p:nvGraphicFramePr>
        <p:xfrm>
          <a:off x="5377433" y="4390904"/>
          <a:ext cx="3779912" cy="1158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799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9102">
                <a:tc>
                  <a:txBody>
                    <a:bodyPr/>
                    <a:lstStyle/>
                    <a:p>
                      <a:r>
                        <a:rPr lang="pl-PL" sz="1600" dirty="0"/>
                        <a:t>Studniska - </a:t>
                      </a:r>
                      <a:r>
                        <a:rPr lang="pl-PL" sz="1600" dirty="0" err="1"/>
                        <a:t>Krysin</a:t>
                      </a:r>
                      <a:endParaRPr lang="pl-PL" sz="16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440">
                <a:tc>
                  <a:txBody>
                    <a:bodyPr/>
                    <a:lstStyle/>
                    <a:p>
                      <a:r>
                        <a:rPr lang="pl-PL" sz="1600" dirty="0"/>
                        <a:t>16.03.2027 – 18.03.2029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100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Rewitalizacja w celu włączenia Bogatyni do sieci regionalnego wojewódzkiego transportu kolejowego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cs-CZ" sz="1200" dirty="0">
                          <a:solidFill>
                            <a:srgbClr val="080808"/>
                          </a:solidFill>
                        </a:rPr>
                        <a:t>BUS</a:t>
                      </a:r>
                      <a:endParaRPr lang="pl-PL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41595470"/>
      </p:ext>
    </p:extLst>
  </p:cSld>
  <p:clrMapOvr>
    <a:masterClrMapping/>
  </p:clrMapOvr>
  <p:transition spd="slow">
    <p:wheel spokes="1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 descr="Obraz zawierający tekst, mapa, atlas, diagram&#10;&#10;Opis wygenerowany automatycznie">
            <a:extLst>
              <a:ext uri="{FF2B5EF4-FFF2-40B4-BE49-F238E27FC236}">
                <a16:creationId xmlns:a16="http://schemas.microsoft.com/office/drawing/2014/main" id="{65B9FC39-0AF5-7657-3C6E-FAD8BD60208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170"/>
          <a:stretch/>
        </p:blipFill>
        <p:spPr>
          <a:xfrm>
            <a:off x="0" y="1196752"/>
            <a:ext cx="5724128" cy="5661248"/>
          </a:xfrm>
          <a:prstGeom prst="rect">
            <a:avLst/>
          </a:prstGeom>
        </p:spPr>
      </p:pic>
      <p:graphicFrame>
        <p:nvGraphicFramePr>
          <p:cNvPr id="6" name="Tabela 5">
            <a:extLst>
              <a:ext uri="{FF2B5EF4-FFF2-40B4-BE49-F238E27FC236}">
                <a16:creationId xmlns:a16="http://schemas.microsoft.com/office/drawing/2014/main" id="{FD019DE9-42A0-A4F6-DB99-BBDD2EDFB5D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2729589"/>
              </p:ext>
            </p:extLst>
          </p:nvPr>
        </p:nvGraphicFramePr>
        <p:xfrm>
          <a:off x="5724128" y="1202930"/>
          <a:ext cx="3419872" cy="1143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198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3181">
                <a:tc>
                  <a:txBody>
                    <a:bodyPr/>
                    <a:lstStyle/>
                    <a:p>
                      <a:r>
                        <a:rPr lang="pl-PL" sz="1600" dirty="0"/>
                        <a:t>Jerzmanki - Zgorzelec</a:t>
                      </a:r>
                      <a:endParaRPr lang="pl-PL" sz="16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440">
                <a:tc>
                  <a:txBody>
                    <a:bodyPr/>
                    <a:lstStyle/>
                    <a:p>
                      <a:r>
                        <a:rPr lang="pl-PL" sz="1600" dirty="0"/>
                        <a:t>15.12.2024 – 03.03.2025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1000" b="1" dirty="0"/>
                        <a:t>Zabudowa ERTMS/ETCS na liniach sieci bazowej TEN-T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endParaRPr lang="pl-PL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8" name="Tabela 7">
            <a:extLst>
              <a:ext uri="{FF2B5EF4-FFF2-40B4-BE49-F238E27FC236}">
                <a16:creationId xmlns:a16="http://schemas.microsoft.com/office/drawing/2014/main" id="{CA27F95C-C197-A620-39FF-424EC2E2B0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3371648"/>
              </p:ext>
            </p:extLst>
          </p:nvPr>
        </p:nvGraphicFramePr>
        <p:xfrm>
          <a:off x="5724128" y="2345930"/>
          <a:ext cx="3419872" cy="822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19872">
                  <a:extLst>
                    <a:ext uri="{9D8B030D-6E8A-4147-A177-3AD203B41FA5}">
                      <a16:colId xmlns:a16="http://schemas.microsoft.com/office/drawing/2014/main" val="3113857886"/>
                    </a:ext>
                  </a:extLst>
                </a:gridCol>
              </a:tblGrid>
              <a:tr h="329102">
                <a:tc>
                  <a:txBody>
                    <a:bodyPr/>
                    <a:lstStyle/>
                    <a:p>
                      <a:r>
                        <a:rPr lang="pl-PL" sz="1600" dirty="0"/>
                        <a:t>Sędzisław-Marciszów</a:t>
                      </a:r>
                      <a:endParaRPr lang="pl-PL" sz="16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0400250"/>
                  </a:ext>
                </a:extLst>
              </a:tr>
              <a:tr h="331440">
                <a:tc>
                  <a:txBody>
                    <a:bodyPr/>
                    <a:lstStyle/>
                    <a:p>
                      <a:r>
                        <a:rPr lang="pl-PL" sz="1600" dirty="0"/>
                        <a:t>15.12.2024 – 30.09.2025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1000" b="1" dirty="0"/>
                        <a:t>prace na szlaku oraz na obiektach inżynieryjnych</a:t>
                      </a:r>
                      <a:endParaRPr lang="pl-PL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2503288"/>
                  </a:ext>
                </a:extLst>
              </a:tr>
            </a:tbl>
          </a:graphicData>
        </a:graphic>
      </p:graphicFrame>
      <p:graphicFrame>
        <p:nvGraphicFramePr>
          <p:cNvPr id="9" name="Tabela 8">
            <a:extLst>
              <a:ext uri="{FF2B5EF4-FFF2-40B4-BE49-F238E27FC236}">
                <a16:creationId xmlns:a16="http://schemas.microsoft.com/office/drawing/2014/main" id="{6597D878-1C2F-E341-6080-488EF96C3E1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2293389"/>
              </p:ext>
            </p:extLst>
          </p:nvPr>
        </p:nvGraphicFramePr>
        <p:xfrm>
          <a:off x="5724128" y="3168890"/>
          <a:ext cx="3412076" cy="1066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12076">
                  <a:extLst>
                    <a:ext uri="{9D8B030D-6E8A-4147-A177-3AD203B41FA5}">
                      <a16:colId xmlns:a16="http://schemas.microsoft.com/office/drawing/2014/main" val="3113857886"/>
                    </a:ext>
                  </a:extLst>
                </a:gridCol>
              </a:tblGrid>
              <a:tr h="329102">
                <a:tc>
                  <a:txBody>
                    <a:bodyPr/>
                    <a:lstStyle/>
                    <a:p>
                      <a:r>
                        <a:rPr lang="pl-PL" sz="1600" dirty="0"/>
                        <a:t>Wałbrzych Miasto-Wałbrzych Fabryczny</a:t>
                      </a:r>
                      <a:endParaRPr lang="pl-PL" sz="16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0400250"/>
                  </a:ext>
                </a:extLst>
              </a:tr>
              <a:tr h="331440">
                <a:tc>
                  <a:txBody>
                    <a:bodyPr/>
                    <a:lstStyle/>
                    <a:p>
                      <a:r>
                        <a:rPr lang="pl-PL" sz="1600" dirty="0"/>
                        <a:t>01.10.2025 – 15.02.2026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1000" b="1" dirty="0"/>
                        <a:t>prace na szlaku oraz na obiektach inżynieryjnych</a:t>
                      </a:r>
                      <a:endParaRPr lang="pl-PL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2503288"/>
                  </a:ext>
                </a:extLst>
              </a:tr>
            </a:tbl>
          </a:graphicData>
        </a:graphic>
      </p:graphicFrame>
      <p:pic>
        <p:nvPicPr>
          <p:cNvPr id="10" name="Obraz 9">
            <a:extLst>
              <a:ext uri="{FF2B5EF4-FFF2-40B4-BE49-F238E27FC236}">
                <a16:creationId xmlns:a16="http://schemas.microsoft.com/office/drawing/2014/main" id="{92CFCAF7-C767-F9E2-B917-ED6BF699E5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5852516"/>
            <a:ext cx="3017782" cy="1018120"/>
          </a:xfrm>
          <a:prstGeom prst="rect">
            <a:avLst/>
          </a:prstGeom>
        </p:spPr>
      </p:pic>
      <p:sp>
        <p:nvSpPr>
          <p:cNvPr id="11" name="pole tekstowe 10">
            <a:extLst>
              <a:ext uri="{FF2B5EF4-FFF2-40B4-BE49-F238E27FC236}">
                <a16:creationId xmlns:a16="http://schemas.microsoft.com/office/drawing/2014/main" id="{AEE3D929-286E-443F-F6DC-DB45EA2A1B14}"/>
              </a:ext>
            </a:extLst>
          </p:cNvPr>
          <p:cNvSpPr txBox="1"/>
          <p:nvPr/>
        </p:nvSpPr>
        <p:spPr>
          <a:xfrm>
            <a:off x="2267744" y="66786"/>
            <a:ext cx="55003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>
                <a:solidFill>
                  <a:prstClr val="white"/>
                </a:solidFill>
              </a:rPr>
              <a:t>Zamknięcia torowe na linii 274</a:t>
            </a:r>
            <a:br>
              <a:rPr lang="pl-PL" dirty="0">
                <a:solidFill>
                  <a:prstClr val="white"/>
                </a:solidFill>
              </a:rPr>
            </a:br>
            <a:r>
              <a:rPr lang="pl-PL" dirty="0">
                <a:solidFill>
                  <a:prstClr val="white"/>
                </a:solidFill>
              </a:rPr>
              <a:t>realizowane w rj. 2025-2027</a:t>
            </a:r>
          </a:p>
        </p:txBody>
      </p:sp>
    </p:spTree>
    <p:extLst>
      <p:ext uri="{BB962C8B-B14F-4D97-AF65-F5344CB8AC3E}">
        <p14:creationId xmlns:p14="http://schemas.microsoft.com/office/powerpoint/2010/main" val="1192943916"/>
      </p:ext>
    </p:extLst>
  </p:cSld>
  <p:clrMapOvr>
    <a:masterClrMapping/>
  </p:clrMapOvr>
  <p:transition spd="slow">
    <p:wheel spokes="1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Obraz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23" y="1196752"/>
            <a:ext cx="5859322" cy="5661248"/>
          </a:xfrm>
          <a:prstGeom prst="rect">
            <a:avLst/>
          </a:prstGeom>
        </p:spPr>
      </p:pic>
      <p:sp>
        <p:nvSpPr>
          <p:cNvPr id="4" name="pole tekstowe 3">
            <a:extLst>
              <a:ext uri="{FF2B5EF4-FFF2-40B4-BE49-F238E27FC236}">
                <a16:creationId xmlns:a16="http://schemas.microsoft.com/office/drawing/2014/main" id="{C23B8499-DFBF-06DA-8AA5-AF13A4A081C1}"/>
              </a:ext>
            </a:extLst>
          </p:cNvPr>
          <p:cNvSpPr txBox="1"/>
          <p:nvPr/>
        </p:nvSpPr>
        <p:spPr>
          <a:xfrm>
            <a:off x="2267744" y="66786"/>
            <a:ext cx="55003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>
                <a:solidFill>
                  <a:prstClr val="white"/>
                </a:solidFill>
              </a:rPr>
              <a:t>Zamknięcia torowe na liniach 90,93,150,157,694</a:t>
            </a:r>
            <a:br>
              <a:rPr lang="pl-PL" dirty="0">
                <a:solidFill>
                  <a:prstClr val="white"/>
                </a:solidFill>
              </a:rPr>
            </a:br>
            <a:r>
              <a:rPr lang="pl-PL" dirty="0">
                <a:solidFill>
                  <a:prstClr val="white"/>
                </a:solidFill>
              </a:rPr>
              <a:t>realizowane w rj. 2025-2027</a:t>
            </a:r>
          </a:p>
        </p:txBody>
      </p:sp>
      <p:graphicFrame>
        <p:nvGraphicFramePr>
          <p:cNvPr id="10" name="Tabela 9">
            <a:extLst>
              <a:ext uri="{FF2B5EF4-FFF2-40B4-BE49-F238E27FC236}">
                <a16:creationId xmlns:a16="http://schemas.microsoft.com/office/drawing/2014/main" id="{2E56FCFF-2C36-5D75-5BE3-07BEEB5C3B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6908022"/>
              </p:ext>
            </p:extLst>
          </p:nvPr>
        </p:nvGraphicFramePr>
        <p:xfrm>
          <a:off x="5864592" y="1196752"/>
          <a:ext cx="3279408" cy="11292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794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9102">
                <a:tc>
                  <a:txBody>
                    <a:bodyPr/>
                    <a:lstStyle/>
                    <a:p>
                      <a:r>
                        <a:rPr lang="pl-PL" sz="1200" dirty="0"/>
                        <a:t>Zabrzeg – Bronów (L93)</a:t>
                      </a:r>
                      <a:endParaRPr lang="pl-PL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440">
                <a:tc>
                  <a:txBody>
                    <a:bodyPr/>
                    <a:lstStyle/>
                    <a:p>
                      <a:r>
                        <a:rPr lang="pl-PL" sz="1200" dirty="0"/>
                        <a:t>15.12.2024 – 11.06.2025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80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Prace na podstawowych ciągach pasażerskich (E 30 i E 65) na obszarze Śląska, Etap I: linia E 65 na odcinku Zabrzeg - Zebrzydowice (granica państwa)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cs-CZ" sz="1050" dirty="0">
                          <a:solidFill>
                            <a:srgbClr val="080808"/>
                          </a:solidFill>
                        </a:rPr>
                        <a:t>Ruch po liniach 150 i 693</a:t>
                      </a:r>
                      <a:endParaRPr lang="pl-PL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11" name="Tabela 10">
            <a:extLst>
              <a:ext uri="{FF2B5EF4-FFF2-40B4-BE49-F238E27FC236}">
                <a16:creationId xmlns:a16="http://schemas.microsoft.com/office/drawing/2014/main" id="{69A513CF-A67E-FD72-8A84-1BE7D1BE53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0954470"/>
              </p:ext>
            </p:extLst>
          </p:nvPr>
        </p:nvGraphicFramePr>
        <p:xfrm>
          <a:off x="5859307" y="2325954"/>
          <a:ext cx="3289977" cy="11292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899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9102">
                <a:tc>
                  <a:txBody>
                    <a:bodyPr/>
                    <a:lstStyle/>
                    <a:p>
                      <a:r>
                        <a:rPr lang="pl-PL" sz="1200" dirty="0"/>
                        <a:t>Zabrzeg – Bronów (L93)</a:t>
                      </a:r>
                      <a:endParaRPr lang="pl-PL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440">
                <a:tc>
                  <a:txBody>
                    <a:bodyPr/>
                    <a:lstStyle/>
                    <a:p>
                      <a:r>
                        <a:rPr lang="pl-PL" sz="1200" dirty="0"/>
                        <a:t>12.06.2025 – 11.04.2026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80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Prace na podstawowych ciągach pasażerskich (E 30 i E 65) na obszarze Śląska, Etap I: linia E 65 na odcinku Zabrzeg - Zebrzydowice (granica państwa)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cs-CZ" sz="1050" dirty="0">
                          <a:solidFill>
                            <a:srgbClr val="080808"/>
                          </a:solidFill>
                        </a:rPr>
                        <a:t>Jednotorowo oraz po liniach 150 i 693</a:t>
                      </a:r>
                      <a:endParaRPr lang="pl-PL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18" name="Tabela 17">
            <a:extLst>
              <a:ext uri="{FF2B5EF4-FFF2-40B4-BE49-F238E27FC236}">
                <a16:creationId xmlns:a16="http://schemas.microsoft.com/office/drawing/2014/main" id="{620CBA84-A754-B94F-9595-4767B0DF2B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4385050"/>
              </p:ext>
            </p:extLst>
          </p:nvPr>
        </p:nvGraphicFramePr>
        <p:xfrm>
          <a:off x="5873429" y="3462433"/>
          <a:ext cx="3279408" cy="11292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794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9102">
                <a:tc>
                  <a:txBody>
                    <a:bodyPr/>
                    <a:lstStyle/>
                    <a:p>
                      <a:r>
                        <a:rPr lang="pl-PL" sz="1200" dirty="0"/>
                        <a:t>Bronów – Chybie (L93)</a:t>
                      </a:r>
                      <a:endParaRPr lang="pl-PL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440">
                <a:tc>
                  <a:txBody>
                    <a:bodyPr/>
                    <a:lstStyle/>
                    <a:p>
                      <a:r>
                        <a:rPr lang="pl-PL" sz="1200" dirty="0"/>
                        <a:t>15.12.2024 – 23.04.2025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80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Prace na podstawowych ciągach pasażerskich (E 30 i E 65) na obszarze Śląska, Etap I: linia E 65 na odcinku Zabrzeg - Zebrzydowice (granica państwa)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cs-CZ" sz="1050" dirty="0">
                          <a:solidFill>
                            <a:srgbClr val="080808"/>
                          </a:solidFill>
                        </a:rPr>
                        <a:t>Ruch po linii 150</a:t>
                      </a:r>
                      <a:endParaRPr lang="pl-PL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19" name="Tabela 18">
            <a:extLst>
              <a:ext uri="{FF2B5EF4-FFF2-40B4-BE49-F238E27FC236}">
                <a16:creationId xmlns:a16="http://schemas.microsoft.com/office/drawing/2014/main" id="{F28FCF3C-DA6D-DB3B-9742-C26D548C6E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5916969"/>
              </p:ext>
            </p:extLst>
          </p:nvPr>
        </p:nvGraphicFramePr>
        <p:xfrm>
          <a:off x="5864592" y="4584358"/>
          <a:ext cx="3279408" cy="11292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794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9102">
                <a:tc>
                  <a:txBody>
                    <a:bodyPr/>
                    <a:lstStyle/>
                    <a:p>
                      <a:r>
                        <a:rPr lang="pl-PL" sz="1200" dirty="0"/>
                        <a:t>Bronów – Chybie (L93)</a:t>
                      </a:r>
                      <a:endParaRPr lang="pl-PL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440">
                <a:tc>
                  <a:txBody>
                    <a:bodyPr/>
                    <a:lstStyle/>
                    <a:p>
                      <a:r>
                        <a:rPr lang="pl-PL" sz="1200" dirty="0"/>
                        <a:t>24.04.2025 – 06.06.2025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80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Prace na podstawowych ciągach pasażerskich (E 30 i E 65) na obszarze Śląska, Etap I: linia E 65 na odcinku Zabrzeg - Zebrzydowice (granica państwa)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cs-CZ" sz="1050" dirty="0">
                          <a:solidFill>
                            <a:srgbClr val="080808"/>
                          </a:solidFill>
                        </a:rPr>
                        <a:t>Jednotorowo oraz po linii 150</a:t>
                      </a:r>
                      <a:endParaRPr lang="pl-PL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20" name="Tabela 19">
            <a:extLst>
              <a:ext uri="{FF2B5EF4-FFF2-40B4-BE49-F238E27FC236}">
                <a16:creationId xmlns:a16="http://schemas.microsoft.com/office/drawing/2014/main" id="{04740F90-BBDA-41AF-80CA-CFFF5D77E0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2787021"/>
              </p:ext>
            </p:extLst>
          </p:nvPr>
        </p:nvGraphicFramePr>
        <p:xfrm>
          <a:off x="5873429" y="5720837"/>
          <a:ext cx="3279408" cy="11292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794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9102">
                <a:tc>
                  <a:txBody>
                    <a:bodyPr/>
                    <a:lstStyle/>
                    <a:p>
                      <a:r>
                        <a:rPr lang="pl-PL" sz="1200" dirty="0"/>
                        <a:t>Bronów – Chybie (L150)</a:t>
                      </a:r>
                      <a:endParaRPr lang="pl-PL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440">
                <a:tc>
                  <a:txBody>
                    <a:bodyPr/>
                    <a:lstStyle/>
                    <a:p>
                      <a:r>
                        <a:rPr lang="pl-PL" sz="1200" dirty="0"/>
                        <a:t>09.06.2025 – 22.08.2025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80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Prace na podstawowych ciągach pasażerskich (E 30 i E 65) na obszarze Śląska, Etap I: linia E 65 na odcinku Zabrzeg - Zebrzydowice (granica państwa)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cs-CZ" sz="1050" dirty="0">
                          <a:solidFill>
                            <a:srgbClr val="080808"/>
                          </a:solidFill>
                        </a:rPr>
                        <a:t>Ruch po linii 93</a:t>
                      </a:r>
                      <a:endParaRPr lang="pl-PL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21" name="Obraz 20">
            <a:extLst>
              <a:ext uri="{FF2B5EF4-FFF2-40B4-BE49-F238E27FC236}">
                <a16:creationId xmlns:a16="http://schemas.microsoft.com/office/drawing/2014/main" id="{254BCA3A-16B3-AD19-B31A-1D37359203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5852516"/>
            <a:ext cx="3017782" cy="1018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017126"/>
      </p:ext>
    </p:extLst>
  </p:cSld>
  <p:clrMapOvr>
    <a:masterClrMapping/>
  </p:clrMapOvr>
  <p:transition spd="slow" advClick="0" advTm="11068">
    <p:wheel spokes="1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Obraz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23" y="1196752"/>
            <a:ext cx="5859322" cy="5661248"/>
          </a:xfrm>
          <a:prstGeom prst="rect">
            <a:avLst/>
          </a:prstGeom>
        </p:spPr>
      </p:pic>
      <p:sp>
        <p:nvSpPr>
          <p:cNvPr id="4" name="pole tekstowe 3">
            <a:extLst>
              <a:ext uri="{FF2B5EF4-FFF2-40B4-BE49-F238E27FC236}">
                <a16:creationId xmlns:a16="http://schemas.microsoft.com/office/drawing/2014/main" id="{C23B8499-DFBF-06DA-8AA5-AF13A4A081C1}"/>
              </a:ext>
            </a:extLst>
          </p:cNvPr>
          <p:cNvSpPr txBox="1"/>
          <p:nvPr/>
        </p:nvSpPr>
        <p:spPr>
          <a:xfrm>
            <a:off x="2267744" y="66786"/>
            <a:ext cx="55003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>
                <a:solidFill>
                  <a:prstClr val="white"/>
                </a:solidFill>
              </a:rPr>
              <a:t>Zamknięcia torowe na liniach 90,93,150,157,694</a:t>
            </a:r>
            <a:br>
              <a:rPr lang="pl-PL" dirty="0">
                <a:solidFill>
                  <a:prstClr val="white"/>
                </a:solidFill>
              </a:rPr>
            </a:br>
            <a:r>
              <a:rPr lang="pl-PL" dirty="0">
                <a:solidFill>
                  <a:prstClr val="white"/>
                </a:solidFill>
              </a:rPr>
              <a:t>realizowane w rj. 2025-2027</a:t>
            </a:r>
          </a:p>
        </p:txBody>
      </p:sp>
      <p:graphicFrame>
        <p:nvGraphicFramePr>
          <p:cNvPr id="10" name="Tabela 9">
            <a:extLst>
              <a:ext uri="{FF2B5EF4-FFF2-40B4-BE49-F238E27FC236}">
                <a16:creationId xmlns:a16="http://schemas.microsoft.com/office/drawing/2014/main" id="{2E56FCFF-2C36-5D75-5BE3-07BEEB5C3B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5380042"/>
              </p:ext>
            </p:extLst>
          </p:nvPr>
        </p:nvGraphicFramePr>
        <p:xfrm>
          <a:off x="5864592" y="1196752"/>
          <a:ext cx="3279408" cy="14949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794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9102">
                <a:tc>
                  <a:txBody>
                    <a:bodyPr/>
                    <a:lstStyle/>
                    <a:p>
                      <a:r>
                        <a:rPr lang="pl-PL" sz="1200" dirty="0"/>
                        <a:t>Stacja Chybie</a:t>
                      </a:r>
                      <a:endParaRPr lang="pl-PL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440">
                <a:tc>
                  <a:txBody>
                    <a:bodyPr/>
                    <a:lstStyle/>
                    <a:p>
                      <a:r>
                        <a:rPr lang="pl-PL" sz="1200" dirty="0"/>
                        <a:t>15.12.2024 – 09.07.2025</a:t>
                      </a:r>
                    </a:p>
                    <a:p>
                      <a:r>
                        <a:rPr lang="pl-PL" sz="1200" dirty="0"/>
                        <a:t>10.02.2026 – 19.10.2026</a:t>
                      </a:r>
                    </a:p>
                    <a:p>
                      <a:r>
                        <a:rPr lang="pl-PL" sz="1200" dirty="0"/>
                        <a:t>11.12.2026 – 16.11.2027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80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Prace na podstawowych ciągach pasażerskich (E 30 i E 65) na obszarze Śląska, Etap I: linia E 65 na odcinku Zabrzeg - Zebrzydowice (granica państwa)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cs-CZ" sz="1050" dirty="0">
                          <a:solidFill>
                            <a:srgbClr val="080808"/>
                          </a:solidFill>
                        </a:rPr>
                        <a:t>Torami czynnymi</a:t>
                      </a:r>
                      <a:endParaRPr lang="pl-PL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11" name="Tabela 10">
            <a:extLst>
              <a:ext uri="{FF2B5EF4-FFF2-40B4-BE49-F238E27FC236}">
                <a16:creationId xmlns:a16="http://schemas.microsoft.com/office/drawing/2014/main" id="{69A513CF-A67E-FD72-8A84-1BE7D1BE53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830265"/>
              </p:ext>
            </p:extLst>
          </p:nvPr>
        </p:nvGraphicFramePr>
        <p:xfrm>
          <a:off x="5875907" y="2646129"/>
          <a:ext cx="3289977" cy="11292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899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9102">
                <a:tc>
                  <a:txBody>
                    <a:bodyPr/>
                    <a:lstStyle/>
                    <a:p>
                      <a:r>
                        <a:rPr lang="pl-PL" sz="1200" dirty="0"/>
                        <a:t>Chybie - Pruchna</a:t>
                      </a:r>
                      <a:endParaRPr lang="pl-PL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440">
                <a:tc>
                  <a:txBody>
                    <a:bodyPr/>
                    <a:lstStyle/>
                    <a:p>
                      <a:r>
                        <a:rPr lang="pl-PL" sz="1200" dirty="0"/>
                        <a:t>15.12.2024 – 29.08.2026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80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Prace na podstawowych ciągach pasażerskich (E 30 i E 65) na obszarze Śląska, Etap I: linia E 65 na odcinku Zabrzeg - Zebrzydowice (granica państwa)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cs-CZ" sz="1050" dirty="0">
                          <a:solidFill>
                            <a:srgbClr val="080808"/>
                          </a:solidFill>
                        </a:rPr>
                        <a:t>Jednotorowo</a:t>
                      </a:r>
                      <a:endParaRPr lang="pl-PL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18" name="Tabela 17">
            <a:extLst>
              <a:ext uri="{FF2B5EF4-FFF2-40B4-BE49-F238E27FC236}">
                <a16:creationId xmlns:a16="http://schemas.microsoft.com/office/drawing/2014/main" id="{620CBA84-A754-B94F-9595-4767B0DF2B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3235446"/>
              </p:ext>
            </p:extLst>
          </p:nvPr>
        </p:nvGraphicFramePr>
        <p:xfrm>
          <a:off x="5865038" y="3753840"/>
          <a:ext cx="3279408" cy="11292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794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9102">
                <a:tc>
                  <a:txBody>
                    <a:bodyPr/>
                    <a:lstStyle/>
                    <a:p>
                      <a:r>
                        <a:rPr lang="pl-PL" sz="1200" dirty="0"/>
                        <a:t>Stacja Pruchna</a:t>
                      </a:r>
                      <a:endParaRPr lang="pl-PL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440">
                <a:tc>
                  <a:txBody>
                    <a:bodyPr/>
                    <a:lstStyle/>
                    <a:p>
                      <a:r>
                        <a:rPr lang="pl-PL" sz="1200" dirty="0"/>
                        <a:t>15.12.2024 – 18.06.2025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80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Prace na podstawowych ciągach pasażerskich (E 30 i E 65) na obszarze Śląska, Etap I: linia E 65 na odcinku Zabrzeg - Zebrzydowice (granica państwa)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cs-CZ" sz="1050" dirty="0">
                          <a:solidFill>
                            <a:srgbClr val="080808"/>
                          </a:solidFill>
                        </a:rPr>
                        <a:t>Ruch po linii 150</a:t>
                      </a:r>
                      <a:endParaRPr lang="pl-PL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19" name="Tabela 18">
            <a:extLst>
              <a:ext uri="{FF2B5EF4-FFF2-40B4-BE49-F238E27FC236}">
                <a16:creationId xmlns:a16="http://schemas.microsoft.com/office/drawing/2014/main" id="{F28FCF3C-DA6D-DB3B-9742-C26D548C6E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5362359"/>
              </p:ext>
            </p:extLst>
          </p:nvPr>
        </p:nvGraphicFramePr>
        <p:xfrm>
          <a:off x="5875907" y="4883042"/>
          <a:ext cx="3279408" cy="13120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794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9102">
                <a:tc>
                  <a:txBody>
                    <a:bodyPr/>
                    <a:lstStyle/>
                    <a:p>
                      <a:r>
                        <a:rPr lang="pl-PL" sz="1200" dirty="0"/>
                        <a:t>Pruchna - Zebrzydowice</a:t>
                      </a:r>
                      <a:endParaRPr lang="pl-PL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440">
                <a:tc>
                  <a:txBody>
                    <a:bodyPr/>
                    <a:lstStyle/>
                    <a:p>
                      <a:r>
                        <a:rPr lang="pl-PL" sz="1200" dirty="0"/>
                        <a:t>22.04.2025 – 02.02.2027</a:t>
                      </a:r>
                    </a:p>
                    <a:p>
                      <a:r>
                        <a:rPr lang="pl-PL" sz="1200" dirty="0"/>
                        <a:t>20.03.2027 – 29.08.2027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80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Prace na podstawowych ciągach pasażerskich (E 30 i E 65) na obszarze Śląska, Etap I: linia E 65 na odcinku Zabrzeg - Zebrzydowice (granica państwa)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cs-CZ" sz="1050" dirty="0">
                          <a:solidFill>
                            <a:srgbClr val="080808"/>
                          </a:solidFill>
                        </a:rPr>
                        <a:t>Jednotorowo</a:t>
                      </a:r>
                      <a:endParaRPr lang="pl-PL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6" name="Obraz 5">
            <a:extLst>
              <a:ext uri="{FF2B5EF4-FFF2-40B4-BE49-F238E27FC236}">
                <a16:creationId xmlns:a16="http://schemas.microsoft.com/office/drawing/2014/main" id="{697BCE49-BA0A-9208-580A-DE3C30E604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5852516"/>
            <a:ext cx="3017782" cy="1018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503441"/>
      </p:ext>
    </p:extLst>
  </p:cSld>
  <p:clrMapOvr>
    <a:masterClrMapping/>
  </p:clrMapOvr>
  <p:transition spd="slow" advClick="0" advTm="11068">
    <p:wheel spokes="1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Obraz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23" y="1196752"/>
            <a:ext cx="5859322" cy="5661248"/>
          </a:xfrm>
          <a:prstGeom prst="rect">
            <a:avLst/>
          </a:prstGeom>
        </p:spPr>
      </p:pic>
      <p:sp>
        <p:nvSpPr>
          <p:cNvPr id="4" name="pole tekstowe 3">
            <a:extLst>
              <a:ext uri="{FF2B5EF4-FFF2-40B4-BE49-F238E27FC236}">
                <a16:creationId xmlns:a16="http://schemas.microsoft.com/office/drawing/2014/main" id="{C23B8499-DFBF-06DA-8AA5-AF13A4A081C1}"/>
              </a:ext>
            </a:extLst>
          </p:cNvPr>
          <p:cNvSpPr txBox="1"/>
          <p:nvPr/>
        </p:nvSpPr>
        <p:spPr>
          <a:xfrm>
            <a:off x="2267744" y="66786"/>
            <a:ext cx="55003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>
                <a:solidFill>
                  <a:prstClr val="white"/>
                </a:solidFill>
              </a:rPr>
              <a:t>Zamknięcia torowe na liniach 90,93,150,157,694</a:t>
            </a:r>
            <a:br>
              <a:rPr lang="pl-PL" dirty="0">
                <a:solidFill>
                  <a:prstClr val="white"/>
                </a:solidFill>
              </a:rPr>
            </a:br>
            <a:r>
              <a:rPr lang="pl-PL" dirty="0">
                <a:solidFill>
                  <a:prstClr val="white"/>
                </a:solidFill>
              </a:rPr>
              <a:t>realizowane w rj. 2025-2027</a:t>
            </a:r>
          </a:p>
        </p:txBody>
      </p:sp>
      <p:graphicFrame>
        <p:nvGraphicFramePr>
          <p:cNvPr id="2" name="Tabela 1">
            <a:extLst>
              <a:ext uri="{FF2B5EF4-FFF2-40B4-BE49-F238E27FC236}">
                <a16:creationId xmlns:a16="http://schemas.microsoft.com/office/drawing/2014/main" id="{0A36127B-7A30-9A04-8D10-2786946FBF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7424007"/>
              </p:ext>
            </p:extLst>
          </p:nvPr>
        </p:nvGraphicFramePr>
        <p:xfrm>
          <a:off x="5872295" y="1196752"/>
          <a:ext cx="3279408" cy="13120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794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9102">
                <a:tc>
                  <a:txBody>
                    <a:bodyPr/>
                    <a:lstStyle/>
                    <a:p>
                      <a:r>
                        <a:rPr lang="pl-PL" sz="1200" dirty="0"/>
                        <a:t>Stacja Zebrzydowice</a:t>
                      </a:r>
                      <a:endParaRPr lang="pl-PL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440">
                <a:tc>
                  <a:txBody>
                    <a:bodyPr/>
                    <a:lstStyle/>
                    <a:p>
                      <a:r>
                        <a:rPr lang="pl-PL" sz="1200" dirty="0"/>
                        <a:t>15.12.2024 – 12.09.2027 </a:t>
                      </a:r>
                      <a:br>
                        <a:rPr lang="pl-PL" sz="1200" dirty="0"/>
                      </a:br>
                      <a:r>
                        <a:rPr lang="pl-PL" sz="1200" dirty="0"/>
                        <a:t>(do V 2025 domknięcia technologiczne)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80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Prace na podstawowych ciągach pasażerskich (E 30 i E 65) na obszarze Śląska, Etap I: linia E 65 na odcinku Zabrzeg - Zebrzydowice (granica państwa)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cs-CZ" sz="1050" dirty="0">
                          <a:solidFill>
                            <a:srgbClr val="080808"/>
                          </a:solidFill>
                        </a:rPr>
                        <a:t>Torami czynnymi / przerwa w ruchu</a:t>
                      </a:r>
                      <a:endParaRPr lang="pl-PL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5" name="Tabela 4">
            <a:extLst>
              <a:ext uri="{FF2B5EF4-FFF2-40B4-BE49-F238E27FC236}">
                <a16:creationId xmlns:a16="http://schemas.microsoft.com/office/drawing/2014/main" id="{DC025661-D7CC-204A-2D32-0B19C186AD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2441636"/>
              </p:ext>
            </p:extLst>
          </p:nvPr>
        </p:nvGraphicFramePr>
        <p:xfrm>
          <a:off x="5872295" y="2508834"/>
          <a:ext cx="3279408" cy="13120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794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9102">
                <a:tc>
                  <a:txBody>
                    <a:bodyPr/>
                    <a:lstStyle/>
                    <a:p>
                      <a:r>
                        <a:rPr lang="pl-PL" sz="1200" dirty="0"/>
                        <a:t>Zebrzydowice – Granica Państwa</a:t>
                      </a:r>
                      <a:endParaRPr lang="pl-PL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440">
                <a:tc>
                  <a:txBody>
                    <a:bodyPr/>
                    <a:lstStyle/>
                    <a:p>
                      <a:r>
                        <a:rPr lang="pl-PL" sz="1200" dirty="0"/>
                        <a:t>15.12.2024 – 21.04.2025</a:t>
                      </a:r>
                    </a:p>
                    <a:p>
                      <a:r>
                        <a:rPr lang="pl-PL" sz="1200" dirty="0"/>
                        <a:t>20.03.2027 – 29.08.2027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80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Prace na podstawowych ciągach pasażerskich (E 30 i E 65) na obszarze Śląska, Etap I: linia E 65 na odcinku Zabrzeg - Zebrzydowice (granica państwa)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cs-CZ" sz="1050" dirty="0">
                          <a:solidFill>
                            <a:srgbClr val="080808"/>
                          </a:solidFill>
                        </a:rPr>
                        <a:t>Jednotorowo</a:t>
                      </a:r>
                      <a:endParaRPr lang="pl-PL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3" name="Obraz 2">
            <a:extLst>
              <a:ext uri="{FF2B5EF4-FFF2-40B4-BE49-F238E27FC236}">
                <a16:creationId xmlns:a16="http://schemas.microsoft.com/office/drawing/2014/main" id="{59768203-1842-BA00-7552-3C12341548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5852516"/>
            <a:ext cx="3017782" cy="1018120"/>
          </a:xfrm>
          <a:prstGeom prst="rect">
            <a:avLst/>
          </a:prstGeom>
        </p:spPr>
      </p:pic>
      <p:graphicFrame>
        <p:nvGraphicFramePr>
          <p:cNvPr id="6" name="Tabela 5">
            <a:extLst>
              <a:ext uri="{FF2B5EF4-FFF2-40B4-BE49-F238E27FC236}">
                <a16:creationId xmlns:a16="http://schemas.microsoft.com/office/drawing/2014/main" id="{C9FACB0C-8B2E-BF48-9038-2EBA46DC16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0336202"/>
              </p:ext>
            </p:extLst>
          </p:nvPr>
        </p:nvGraphicFramePr>
        <p:xfrm>
          <a:off x="5868145" y="3830203"/>
          <a:ext cx="3275855" cy="11292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758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9102">
                <a:tc>
                  <a:txBody>
                    <a:bodyPr/>
                    <a:lstStyle/>
                    <a:p>
                      <a:r>
                        <a:rPr lang="pl-PL" sz="1200" dirty="0"/>
                        <a:t>Zebrzydowice- Kaczyce </a:t>
                      </a:r>
                      <a:endParaRPr lang="pl-PL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440">
                <a:tc>
                  <a:txBody>
                    <a:bodyPr/>
                    <a:lstStyle/>
                    <a:p>
                      <a:r>
                        <a:rPr lang="pl-PL" sz="1200" dirty="0"/>
                        <a:t>15.12.2024 – 20.06.2025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80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Prace na podstawowych ciągach pasażerskich (E 30 i E 65) na obszarze Śląska, Etap I: linia E 65 na odcinku Zabrzeg - Zebrzydowice (granica państwa)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cs-CZ" sz="1050" dirty="0">
                          <a:solidFill>
                            <a:srgbClr val="080808"/>
                          </a:solidFill>
                        </a:rPr>
                        <a:t>BUS</a:t>
                      </a:r>
                      <a:endParaRPr lang="pl-PL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41342298"/>
      </p:ext>
    </p:extLst>
  </p:cSld>
  <p:clrMapOvr>
    <a:masterClrMapping/>
  </p:clrMapOvr>
  <p:transition spd="slow" advClick="0" advTm="11068">
    <p:wheel spokes="1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Obraz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23" y="1196752"/>
            <a:ext cx="5859322" cy="5661248"/>
          </a:xfrm>
          <a:prstGeom prst="rect">
            <a:avLst/>
          </a:prstGeom>
        </p:spPr>
      </p:pic>
      <p:sp>
        <p:nvSpPr>
          <p:cNvPr id="4" name="pole tekstowe 3">
            <a:extLst>
              <a:ext uri="{FF2B5EF4-FFF2-40B4-BE49-F238E27FC236}">
                <a16:creationId xmlns:a16="http://schemas.microsoft.com/office/drawing/2014/main" id="{C23B8499-DFBF-06DA-8AA5-AF13A4A081C1}"/>
              </a:ext>
            </a:extLst>
          </p:cNvPr>
          <p:cNvSpPr txBox="1"/>
          <p:nvPr/>
        </p:nvSpPr>
        <p:spPr>
          <a:xfrm>
            <a:off x="2267744" y="66786"/>
            <a:ext cx="55003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>
                <a:solidFill>
                  <a:prstClr val="white"/>
                </a:solidFill>
              </a:rPr>
              <a:t>Zamknięcia torowe na liniach 90,93,150,157,694</a:t>
            </a:r>
            <a:br>
              <a:rPr lang="pl-PL" dirty="0">
                <a:solidFill>
                  <a:prstClr val="white"/>
                </a:solidFill>
              </a:rPr>
            </a:br>
            <a:r>
              <a:rPr lang="pl-PL" dirty="0">
                <a:solidFill>
                  <a:prstClr val="white"/>
                </a:solidFill>
              </a:rPr>
              <a:t>realizowane w rj. 2025-2027</a:t>
            </a:r>
          </a:p>
        </p:txBody>
      </p:sp>
      <p:graphicFrame>
        <p:nvGraphicFramePr>
          <p:cNvPr id="20" name="Tabela 19">
            <a:extLst>
              <a:ext uri="{FF2B5EF4-FFF2-40B4-BE49-F238E27FC236}">
                <a16:creationId xmlns:a16="http://schemas.microsoft.com/office/drawing/2014/main" id="{04740F90-BBDA-41AF-80CA-CFFF5D77E0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5825660"/>
              </p:ext>
            </p:extLst>
          </p:nvPr>
        </p:nvGraphicFramePr>
        <p:xfrm>
          <a:off x="5863965" y="2325954"/>
          <a:ext cx="3279408" cy="11292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794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9102">
                <a:tc>
                  <a:txBody>
                    <a:bodyPr/>
                    <a:lstStyle/>
                    <a:p>
                      <a:r>
                        <a:rPr lang="pl-PL" sz="1200" dirty="0"/>
                        <a:t>Chybie - Bieniowiec</a:t>
                      </a:r>
                      <a:endParaRPr lang="pl-PL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440">
                <a:tc>
                  <a:txBody>
                    <a:bodyPr/>
                    <a:lstStyle/>
                    <a:p>
                      <a:r>
                        <a:rPr lang="pl-PL" sz="1200" dirty="0"/>
                        <a:t>22.04.2025 – 19.02.2026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80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Prace na podstawowych ciągach pasażerskich (E 30 i E 65) na obszarze Śląska, Etap I: linia E 65 na odcinku Zabrzeg - Zebrzydowice (granica państwa)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cs-CZ" sz="1050" dirty="0">
                          <a:solidFill>
                            <a:srgbClr val="080808"/>
                          </a:solidFill>
                        </a:rPr>
                        <a:t>O</a:t>
                      </a:r>
                      <a:endParaRPr lang="pl-PL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3" name="Obraz 2">
            <a:extLst>
              <a:ext uri="{FF2B5EF4-FFF2-40B4-BE49-F238E27FC236}">
                <a16:creationId xmlns:a16="http://schemas.microsoft.com/office/drawing/2014/main" id="{59768203-1842-BA00-7552-3C12341548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5852516"/>
            <a:ext cx="3017782" cy="1018120"/>
          </a:xfrm>
          <a:prstGeom prst="rect">
            <a:avLst/>
          </a:prstGeom>
        </p:spPr>
      </p:pic>
      <p:graphicFrame>
        <p:nvGraphicFramePr>
          <p:cNvPr id="7" name="Tabela 6">
            <a:extLst>
              <a:ext uri="{FF2B5EF4-FFF2-40B4-BE49-F238E27FC236}">
                <a16:creationId xmlns:a16="http://schemas.microsoft.com/office/drawing/2014/main" id="{CD837BC5-B602-1847-2BBA-0A3D56D2C76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905445"/>
              </p:ext>
            </p:extLst>
          </p:nvPr>
        </p:nvGraphicFramePr>
        <p:xfrm>
          <a:off x="5869831" y="3457888"/>
          <a:ext cx="3279408" cy="11292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794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9102">
                <a:tc>
                  <a:txBody>
                    <a:bodyPr/>
                    <a:lstStyle/>
                    <a:p>
                      <a:r>
                        <a:rPr lang="pl-PL" sz="1200" dirty="0"/>
                        <a:t>Bronów - Bieniowiec</a:t>
                      </a:r>
                      <a:endParaRPr lang="pl-PL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440">
                <a:tc>
                  <a:txBody>
                    <a:bodyPr/>
                    <a:lstStyle/>
                    <a:p>
                      <a:r>
                        <a:rPr lang="pl-PL" sz="1200" dirty="0"/>
                        <a:t>15.12.2024 – 22.04.2025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80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Prace na podstawowych ciągach pasażerskich (E 30 i E 65) na obszarze Śląska, Etap I: linia E 65 na odcinku Zabrzeg - Zebrzydowice (granica państwa)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cs-CZ" sz="1050" dirty="0">
                          <a:solidFill>
                            <a:srgbClr val="080808"/>
                          </a:solidFill>
                        </a:rPr>
                        <a:t>BUS</a:t>
                      </a:r>
                      <a:endParaRPr lang="pl-PL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8" name="Tabela 7">
            <a:extLst>
              <a:ext uri="{FF2B5EF4-FFF2-40B4-BE49-F238E27FC236}">
                <a16:creationId xmlns:a16="http://schemas.microsoft.com/office/drawing/2014/main" id="{049D7F01-CD2D-EAE2-E828-86E4C1B5764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4599822"/>
              </p:ext>
            </p:extLst>
          </p:nvPr>
        </p:nvGraphicFramePr>
        <p:xfrm>
          <a:off x="5864592" y="1196752"/>
          <a:ext cx="3279408" cy="11292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794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9102">
                <a:tc>
                  <a:txBody>
                    <a:bodyPr/>
                    <a:lstStyle/>
                    <a:p>
                      <a:r>
                        <a:rPr lang="pl-PL" sz="1200" dirty="0"/>
                        <a:t>Strumień - Chybie</a:t>
                      </a:r>
                      <a:endParaRPr lang="pl-PL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440">
                <a:tc>
                  <a:txBody>
                    <a:bodyPr/>
                    <a:lstStyle/>
                    <a:p>
                      <a:r>
                        <a:rPr lang="pl-PL" sz="1200" dirty="0"/>
                        <a:t>20.02.2026 – 19.03.2027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80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Prace na podstawowych ciągach pasażerskich (E 30 i E 65) na obszarze Śląska, Etap I: linia E 65 na odcinku Zabrzeg - Zebrzydowice (granica państwa)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cs-CZ" sz="1050" dirty="0">
                          <a:solidFill>
                            <a:srgbClr val="080808"/>
                          </a:solidFill>
                        </a:rPr>
                        <a:t>Jednotorowo</a:t>
                      </a:r>
                      <a:endParaRPr lang="pl-PL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56522886"/>
      </p:ext>
    </p:extLst>
  </p:cSld>
  <p:clrMapOvr>
    <a:masterClrMapping/>
  </p:clrMapOvr>
  <p:transition spd="slow" advClick="0" advTm="11068">
    <p:wheel spokes="1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 descr="Obraz zawierający mapa, tekst, diagram, atlas&#10;&#10;Opis wygenerowany automatycznie">
            <a:extLst>
              <a:ext uri="{FF2B5EF4-FFF2-40B4-BE49-F238E27FC236}">
                <a16:creationId xmlns:a16="http://schemas.microsoft.com/office/drawing/2014/main" id="{3FC0D0ED-2942-22AB-219C-9E090E9EAEF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33" r="23187" b="8492"/>
          <a:stretch/>
        </p:blipFill>
        <p:spPr>
          <a:xfrm>
            <a:off x="0" y="1261097"/>
            <a:ext cx="5580112" cy="5577709"/>
          </a:xfrm>
          <a:prstGeom prst="rect">
            <a:avLst/>
          </a:prstGeom>
        </p:spPr>
      </p:pic>
      <p:pic>
        <p:nvPicPr>
          <p:cNvPr id="2" name="Obraz 1">
            <a:extLst>
              <a:ext uri="{FF2B5EF4-FFF2-40B4-BE49-F238E27FC236}">
                <a16:creationId xmlns:a16="http://schemas.microsoft.com/office/drawing/2014/main" id="{16363D02-F5C5-F556-2A19-4AFE686FAD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5752629"/>
            <a:ext cx="3017782" cy="1018120"/>
          </a:xfrm>
          <a:prstGeom prst="rect">
            <a:avLst/>
          </a:prstGeom>
        </p:spPr>
      </p:pic>
      <p:graphicFrame>
        <p:nvGraphicFramePr>
          <p:cNvPr id="10" name="Tabela 9">
            <a:extLst>
              <a:ext uri="{FF2B5EF4-FFF2-40B4-BE49-F238E27FC236}">
                <a16:creationId xmlns:a16="http://schemas.microsoft.com/office/drawing/2014/main" id="{478A33C0-F5B0-5937-0C20-F97749B0D9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7936335"/>
              </p:ext>
            </p:extLst>
          </p:nvPr>
        </p:nvGraphicFramePr>
        <p:xfrm>
          <a:off x="5580112" y="2154124"/>
          <a:ext cx="3279408" cy="37200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794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9102">
                <a:tc>
                  <a:txBody>
                    <a:bodyPr/>
                    <a:lstStyle/>
                    <a:p>
                      <a:r>
                        <a:rPr lang="pl-PL" sz="1200" dirty="0">
                          <a:solidFill>
                            <a:schemeClr val="bg1"/>
                          </a:solidFill>
                        </a:rPr>
                        <a:t>Rybnik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440">
                <a:tc>
                  <a:txBody>
                    <a:bodyPr/>
                    <a:lstStyle/>
                    <a:p>
                      <a:r>
                        <a:rPr lang="pl-PL" sz="1100" dirty="0"/>
                        <a:t>Rybnik Towarowy – Rybnik (L957)</a:t>
                      </a:r>
                    </a:p>
                    <a:p>
                      <a:r>
                        <a:rPr lang="pl-PL" sz="1100" dirty="0"/>
                        <a:t>15.12.2024 – 25.07.2025</a:t>
                      </a:r>
                    </a:p>
                    <a:p>
                      <a:r>
                        <a:rPr lang="pl-PL" sz="90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Przebudowa sieci trakcyjnej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1050" dirty="0">
                          <a:solidFill>
                            <a:srgbClr val="080808"/>
                          </a:solidFill>
                        </a:rPr>
                        <a:t>Ruch torem nr 1 L688</a:t>
                      </a:r>
                      <a:endParaRPr lang="pl-PL" sz="1000" dirty="0"/>
                    </a:p>
                    <a:p>
                      <a:endParaRPr lang="pl-PL" sz="1100" dirty="0"/>
                    </a:p>
                    <a:p>
                      <a:r>
                        <a:rPr lang="pl-PL" sz="1100" dirty="0"/>
                        <a:t>Rybnik – Rybnik </a:t>
                      </a:r>
                      <a:r>
                        <a:rPr lang="pl-PL" sz="1100" dirty="0" err="1"/>
                        <a:t>RbC</a:t>
                      </a:r>
                      <a:r>
                        <a:rPr lang="pl-PL" sz="1100" dirty="0"/>
                        <a:t> (L173)</a:t>
                      </a:r>
                    </a:p>
                    <a:p>
                      <a:r>
                        <a:rPr lang="pl-PL" sz="1100" dirty="0"/>
                        <a:t>15.12.2024 – 25.07.2025</a:t>
                      </a:r>
                    </a:p>
                    <a:p>
                      <a:r>
                        <a:rPr lang="pl-PL" sz="90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Roboty torowe, sieciowe, obiektowe oraz energetyczne</a:t>
                      </a:r>
                    </a:p>
                    <a:p>
                      <a:r>
                        <a:rPr lang="pl-PL" sz="1050" dirty="0">
                          <a:solidFill>
                            <a:srgbClr val="080808"/>
                          </a:solidFill>
                        </a:rPr>
                        <a:t>Ruch torem nr 201,201a</a:t>
                      </a:r>
                      <a:endParaRPr lang="pl-PL" sz="1000" dirty="0"/>
                    </a:p>
                    <a:p>
                      <a:endParaRPr lang="pl-PL" sz="1100" dirty="0"/>
                    </a:p>
                    <a:p>
                      <a:r>
                        <a:rPr lang="pl-PL" sz="1100" dirty="0"/>
                        <a:t>Rybnik Towarowy (L959)</a:t>
                      </a:r>
                    </a:p>
                    <a:p>
                      <a:r>
                        <a:rPr lang="pl-PL" sz="1100" dirty="0"/>
                        <a:t>01.07.2025 – 31.07.2025</a:t>
                      </a:r>
                    </a:p>
                    <a:p>
                      <a:r>
                        <a:rPr lang="pl-PL" sz="90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Wymiana nawierzchni i rozjazdów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1050" dirty="0">
                          <a:solidFill>
                            <a:srgbClr val="080808"/>
                          </a:solidFill>
                        </a:rPr>
                        <a:t>Ruch torem nr 1 L688</a:t>
                      </a:r>
                      <a:endParaRPr lang="pl-PL" sz="1000" dirty="0"/>
                    </a:p>
                    <a:p>
                      <a:endParaRPr lang="pl-PL" sz="1100" dirty="0"/>
                    </a:p>
                    <a:p>
                      <a:r>
                        <a:rPr lang="pl-PL" sz="1100" dirty="0"/>
                        <a:t>Rybnik Tow. RTD-Rybnik Tow. RTE(L959) 11.05.2026 – 12.06.2026 </a:t>
                      </a:r>
                      <a:br>
                        <a:rPr lang="pl-PL" sz="1100" dirty="0"/>
                      </a:br>
                      <a:r>
                        <a:rPr lang="pl-PL" sz="90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remont wiaduktu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cs-CZ" sz="1000" dirty="0">
                          <a:solidFill>
                            <a:srgbClr val="080808"/>
                          </a:solidFill>
                        </a:rPr>
                        <a:t>Pozostałymi liniam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endParaRPr lang="cs-CZ" sz="900" dirty="0">
                        <a:solidFill>
                          <a:srgbClr val="080808"/>
                        </a:solidFill>
                      </a:endParaRP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endParaRPr lang="pl-PL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11" name="Tabela 10">
            <a:extLst>
              <a:ext uri="{FF2B5EF4-FFF2-40B4-BE49-F238E27FC236}">
                <a16:creationId xmlns:a16="http://schemas.microsoft.com/office/drawing/2014/main" id="{9423C079-9110-6792-6432-CA05D66AB0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7907031"/>
              </p:ext>
            </p:extLst>
          </p:nvPr>
        </p:nvGraphicFramePr>
        <p:xfrm>
          <a:off x="5580112" y="5831524"/>
          <a:ext cx="3279408" cy="10072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794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9102">
                <a:tc>
                  <a:txBody>
                    <a:bodyPr/>
                    <a:lstStyle/>
                    <a:p>
                      <a:r>
                        <a:rPr lang="pl-PL" sz="1200" dirty="0"/>
                        <a:t>Krzyżanowice - Chałupki</a:t>
                      </a:r>
                      <a:endParaRPr lang="pl-PL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440">
                <a:tc>
                  <a:txBody>
                    <a:bodyPr/>
                    <a:lstStyle/>
                    <a:p>
                      <a:r>
                        <a:rPr lang="pl-PL" sz="1200" dirty="0"/>
                        <a:t>15.02.2027 – 31.12.2027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80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Prace na ciągu E 59 – linia kolejowa nr 151 Kędzierzyn Koźle - Chałupki, wraz ze stacją Kędzierzyn Koźle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cs-CZ" sz="1050" dirty="0">
                          <a:solidFill>
                            <a:srgbClr val="080808"/>
                          </a:solidFill>
                        </a:rPr>
                        <a:t>Jednotorowo</a:t>
                      </a:r>
                      <a:endParaRPr lang="pl-PL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18" name="Tabela 17">
            <a:extLst>
              <a:ext uri="{FF2B5EF4-FFF2-40B4-BE49-F238E27FC236}">
                <a16:creationId xmlns:a16="http://schemas.microsoft.com/office/drawing/2014/main" id="{94D7D62A-6270-F110-DE1E-AE737E41AA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4683765"/>
              </p:ext>
            </p:extLst>
          </p:nvPr>
        </p:nvGraphicFramePr>
        <p:xfrm>
          <a:off x="5580112" y="1261097"/>
          <a:ext cx="3279408" cy="8853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794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9102">
                <a:tc>
                  <a:txBody>
                    <a:bodyPr/>
                    <a:lstStyle/>
                    <a:p>
                      <a:r>
                        <a:rPr lang="pl-PL" sz="1200" dirty="0"/>
                        <a:t>Rybnik Towarowy – Rybnik Niewiadom</a:t>
                      </a:r>
                      <a:endParaRPr lang="pl-PL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440">
                <a:tc>
                  <a:txBody>
                    <a:bodyPr/>
                    <a:lstStyle/>
                    <a:p>
                      <a:r>
                        <a:rPr lang="pl-PL" sz="1200" dirty="0"/>
                        <a:t>12.05.2025 – 30.06.2025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80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Wymiana nawierzchni i rozjazdów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cs-CZ" sz="1050" dirty="0">
                          <a:solidFill>
                            <a:srgbClr val="080808"/>
                          </a:solidFill>
                        </a:rPr>
                        <a:t>BUS</a:t>
                      </a:r>
                      <a:endParaRPr lang="pl-PL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21" name="pole tekstowe 20">
            <a:extLst>
              <a:ext uri="{FF2B5EF4-FFF2-40B4-BE49-F238E27FC236}">
                <a16:creationId xmlns:a16="http://schemas.microsoft.com/office/drawing/2014/main" id="{FE5D5E6F-7F3F-0D36-829C-1924C90BDB1A}"/>
              </a:ext>
            </a:extLst>
          </p:cNvPr>
          <p:cNvSpPr txBox="1"/>
          <p:nvPr/>
        </p:nvSpPr>
        <p:spPr>
          <a:xfrm>
            <a:off x="2267744" y="66786"/>
            <a:ext cx="5760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>
                <a:solidFill>
                  <a:prstClr val="white"/>
                </a:solidFill>
              </a:rPr>
              <a:t>Zamknięcia torowe na obszarze Rybnika oraz linii 151</a:t>
            </a:r>
            <a:br>
              <a:rPr lang="pl-PL" dirty="0">
                <a:solidFill>
                  <a:prstClr val="white"/>
                </a:solidFill>
              </a:rPr>
            </a:br>
            <a:r>
              <a:rPr lang="pl-PL" dirty="0">
                <a:solidFill>
                  <a:prstClr val="white"/>
                </a:solidFill>
              </a:rPr>
              <a:t>realizowane w rj. 2025-2027</a:t>
            </a:r>
          </a:p>
        </p:txBody>
      </p:sp>
    </p:spTree>
    <p:extLst>
      <p:ext uri="{BB962C8B-B14F-4D97-AF65-F5344CB8AC3E}">
        <p14:creationId xmlns:p14="http://schemas.microsoft.com/office/powerpoint/2010/main" val="4182203418"/>
      </p:ext>
    </p:extLst>
  </p:cSld>
  <p:clrMapOvr>
    <a:masterClrMapping/>
  </p:clrMapOvr>
  <p:transition spd="slow" advClick="0" advTm="11068">
    <p:wheel spokes="1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Obraz 1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676"/>
          <a:stretch/>
        </p:blipFill>
        <p:spPr>
          <a:xfrm>
            <a:off x="1" y="1268760"/>
            <a:ext cx="5868143" cy="5589240"/>
          </a:xfrm>
          <a:prstGeom prst="rect">
            <a:avLst/>
          </a:prstGeom>
        </p:spPr>
      </p:pic>
      <p:graphicFrame>
        <p:nvGraphicFramePr>
          <p:cNvPr id="2" name="Tabela 1">
            <a:extLst>
              <a:ext uri="{FF2B5EF4-FFF2-40B4-BE49-F238E27FC236}">
                <a16:creationId xmlns:a16="http://schemas.microsoft.com/office/drawing/2014/main" id="{C5532BAF-224B-4EBD-EE2D-F51AD143D6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3534796"/>
              </p:ext>
            </p:extLst>
          </p:nvPr>
        </p:nvGraphicFramePr>
        <p:xfrm>
          <a:off x="5864591" y="1268760"/>
          <a:ext cx="3279408" cy="11901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794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9102">
                <a:tc>
                  <a:txBody>
                    <a:bodyPr/>
                    <a:lstStyle/>
                    <a:p>
                      <a:r>
                        <a:rPr lang="pl-PL" sz="1200" dirty="0" err="1"/>
                        <a:t>podg</a:t>
                      </a:r>
                      <a:r>
                        <a:rPr lang="pl-PL" sz="1200" dirty="0"/>
                        <a:t> Wilka</a:t>
                      </a:r>
                      <a:endParaRPr lang="pl-PL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440">
                <a:tc>
                  <a:txBody>
                    <a:bodyPr/>
                    <a:lstStyle/>
                    <a:p>
                      <a:r>
                        <a:rPr lang="pl-PL" sz="1200" dirty="0"/>
                        <a:t>23.07.2025 – 11.08.2025</a:t>
                      </a:r>
                    </a:p>
                    <a:p>
                      <a:r>
                        <a:rPr lang="pl-PL" sz="1200" dirty="0"/>
                        <a:t>22.09.2025 – 02.10.2025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80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Zabudowa i wymiana rozjazdów oraz wymiana nawierzchni torowej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cs-CZ" sz="1050" dirty="0">
                          <a:solidFill>
                            <a:srgbClr val="080808"/>
                          </a:solidFill>
                        </a:rPr>
                        <a:t>O</a:t>
                      </a:r>
                      <a:endParaRPr lang="pl-PL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pole tekstowe 3">
            <a:extLst>
              <a:ext uri="{FF2B5EF4-FFF2-40B4-BE49-F238E27FC236}">
                <a16:creationId xmlns:a16="http://schemas.microsoft.com/office/drawing/2014/main" id="{87D65E85-46FD-D600-C393-7CC0883C542B}"/>
              </a:ext>
            </a:extLst>
          </p:cNvPr>
          <p:cNvSpPr txBox="1"/>
          <p:nvPr/>
        </p:nvSpPr>
        <p:spPr>
          <a:xfrm>
            <a:off x="2267744" y="66786"/>
            <a:ext cx="5760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>
                <a:solidFill>
                  <a:prstClr val="white"/>
                </a:solidFill>
              </a:rPr>
              <a:t>Zamknięcia torowe na liniach 290 i 344</a:t>
            </a:r>
            <a:br>
              <a:rPr lang="pl-PL" dirty="0">
                <a:solidFill>
                  <a:prstClr val="white"/>
                </a:solidFill>
              </a:rPr>
            </a:br>
            <a:r>
              <a:rPr lang="pl-PL" dirty="0">
                <a:solidFill>
                  <a:prstClr val="white"/>
                </a:solidFill>
              </a:rPr>
              <a:t>realizowane w rj. 2025-2027</a:t>
            </a: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B89ED558-461C-F9C7-A98F-97C517AC08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7180" y="5564155"/>
            <a:ext cx="3017782" cy="1018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767510"/>
      </p:ext>
    </p:extLst>
  </p:cSld>
  <p:clrMapOvr>
    <a:masterClrMapping/>
  </p:clrMapOvr>
  <p:transition spd="slow" advClick="0" advTm="11068">
    <p:wheel spokes="1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 descr="Obraz zawierający tekst, mapa, diagram&#10;&#10;Opis wygenerowany automatycznie">
            <a:extLst>
              <a:ext uri="{FF2B5EF4-FFF2-40B4-BE49-F238E27FC236}">
                <a16:creationId xmlns:a16="http://schemas.microsoft.com/office/drawing/2014/main" id="{4694630C-B92B-A01F-418E-C4D16A1365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68760"/>
            <a:ext cx="6228184" cy="5589240"/>
          </a:xfrm>
          <a:prstGeom prst="rect">
            <a:avLst/>
          </a:prstGeom>
        </p:spPr>
      </p:pic>
      <p:graphicFrame>
        <p:nvGraphicFramePr>
          <p:cNvPr id="5" name="Tabela 4">
            <a:extLst>
              <a:ext uri="{FF2B5EF4-FFF2-40B4-BE49-F238E27FC236}">
                <a16:creationId xmlns:a16="http://schemas.microsoft.com/office/drawing/2014/main" id="{9D15C8A3-30E1-9C30-4857-39D6E37FD1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4133762"/>
              </p:ext>
            </p:extLst>
          </p:nvPr>
        </p:nvGraphicFramePr>
        <p:xfrm>
          <a:off x="6228183" y="1268760"/>
          <a:ext cx="2915815" cy="10911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58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9102">
                <a:tc>
                  <a:txBody>
                    <a:bodyPr/>
                    <a:lstStyle/>
                    <a:p>
                      <a:r>
                        <a:rPr lang="pl-PL" sz="1200" dirty="0"/>
                        <a:t>Skoczów – Bielsko Biała</a:t>
                      </a:r>
                      <a:endParaRPr lang="pl-PL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440">
                <a:tc>
                  <a:txBody>
                    <a:bodyPr/>
                    <a:lstStyle/>
                    <a:p>
                      <a:r>
                        <a:rPr lang="pl-PL" sz="1200" dirty="0"/>
                        <a:t>30.09.2027 – 30.09.2029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80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Rewitalizacja linii kolejowej nr 190 na odcinku Skoczów – Bielsko-Biała jako niezbędny element połączenia Śląska Cieszyńskiego z Krakowem (Cieszyn - Skoczów - Bielsko-Biała – Wadowice - Kraków)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6" name="pole tekstowe 5">
            <a:extLst>
              <a:ext uri="{FF2B5EF4-FFF2-40B4-BE49-F238E27FC236}">
                <a16:creationId xmlns:a16="http://schemas.microsoft.com/office/drawing/2014/main" id="{3AA17690-5D6C-45EC-38D8-D928835B05E5}"/>
              </a:ext>
            </a:extLst>
          </p:cNvPr>
          <p:cNvSpPr txBox="1"/>
          <p:nvPr/>
        </p:nvSpPr>
        <p:spPr>
          <a:xfrm>
            <a:off x="2267744" y="66786"/>
            <a:ext cx="5760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>
                <a:solidFill>
                  <a:prstClr val="white"/>
                </a:solidFill>
              </a:rPr>
              <a:t>Zamknięcia torowe na linii 190 </a:t>
            </a:r>
            <a:br>
              <a:rPr lang="pl-PL" dirty="0">
                <a:solidFill>
                  <a:prstClr val="white"/>
                </a:solidFill>
              </a:rPr>
            </a:br>
            <a:r>
              <a:rPr lang="pl-PL" dirty="0">
                <a:solidFill>
                  <a:prstClr val="white"/>
                </a:solidFill>
              </a:rPr>
              <a:t>realizowane w rj. 2025-2027</a:t>
            </a:r>
          </a:p>
        </p:txBody>
      </p:sp>
    </p:spTree>
    <p:extLst>
      <p:ext uri="{BB962C8B-B14F-4D97-AF65-F5344CB8AC3E}">
        <p14:creationId xmlns:p14="http://schemas.microsoft.com/office/powerpoint/2010/main" val="34149996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1068">
        <p15:prstTrans prst="wind"/>
      </p:transition>
    </mc:Choice>
    <mc:Fallback>
      <p:transition spd="slow" advClick="0" advTm="11068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 descr="Obraz zawierający tekst, mapa, atlas, diagram&#10;&#10;Opis wygenerowany automatycznie">
            <a:extLst>
              <a:ext uri="{FF2B5EF4-FFF2-40B4-BE49-F238E27FC236}">
                <a16:creationId xmlns:a16="http://schemas.microsoft.com/office/drawing/2014/main" id="{E3FC4D6A-0F21-F4B4-A1ED-6DBD2C1D99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96752"/>
            <a:ext cx="5912487" cy="5661248"/>
          </a:xfrm>
          <a:prstGeom prst="rect">
            <a:avLst/>
          </a:prstGeom>
        </p:spPr>
      </p:pic>
      <p:graphicFrame>
        <p:nvGraphicFramePr>
          <p:cNvPr id="7" name="Tabela 6">
            <a:extLst>
              <a:ext uri="{FF2B5EF4-FFF2-40B4-BE49-F238E27FC236}">
                <a16:creationId xmlns:a16="http://schemas.microsoft.com/office/drawing/2014/main" id="{755E22F6-CB5A-8367-C33A-E3C9AAE272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5416892"/>
              </p:ext>
            </p:extLst>
          </p:nvPr>
        </p:nvGraphicFramePr>
        <p:xfrm>
          <a:off x="5912487" y="1196752"/>
          <a:ext cx="3231513" cy="10682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31513">
                  <a:extLst>
                    <a:ext uri="{9D8B030D-6E8A-4147-A177-3AD203B41FA5}">
                      <a16:colId xmlns:a16="http://schemas.microsoft.com/office/drawing/2014/main" val="3860874236"/>
                    </a:ext>
                  </a:extLst>
                </a:gridCol>
              </a:tblGrid>
              <a:tr h="329102">
                <a:tc>
                  <a:txBody>
                    <a:bodyPr/>
                    <a:lstStyle/>
                    <a:p>
                      <a:r>
                        <a:rPr lang="pl-PL" sz="1200" dirty="0"/>
                        <a:t>Głuchołazy - </a:t>
                      </a:r>
                      <a:r>
                        <a:rPr lang="pl-PL" sz="1200" dirty="0" err="1"/>
                        <a:t>Jindrichov</a:t>
                      </a:r>
                      <a:r>
                        <a:rPr lang="pl-PL" sz="1200" dirty="0"/>
                        <a:t> </a:t>
                      </a:r>
                      <a:r>
                        <a:rPr lang="pl-PL" sz="1200" dirty="0" err="1"/>
                        <a:t>ve</a:t>
                      </a:r>
                      <a:r>
                        <a:rPr lang="pl-PL" sz="1200" dirty="0"/>
                        <a:t> </a:t>
                      </a:r>
                      <a:r>
                        <a:rPr lang="pl-PL" sz="1200" dirty="0" err="1"/>
                        <a:t>Slez</a:t>
                      </a:r>
                      <a:endParaRPr lang="pl-PL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8396638"/>
                  </a:ext>
                </a:extLst>
              </a:tr>
              <a:tr h="331440">
                <a:tc>
                  <a:txBody>
                    <a:bodyPr/>
                    <a:lstStyle/>
                    <a:p>
                      <a:r>
                        <a:rPr lang="pl-PL" sz="1200" dirty="0"/>
                        <a:t>02.09.2025 – 28.11.2025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100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Kompleksowa wymiana nawierzchni oraz remont mostu w km 8,643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105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O/BUS ?</a:t>
                      </a:r>
                      <a:endParaRPr lang="pl-P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146902"/>
                  </a:ext>
                </a:extLst>
              </a:tr>
            </a:tbl>
          </a:graphicData>
        </a:graphic>
      </p:graphicFrame>
      <p:graphicFrame>
        <p:nvGraphicFramePr>
          <p:cNvPr id="10" name="Tabela 9">
            <a:extLst>
              <a:ext uri="{FF2B5EF4-FFF2-40B4-BE49-F238E27FC236}">
                <a16:creationId xmlns:a16="http://schemas.microsoft.com/office/drawing/2014/main" id="{9D6BD7CC-4B62-09A5-53B1-7CF06D7C69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6483384"/>
              </p:ext>
            </p:extLst>
          </p:nvPr>
        </p:nvGraphicFramePr>
        <p:xfrm>
          <a:off x="5912486" y="2264994"/>
          <a:ext cx="3231513" cy="12206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31513">
                  <a:extLst>
                    <a:ext uri="{9D8B030D-6E8A-4147-A177-3AD203B41FA5}">
                      <a16:colId xmlns:a16="http://schemas.microsoft.com/office/drawing/2014/main" val="3860874236"/>
                    </a:ext>
                  </a:extLst>
                </a:gridCol>
              </a:tblGrid>
              <a:tr h="329102">
                <a:tc>
                  <a:txBody>
                    <a:bodyPr/>
                    <a:lstStyle/>
                    <a:p>
                      <a:r>
                        <a:rPr lang="pl-PL" sz="1200" dirty="0"/>
                        <a:t>Głuchołazy - </a:t>
                      </a:r>
                      <a:r>
                        <a:rPr lang="pl-PL" sz="1200" dirty="0" err="1"/>
                        <a:t>Mikulovice</a:t>
                      </a:r>
                      <a:endParaRPr lang="pl-PL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8396638"/>
                  </a:ext>
                </a:extLst>
              </a:tr>
              <a:tr h="331440">
                <a:tc>
                  <a:txBody>
                    <a:bodyPr/>
                    <a:lstStyle/>
                    <a:p>
                      <a:r>
                        <a:rPr lang="pl-PL" sz="1200" dirty="0"/>
                        <a:t>02.09.2025 – 28.11.2025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100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Kompleksowa wymiana nawierzchni, remont wiaduktów w km 1,568, 3,075 i 3,107, przebudowa przepustu w km 5,184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105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O/BUS ?</a:t>
                      </a:r>
                      <a:endParaRPr lang="pl-P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146902"/>
                  </a:ext>
                </a:extLst>
              </a:tr>
            </a:tbl>
          </a:graphicData>
        </a:graphic>
      </p:graphicFrame>
      <p:sp>
        <p:nvSpPr>
          <p:cNvPr id="11" name="pole tekstowe 10">
            <a:extLst>
              <a:ext uri="{FF2B5EF4-FFF2-40B4-BE49-F238E27FC236}">
                <a16:creationId xmlns:a16="http://schemas.microsoft.com/office/drawing/2014/main" id="{472D2A49-1180-D12D-B1D8-83B4380B1211}"/>
              </a:ext>
            </a:extLst>
          </p:cNvPr>
          <p:cNvSpPr txBox="1"/>
          <p:nvPr/>
        </p:nvSpPr>
        <p:spPr>
          <a:xfrm>
            <a:off x="2267744" y="66786"/>
            <a:ext cx="5760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>
                <a:solidFill>
                  <a:prstClr val="white"/>
                </a:solidFill>
              </a:rPr>
              <a:t>Zamknięcia torowe na liniach 333 i 343</a:t>
            </a:r>
            <a:br>
              <a:rPr lang="pl-PL" dirty="0">
                <a:solidFill>
                  <a:prstClr val="white"/>
                </a:solidFill>
              </a:rPr>
            </a:br>
            <a:r>
              <a:rPr lang="pl-PL" dirty="0">
                <a:solidFill>
                  <a:prstClr val="white"/>
                </a:solidFill>
              </a:rPr>
              <a:t>realizowane w rj. 2025-2027</a:t>
            </a:r>
          </a:p>
        </p:txBody>
      </p:sp>
      <p:pic>
        <p:nvPicPr>
          <p:cNvPr id="19" name="Obraz 18">
            <a:extLst>
              <a:ext uri="{FF2B5EF4-FFF2-40B4-BE49-F238E27FC236}">
                <a16:creationId xmlns:a16="http://schemas.microsoft.com/office/drawing/2014/main" id="{E08B6470-7952-6216-5E00-8FC72E39BA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85020" y="5517232"/>
            <a:ext cx="3017782" cy="1018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774525"/>
      </p:ext>
    </p:extLst>
  </p:cSld>
  <p:clrMapOvr>
    <a:masterClrMapping/>
  </p:clrMapOvr>
  <p:transition spd="slow" advClick="0" advTm="11068">
    <p:wheel spokes="1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Obraz 1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84" t="1817" r="15968" b="3373"/>
          <a:stretch/>
        </p:blipFill>
        <p:spPr>
          <a:xfrm>
            <a:off x="0" y="1243676"/>
            <a:ext cx="5940152" cy="5614324"/>
          </a:xfrm>
          <a:prstGeom prst="rect">
            <a:avLst/>
          </a:prstGeom>
        </p:spPr>
      </p:pic>
      <p:graphicFrame>
        <p:nvGraphicFramePr>
          <p:cNvPr id="2" name="Tabela 1">
            <a:extLst>
              <a:ext uri="{FF2B5EF4-FFF2-40B4-BE49-F238E27FC236}">
                <a16:creationId xmlns:a16="http://schemas.microsoft.com/office/drawing/2014/main" id="{F82F44BC-6E68-85C8-16D2-0F76B80062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4293194"/>
              </p:ext>
            </p:extLst>
          </p:nvPr>
        </p:nvGraphicFramePr>
        <p:xfrm>
          <a:off x="5940153" y="1243676"/>
          <a:ext cx="3203848" cy="11901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038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9102">
                <a:tc>
                  <a:txBody>
                    <a:bodyPr/>
                    <a:lstStyle/>
                    <a:p>
                      <a:r>
                        <a:rPr lang="pl-PL" sz="1200" dirty="0"/>
                        <a:t>Sprowa - Kozłów</a:t>
                      </a:r>
                      <a:endParaRPr lang="pl-PL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440">
                <a:tc>
                  <a:txBody>
                    <a:bodyPr/>
                    <a:lstStyle/>
                    <a:p>
                      <a:r>
                        <a:rPr lang="pl-PL" sz="1200" dirty="0"/>
                        <a:t>10.02.2025 – 31.10.2025</a:t>
                      </a:r>
                    </a:p>
                    <a:p>
                      <a:r>
                        <a:rPr lang="pl-PL" sz="1200" dirty="0"/>
                        <a:t>10.03.2027 – 09.05.2027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80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Modernizacja linii z przebudową układu torowego wraz z pozostałymi elementami infrastruktury 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cs-CZ" sz="1050" dirty="0">
                          <a:solidFill>
                            <a:srgbClr val="080808"/>
                          </a:solidFill>
                        </a:rPr>
                        <a:t>Jednotorowo / przerwa w ruchu w porze nocnej</a:t>
                      </a:r>
                      <a:endParaRPr lang="pl-PL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4" name="Tabela 3">
            <a:extLst>
              <a:ext uri="{FF2B5EF4-FFF2-40B4-BE49-F238E27FC236}">
                <a16:creationId xmlns:a16="http://schemas.microsoft.com/office/drawing/2014/main" id="{577112B2-DB81-7B66-E953-8BA83C9D3C4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5007453"/>
              </p:ext>
            </p:extLst>
          </p:nvPr>
        </p:nvGraphicFramePr>
        <p:xfrm>
          <a:off x="5940153" y="3429000"/>
          <a:ext cx="3203848" cy="13730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038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9102">
                <a:tc>
                  <a:txBody>
                    <a:bodyPr/>
                    <a:lstStyle/>
                    <a:p>
                      <a:r>
                        <a:rPr lang="pl-PL" sz="1200" dirty="0"/>
                        <a:t>Kozłów - Tunel</a:t>
                      </a:r>
                      <a:endParaRPr lang="pl-PL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440">
                <a:tc>
                  <a:txBody>
                    <a:bodyPr/>
                    <a:lstStyle/>
                    <a:p>
                      <a:r>
                        <a:rPr lang="pl-PL" sz="1200" dirty="0"/>
                        <a:t>10.02.2025 – 10.04.2025</a:t>
                      </a:r>
                    </a:p>
                    <a:p>
                      <a:r>
                        <a:rPr lang="pl-PL" sz="1200" dirty="0"/>
                        <a:t>10.05.2025 – 09.09.2025</a:t>
                      </a:r>
                    </a:p>
                    <a:p>
                      <a:r>
                        <a:rPr lang="pl-PL" sz="1200" dirty="0"/>
                        <a:t>10.03.2027 – 09.05.2027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80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Modernizacja linii z przebudową układu torowego wraz z pozostałymi elementami infrastruktury 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cs-CZ" sz="1050" dirty="0">
                          <a:solidFill>
                            <a:srgbClr val="080808"/>
                          </a:solidFill>
                        </a:rPr>
                        <a:t>Jednotorowo / przerwa w ruchu w porze nocnej</a:t>
                      </a:r>
                      <a:endParaRPr lang="pl-PL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7" name="Tabela 6">
            <a:extLst>
              <a:ext uri="{FF2B5EF4-FFF2-40B4-BE49-F238E27FC236}">
                <a16:creationId xmlns:a16="http://schemas.microsoft.com/office/drawing/2014/main" id="{59BAD5CE-5472-3B66-9E97-3F1BB93E5C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2979279"/>
              </p:ext>
            </p:extLst>
          </p:nvPr>
        </p:nvGraphicFramePr>
        <p:xfrm>
          <a:off x="5940153" y="2427778"/>
          <a:ext cx="3203848" cy="10072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038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9102">
                <a:tc>
                  <a:txBody>
                    <a:bodyPr/>
                    <a:lstStyle/>
                    <a:p>
                      <a:r>
                        <a:rPr lang="pl-PL" sz="1200" dirty="0"/>
                        <a:t>Stacja Kozłów</a:t>
                      </a:r>
                      <a:endParaRPr lang="pl-PL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440">
                <a:tc>
                  <a:txBody>
                    <a:bodyPr/>
                    <a:lstStyle/>
                    <a:p>
                      <a:r>
                        <a:rPr lang="pl-PL" sz="1200" dirty="0"/>
                        <a:t>15.12.2024 – 09.03.2027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80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Modernizacja linii z przebudową układu torowego wraz z pozostałymi elementami infrastruktury 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cs-CZ" sz="1050" dirty="0">
                          <a:solidFill>
                            <a:srgbClr val="080808"/>
                          </a:solidFill>
                        </a:rPr>
                        <a:t>Po torach czynnych</a:t>
                      </a:r>
                      <a:endParaRPr lang="pl-PL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0" name="pole tekstowe 9">
            <a:extLst>
              <a:ext uri="{FF2B5EF4-FFF2-40B4-BE49-F238E27FC236}">
                <a16:creationId xmlns:a16="http://schemas.microsoft.com/office/drawing/2014/main" id="{6F20541D-3E5E-B8DE-F4B3-CA8A00C24C76}"/>
              </a:ext>
            </a:extLst>
          </p:cNvPr>
          <p:cNvSpPr txBox="1"/>
          <p:nvPr/>
        </p:nvSpPr>
        <p:spPr>
          <a:xfrm>
            <a:off x="2267744" y="66786"/>
            <a:ext cx="5760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>
                <a:solidFill>
                  <a:prstClr val="white"/>
                </a:solidFill>
              </a:rPr>
              <a:t>Zamknięcia torowe na liniach 8 i 64</a:t>
            </a:r>
            <a:br>
              <a:rPr lang="pl-PL" dirty="0">
                <a:solidFill>
                  <a:prstClr val="white"/>
                </a:solidFill>
              </a:rPr>
            </a:br>
            <a:r>
              <a:rPr lang="pl-PL" dirty="0">
                <a:solidFill>
                  <a:prstClr val="white"/>
                </a:solidFill>
              </a:rPr>
              <a:t>realizowane w rj. 2025-2027</a:t>
            </a:r>
          </a:p>
        </p:txBody>
      </p:sp>
      <p:pic>
        <p:nvPicPr>
          <p:cNvPr id="11" name="Obraz 10">
            <a:extLst>
              <a:ext uri="{FF2B5EF4-FFF2-40B4-BE49-F238E27FC236}">
                <a16:creationId xmlns:a16="http://schemas.microsoft.com/office/drawing/2014/main" id="{3735D100-EDE8-2B7F-161B-D2A22D7533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3186" y="5614324"/>
            <a:ext cx="3017782" cy="1018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053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1068">
        <p:cut/>
      </p:transition>
    </mc:Choice>
    <mc:Fallback xmlns="">
      <p:transition spd="slow" advClick="0" advTm="11068">
        <p:cut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Obraz 1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373" b="8114"/>
          <a:stretch/>
        </p:blipFill>
        <p:spPr>
          <a:xfrm>
            <a:off x="-19674" y="1121494"/>
            <a:ext cx="5787313" cy="5736506"/>
          </a:xfrm>
          <a:prstGeom prst="rect">
            <a:avLst/>
          </a:prstGeom>
        </p:spPr>
      </p:pic>
      <p:pic>
        <p:nvPicPr>
          <p:cNvPr id="2" name="Obraz 1">
            <a:extLst>
              <a:ext uri="{FF2B5EF4-FFF2-40B4-BE49-F238E27FC236}">
                <a16:creationId xmlns:a16="http://schemas.microsoft.com/office/drawing/2014/main" id="{CB13FF69-2A4E-5AC3-DC46-4107B8D0C8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96" y="5773094"/>
            <a:ext cx="3017782" cy="1018120"/>
          </a:xfrm>
          <a:prstGeom prst="rect">
            <a:avLst/>
          </a:prstGeom>
        </p:spPr>
      </p:pic>
      <p:sp>
        <p:nvSpPr>
          <p:cNvPr id="4" name="pole tekstowe 3">
            <a:extLst>
              <a:ext uri="{FF2B5EF4-FFF2-40B4-BE49-F238E27FC236}">
                <a16:creationId xmlns:a16="http://schemas.microsoft.com/office/drawing/2014/main" id="{8F17887F-DD4D-5121-DFFF-C295145E90ED}"/>
              </a:ext>
            </a:extLst>
          </p:cNvPr>
          <p:cNvSpPr txBox="1"/>
          <p:nvPr/>
        </p:nvSpPr>
        <p:spPr>
          <a:xfrm>
            <a:off x="2267744" y="66786"/>
            <a:ext cx="5760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>
                <a:solidFill>
                  <a:prstClr val="white"/>
                </a:solidFill>
              </a:rPr>
              <a:t>Zamknięcia torowe na liniach 137 i 168</a:t>
            </a:r>
            <a:br>
              <a:rPr lang="pl-PL" dirty="0">
                <a:solidFill>
                  <a:prstClr val="white"/>
                </a:solidFill>
              </a:rPr>
            </a:br>
            <a:r>
              <a:rPr lang="pl-PL" dirty="0">
                <a:solidFill>
                  <a:prstClr val="white"/>
                </a:solidFill>
              </a:rPr>
              <a:t>realizowane w rj. 2025-2027</a:t>
            </a:r>
          </a:p>
        </p:txBody>
      </p:sp>
      <p:graphicFrame>
        <p:nvGraphicFramePr>
          <p:cNvPr id="10" name="Tabela 9">
            <a:extLst>
              <a:ext uri="{FF2B5EF4-FFF2-40B4-BE49-F238E27FC236}">
                <a16:creationId xmlns:a16="http://schemas.microsoft.com/office/drawing/2014/main" id="{C3C678FE-53D7-3714-0BD1-8846D765F63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8821301"/>
              </p:ext>
            </p:extLst>
          </p:nvPr>
        </p:nvGraphicFramePr>
        <p:xfrm>
          <a:off x="5767638" y="2370143"/>
          <a:ext cx="3376361" cy="10301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763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9102">
                <a:tc>
                  <a:txBody>
                    <a:bodyPr/>
                    <a:lstStyle/>
                    <a:p>
                      <a:r>
                        <a:rPr lang="pl-PL" sz="1200" dirty="0" err="1">
                          <a:solidFill>
                            <a:schemeClr val="bg1"/>
                          </a:solidFill>
                        </a:rPr>
                        <a:t>Szobiszowice</a:t>
                      </a:r>
                      <a:r>
                        <a:rPr lang="pl-PL" sz="1200" dirty="0">
                          <a:solidFill>
                            <a:schemeClr val="bg1"/>
                          </a:solidFill>
                        </a:rPr>
                        <a:t> – Gliwice Łabędy (L137)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440">
                <a:tc>
                  <a:txBody>
                    <a:bodyPr/>
                    <a:lstStyle/>
                    <a:p>
                      <a:r>
                        <a:rPr lang="pl-PL" sz="1200" dirty="0"/>
                        <a:t>15.12.2024 – 16.09.2025</a:t>
                      </a:r>
                    </a:p>
                    <a:p>
                      <a:r>
                        <a:rPr lang="pl-PL" sz="1200" dirty="0"/>
                        <a:t>10.10.2025 – 01.06.2026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80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Prace na podstawowych ciągach pasażerskich (E 30 i E 65) na obszarze Śląska, etap IIA: linia E 30 stacja Gliwice Łabędy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18" name="Tabela 17">
            <a:extLst>
              <a:ext uri="{FF2B5EF4-FFF2-40B4-BE49-F238E27FC236}">
                <a16:creationId xmlns:a16="http://schemas.microsoft.com/office/drawing/2014/main" id="{82413CD4-DDCE-54E9-CEA3-DA18A03DF1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5221183"/>
              </p:ext>
            </p:extLst>
          </p:nvPr>
        </p:nvGraphicFramePr>
        <p:xfrm>
          <a:off x="5767634" y="4550310"/>
          <a:ext cx="3376360" cy="792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763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pl-PL" sz="1200" dirty="0"/>
                        <a:t>Gliwice Łabędy - Taciszów</a:t>
                      </a:r>
                      <a:endParaRPr lang="pl-PL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440">
                <a:tc>
                  <a:txBody>
                    <a:bodyPr/>
                    <a:lstStyle/>
                    <a:p>
                      <a:r>
                        <a:rPr lang="pl-PL" sz="1200" dirty="0"/>
                        <a:t>02.01.2026 – 01.06.2026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80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Prace na podstawowych ciągach pasażerskich (E 30 i E 65) na obszarze Śląska, etap IIA: linia E 30 stacja Gliwice Łabędy</a:t>
                      </a:r>
                      <a:endParaRPr lang="pl-PL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19" name="Tabela 18">
            <a:extLst>
              <a:ext uri="{FF2B5EF4-FFF2-40B4-BE49-F238E27FC236}">
                <a16:creationId xmlns:a16="http://schemas.microsoft.com/office/drawing/2014/main" id="{F6F13DA0-65A7-9A4F-EAAE-0947F557AD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3789772"/>
              </p:ext>
            </p:extLst>
          </p:nvPr>
        </p:nvGraphicFramePr>
        <p:xfrm>
          <a:off x="5767636" y="3400285"/>
          <a:ext cx="3376361" cy="11520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763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9102">
                <a:tc>
                  <a:txBody>
                    <a:bodyPr/>
                    <a:lstStyle/>
                    <a:p>
                      <a:r>
                        <a:rPr lang="pl-PL" sz="1200" dirty="0" err="1">
                          <a:solidFill>
                            <a:schemeClr val="bg1"/>
                          </a:solidFill>
                        </a:rPr>
                        <a:t>Szobiszowice</a:t>
                      </a:r>
                      <a:r>
                        <a:rPr lang="pl-PL" sz="1200" dirty="0">
                          <a:solidFill>
                            <a:schemeClr val="bg1"/>
                          </a:solidFill>
                        </a:rPr>
                        <a:t> – Gliwice Łabędy (L168)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440">
                <a:tc>
                  <a:txBody>
                    <a:bodyPr/>
                    <a:lstStyle/>
                    <a:p>
                      <a:r>
                        <a:rPr lang="pl-PL" sz="1200" dirty="0"/>
                        <a:t>02.01.2026 – 12.05.2026</a:t>
                      </a:r>
                    </a:p>
                    <a:p>
                      <a:r>
                        <a:rPr lang="pl-PL" sz="1200" dirty="0"/>
                        <a:t>01.06.2026 – 08.06.2026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80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Przebudowa układów torowych wraz z siecią trakcyjną oraz sterowaniem ruchem kolejowym, rozbiórka i budowa obiektów inżynieryjnych.</a:t>
                      </a:r>
                      <a:endParaRPr lang="pl-PL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21" name="Tabela 20">
            <a:extLst>
              <a:ext uri="{FF2B5EF4-FFF2-40B4-BE49-F238E27FC236}">
                <a16:creationId xmlns:a16="http://schemas.microsoft.com/office/drawing/2014/main" id="{34E9A57C-6BF8-45B0-4DA1-831F3D7876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1910399"/>
              </p:ext>
            </p:extLst>
          </p:nvPr>
        </p:nvGraphicFramePr>
        <p:xfrm>
          <a:off x="5767639" y="1187770"/>
          <a:ext cx="3376361" cy="11901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763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9102">
                <a:tc>
                  <a:txBody>
                    <a:bodyPr/>
                    <a:lstStyle/>
                    <a:p>
                      <a:r>
                        <a:rPr lang="pl-PL" sz="1200" dirty="0"/>
                        <a:t>Stacja Gliwice Łabędy</a:t>
                      </a:r>
                      <a:endParaRPr lang="pl-PL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440">
                <a:tc>
                  <a:txBody>
                    <a:bodyPr/>
                    <a:lstStyle/>
                    <a:p>
                      <a:r>
                        <a:rPr lang="pl-PL" sz="1200" dirty="0"/>
                        <a:t>15.12.2024 – 02.01.2025</a:t>
                      </a:r>
                    </a:p>
                    <a:p>
                      <a:r>
                        <a:rPr lang="pl-PL" sz="1200" dirty="0"/>
                        <a:t>10.10.2025 – 01.06.2026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80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Prace na podstawowych ciągach pasażerskich (E 30 i E 65) na obszarze Śląska, etap IIA: linia E 30 stacja Gliwice Łabędy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cs-CZ" sz="1050" dirty="0">
                          <a:solidFill>
                            <a:srgbClr val="080808"/>
                          </a:solidFill>
                        </a:rPr>
                        <a:t>Po torach czynnych</a:t>
                      </a:r>
                      <a:endParaRPr lang="pl-PL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13199861"/>
      </p:ext>
    </p:extLst>
  </p:cSld>
  <p:clrMapOvr>
    <a:masterClrMapping/>
  </p:clrMapOvr>
  <p:transition spd="slow" advClick="0" advTm="11068">
    <p:wheel spokes="1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Obraz 1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373" b="8114"/>
          <a:stretch/>
        </p:blipFill>
        <p:spPr>
          <a:xfrm>
            <a:off x="-19674" y="1121494"/>
            <a:ext cx="5787313" cy="5736506"/>
          </a:xfrm>
          <a:prstGeom prst="rect">
            <a:avLst/>
          </a:prstGeom>
        </p:spPr>
      </p:pic>
      <p:pic>
        <p:nvPicPr>
          <p:cNvPr id="2" name="Obraz 1">
            <a:extLst>
              <a:ext uri="{FF2B5EF4-FFF2-40B4-BE49-F238E27FC236}">
                <a16:creationId xmlns:a16="http://schemas.microsoft.com/office/drawing/2014/main" id="{CB13FF69-2A4E-5AC3-DC46-4107B8D0C8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96" y="5773094"/>
            <a:ext cx="3017782" cy="1018120"/>
          </a:xfrm>
          <a:prstGeom prst="rect">
            <a:avLst/>
          </a:prstGeom>
        </p:spPr>
      </p:pic>
      <p:sp>
        <p:nvSpPr>
          <p:cNvPr id="4" name="pole tekstowe 3">
            <a:extLst>
              <a:ext uri="{FF2B5EF4-FFF2-40B4-BE49-F238E27FC236}">
                <a16:creationId xmlns:a16="http://schemas.microsoft.com/office/drawing/2014/main" id="{8F17887F-DD4D-5121-DFFF-C295145E90ED}"/>
              </a:ext>
            </a:extLst>
          </p:cNvPr>
          <p:cNvSpPr txBox="1"/>
          <p:nvPr/>
        </p:nvSpPr>
        <p:spPr>
          <a:xfrm>
            <a:off x="2267744" y="66786"/>
            <a:ext cx="5760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>
                <a:solidFill>
                  <a:prstClr val="white"/>
                </a:solidFill>
              </a:rPr>
              <a:t>Zamknięcia torowe na liniach 137 i 168</a:t>
            </a:r>
            <a:br>
              <a:rPr lang="pl-PL" dirty="0">
                <a:solidFill>
                  <a:prstClr val="white"/>
                </a:solidFill>
              </a:rPr>
            </a:br>
            <a:r>
              <a:rPr lang="pl-PL" dirty="0">
                <a:solidFill>
                  <a:prstClr val="white"/>
                </a:solidFill>
              </a:rPr>
              <a:t>realizowane w rj. 2025-2027</a:t>
            </a:r>
          </a:p>
        </p:txBody>
      </p:sp>
      <p:graphicFrame>
        <p:nvGraphicFramePr>
          <p:cNvPr id="7" name="Tabela 6">
            <a:extLst>
              <a:ext uri="{FF2B5EF4-FFF2-40B4-BE49-F238E27FC236}">
                <a16:creationId xmlns:a16="http://schemas.microsoft.com/office/drawing/2014/main" id="{E83859A9-D3FA-52EA-797D-CA30295C35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9951202"/>
              </p:ext>
            </p:extLst>
          </p:nvPr>
        </p:nvGraphicFramePr>
        <p:xfrm>
          <a:off x="5757816" y="2067388"/>
          <a:ext cx="3386183" cy="847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861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9102">
                <a:tc>
                  <a:txBody>
                    <a:bodyPr/>
                    <a:lstStyle/>
                    <a:p>
                      <a:r>
                        <a:rPr lang="pl-PL" sz="1200" dirty="0"/>
                        <a:t>Gliwice – Gliwice Łabędy (L137)</a:t>
                      </a:r>
                      <a:endParaRPr lang="pl-PL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440">
                <a:tc>
                  <a:txBody>
                    <a:bodyPr/>
                    <a:lstStyle/>
                    <a:p>
                      <a:r>
                        <a:rPr lang="pl-PL" sz="1200" dirty="0"/>
                        <a:t>06.04.2026 – 30.04.2026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80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Wykonanie robót budowlanych związanych z remontem wiaduktu w km  28,279 linii nr 137</a:t>
                      </a:r>
                      <a:endParaRPr lang="pl-PL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11" name="Tabela 10">
            <a:extLst>
              <a:ext uri="{FF2B5EF4-FFF2-40B4-BE49-F238E27FC236}">
                <a16:creationId xmlns:a16="http://schemas.microsoft.com/office/drawing/2014/main" id="{8276C478-EF9A-124C-E6B2-34D717C75D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9760871"/>
              </p:ext>
            </p:extLst>
          </p:nvPr>
        </p:nvGraphicFramePr>
        <p:xfrm>
          <a:off x="5757816" y="3939984"/>
          <a:ext cx="3386182" cy="8653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861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46514">
                <a:tc>
                  <a:txBody>
                    <a:bodyPr/>
                    <a:lstStyle/>
                    <a:p>
                      <a:r>
                        <a:rPr lang="pl-PL" sz="1200" dirty="0"/>
                        <a:t>Gliwice Łabędy - Rzeczyce</a:t>
                      </a:r>
                      <a:endParaRPr lang="pl-PL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0981">
                <a:tc>
                  <a:txBody>
                    <a:bodyPr/>
                    <a:lstStyle/>
                    <a:p>
                      <a:r>
                        <a:rPr lang="pl-PL" sz="1200" dirty="0"/>
                        <a:t>05.07.2027 – 13.08.2027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80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Wykonanie robót budowlanych związanych z remontem mostu w km  34,301 linii nr 137</a:t>
                      </a:r>
                      <a:endParaRPr lang="pl-PL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20" name="Tabela 19">
            <a:extLst>
              <a:ext uri="{FF2B5EF4-FFF2-40B4-BE49-F238E27FC236}">
                <a16:creationId xmlns:a16="http://schemas.microsoft.com/office/drawing/2014/main" id="{18EAD48B-2821-F15B-6EB6-257AFD71C9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4507929"/>
              </p:ext>
            </p:extLst>
          </p:nvPr>
        </p:nvGraphicFramePr>
        <p:xfrm>
          <a:off x="5757816" y="2964624"/>
          <a:ext cx="3386182" cy="975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861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46514">
                <a:tc>
                  <a:txBody>
                    <a:bodyPr/>
                    <a:lstStyle/>
                    <a:p>
                      <a:r>
                        <a:rPr lang="pl-PL" sz="1200" dirty="0"/>
                        <a:t>Rzeczyce – Taciszów </a:t>
                      </a:r>
                      <a:endParaRPr lang="pl-PL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0981">
                <a:tc>
                  <a:txBody>
                    <a:bodyPr/>
                    <a:lstStyle/>
                    <a:p>
                      <a:r>
                        <a:rPr lang="pl-PL" sz="1200" dirty="0"/>
                        <a:t>06.04.2026 – 15.05.2026</a:t>
                      </a:r>
                    </a:p>
                    <a:p>
                      <a:r>
                        <a:rPr lang="pl-PL" sz="1200" dirty="0"/>
                        <a:t>05.07.2027 – 13.08.2027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80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Wykonanie robót budowlanych związanych z przebudową wiaduktu w km 38,154 linii nr 137 </a:t>
                      </a:r>
                      <a:endParaRPr lang="pl-PL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22" name="Tabela 21">
            <a:extLst>
              <a:ext uri="{FF2B5EF4-FFF2-40B4-BE49-F238E27FC236}">
                <a16:creationId xmlns:a16="http://schemas.microsoft.com/office/drawing/2014/main" id="{D4E6C156-DFB6-FC4A-5B0E-3DCB6B4A87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9073455"/>
              </p:ext>
            </p:extLst>
          </p:nvPr>
        </p:nvGraphicFramePr>
        <p:xfrm>
          <a:off x="5757817" y="1197243"/>
          <a:ext cx="3386183" cy="8853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861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9102">
                <a:tc>
                  <a:txBody>
                    <a:bodyPr/>
                    <a:lstStyle/>
                    <a:p>
                      <a:r>
                        <a:rPr lang="pl-PL" sz="1200" dirty="0"/>
                        <a:t>Stacja Gliwice</a:t>
                      </a:r>
                      <a:endParaRPr lang="pl-PL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440">
                <a:tc>
                  <a:txBody>
                    <a:bodyPr/>
                    <a:lstStyle/>
                    <a:p>
                      <a:r>
                        <a:rPr lang="pl-PL" sz="1200" dirty="0"/>
                        <a:t>01.04.2026 – 08.05.2026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80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wymiana nawierzchni wraz z wymianą  rozjazdów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cs-CZ" sz="1050" dirty="0">
                          <a:solidFill>
                            <a:srgbClr val="080808"/>
                          </a:solidFill>
                        </a:rPr>
                        <a:t>Po torach czynnych</a:t>
                      </a:r>
                      <a:endParaRPr lang="pl-PL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82173944"/>
      </p:ext>
    </p:extLst>
  </p:cSld>
  <p:clrMapOvr>
    <a:masterClrMapping/>
  </p:clrMapOvr>
  <p:transition spd="slow" advClick="0" advTm="11068">
    <p:wheel spokes="1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>
            <a:extLst>
              <a:ext uri="{FF2B5EF4-FFF2-40B4-BE49-F238E27FC236}">
                <a16:creationId xmlns:a16="http://schemas.microsoft.com/office/drawing/2014/main" id="{B027BA52-E6EB-E9A3-EECC-0A5F8D8849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7621688"/>
              </p:ext>
            </p:extLst>
          </p:nvPr>
        </p:nvGraphicFramePr>
        <p:xfrm>
          <a:off x="5787313" y="1242338"/>
          <a:ext cx="3356687" cy="10072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566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9102">
                <a:tc>
                  <a:txBody>
                    <a:bodyPr/>
                    <a:lstStyle/>
                    <a:p>
                      <a:r>
                        <a:rPr lang="pl-PL" sz="1200" dirty="0"/>
                        <a:t>Tychy - Kobiór</a:t>
                      </a:r>
                      <a:endParaRPr lang="pl-PL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440">
                <a:tc>
                  <a:txBody>
                    <a:bodyPr/>
                    <a:lstStyle/>
                    <a:p>
                      <a:r>
                        <a:rPr lang="pl-PL" sz="1200" dirty="0"/>
                        <a:t>16.05.2025 – 16.02.2026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80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Prace na podstawowych ciągach pasażerskich (E 30 i E 65) na obszarze Śląska, Etap I: linia E 65 na odcinku Tychy - Most Wisła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cs-CZ" sz="1050" dirty="0">
                          <a:solidFill>
                            <a:srgbClr val="080808"/>
                          </a:solidFill>
                        </a:rPr>
                        <a:t>Jednotorowo / przerwa</a:t>
                      </a:r>
                      <a:endParaRPr lang="pl-PL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4" name="Tabela 3">
            <a:extLst>
              <a:ext uri="{FF2B5EF4-FFF2-40B4-BE49-F238E27FC236}">
                <a16:creationId xmlns:a16="http://schemas.microsoft.com/office/drawing/2014/main" id="{FD73D04D-A5FC-3293-AC3C-31D2CEF720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6089735"/>
              </p:ext>
            </p:extLst>
          </p:nvPr>
        </p:nvGraphicFramePr>
        <p:xfrm>
          <a:off x="5793522" y="2249620"/>
          <a:ext cx="3386183" cy="11901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861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9102">
                <a:tc>
                  <a:txBody>
                    <a:bodyPr/>
                    <a:lstStyle/>
                    <a:p>
                      <a:r>
                        <a:rPr lang="pl-PL" sz="1200" dirty="0"/>
                        <a:t>Kobiór - Pszczyna</a:t>
                      </a:r>
                      <a:endParaRPr lang="pl-PL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440">
                <a:tc>
                  <a:txBody>
                    <a:bodyPr/>
                    <a:lstStyle/>
                    <a:p>
                      <a:r>
                        <a:rPr lang="pl-PL" sz="1200" dirty="0"/>
                        <a:t>15.12.2024 – 09.05.2025</a:t>
                      </a:r>
                    </a:p>
                    <a:p>
                      <a:r>
                        <a:rPr lang="pl-PL" sz="1200" dirty="0"/>
                        <a:t>16.06.2026 – 23.10.2026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80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Prace na podstawowych ciągach pasażerskich (E 30 i E 65) na obszarze Śląska, Etap I: linia E 65 na odcinku Tychy - Most Wisła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cs-CZ" sz="1050" dirty="0">
                          <a:solidFill>
                            <a:srgbClr val="080808"/>
                          </a:solidFill>
                        </a:rPr>
                        <a:t>Jednotorowo / przerwa (do 17.03.2027)</a:t>
                      </a:r>
                      <a:endParaRPr lang="pl-PL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5" name="Tabela 4">
            <a:extLst>
              <a:ext uri="{FF2B5EF4-FFF2-40B4-BE49-F238E27FC236}">
                <a16:creationId xmlns:a16="http://schemas.microsoft.com/office/drawing/2014/main" id="{321122EB-E97C-3FC4-1B94-5F2658B26B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7571069"/>
              </p:ext>
            </p:extLst>
          </p:nvPr>
        </p:nvGraphicFramePr>
        <p:xfrm>
          <a:off x="5793522" y="3457329"/>
          <a:ext cx="3386183" cy="10072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861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9102">
                <a:tc>
                  <a:txBody>
                    <a:bodyPr/>
                    <a:lstStyle/>
                    <a:p>
                      <a:r>
                        <a:rPr lang="pl-PL" sz="1200" dirty="0"/>
                        <a:t>Pszczyna – Cz.-Dz. Most Wisła</a:t>
                      </a:r>
                      <a:endParaRPr lang="pl-PL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440">
                <a:tc>
                  <a:txBody>
                    <a:bodyPr/>
                    <a:lstStyle/>
                    <a:p>
                      <a:r>
                        <a:rPr lang="pl-PL" sz="1200" dirty="0"/>
                        <a:t>15.12.2024 – 15.09.2025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80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Prace na podstawowych ciągach pasażerskich (E 30 i E 65) na obszarze Śląska, Etap I: linia E 65 na odcinku Tychy - Most Wisła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cs-CZ" sz="1050" dirty="0">
                          <a:solidFill>
                            <a:srgbClr val="080808"/>
                          </a:solidFill>
                        </a:rPr>
                        <a:t>Jednotorowo / przerwa</a:t>
                      </a:r>
                      <a:endParaRPr lang="pl-PL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6" name="Tabela 5">
            <a:extLst>
              <a:ext uri="{FF2B5EF4-FFF2-40B4-BE49-F238E27FC236}">
                <a16:creationId xmlns:a16="http://schemas.microsoft.com/office/drawing/2014/main" id="{71B45568-8F89-C640-03D0-8554CC0F0E2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0304915"/>
              </p:ext>
            </p:extLst>
          </p:nvPr>
        </p:nvGraphicFramePr>
        <p:xfrm>
          <a:off x="5775669" y="4476591"/>
          <a:ext cx="3386183" cy="10072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861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9102">
                <a:tc>
                  <a:txBody>
                    <a:bodyPr/>
                    <a:lstStyle/>
                    <a:p>
                      <a:r>
                        <a:rPr lang="pl-PL" sz="1200" dirty="0"/>
                        <a:t>Pszczyna – Żory</a:t>
                      </a:r>
                      <a:endParaRPr lang="pl-PL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440">
                <a:tc>
                  <a:txBody>
                    <a:bodyPr/>
                    <a:lstStyle/>
                    <a:p>
                      <a:r>
                        <a:rPr lang="pl-PL" sz="1200" dirty="0"/>
                        <a:t>15.12.2024 – 02.07.2026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80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Prace na podstawowych ciągach pasażerskich (E 30 i E 65) na obszarze Śląska, Etap I: linia E 65 na odcinku Tychy - Most Wisła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cs-CZ" sz="1050" dirty="0">
                          <a:solidFill>
                            <a:srgbClr val="080808"/>
                          </a:solidFill>
                        </a:rPr>
                        <a:t>BUS</a:t>
                      </a:r>
                      <a:endParaRPr lang="pl-PL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10" name="Obraz 9" descr="Obraz zawierający tekst, mapa, atlas, diagram&#10;&#10;Opis wygenerowany automatycznie">
            <a:extLst>
              <a:ext uri="{FF2B5EF4-FFF2-40B4-BE49-F238E27FC236}">
                <a16:creationId xmlns:a16="http://schemas.microsoft.com/office/drawing/2014/main" id="{CB70C35A-8D1F-1673-05ED-B3935B54E5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" y="1242338"/>
            <a:ext cx="5787313" cy="5608040"/>
          </a:xfrm>
          <a:prstGeom prst="rect">
            <a:avLst/>
          </a:prstGeom>
        </p:spPr>
      </p:pic>
      <p:sp>
        <p:nvSpPr>
          <p:cNvPr id="11" name="pole tekstowe 10">
            <a:extLst>
              <a:ext uri="{FF2B5EF4-FFF2-40B4-BE49-F238E27FC236}">
                <a16:creationId xmlns:a16="http://schemas.microsoft.com/office/drawing/2014/main" id="{D006E045-E72B-F7BE-FE87-91710937047E}"/>
              </a:ext>
            </a:extLst>
          </p:cNvPr>
          <p:cNvSpPr txBox="1"/>
          <p:nvPr/>
        </p:nvSpPr>
        <p:spPr>
          <a:xfrm>
            <a:off x="2267744" y="66786"/>
            <a:ext cx="5760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>
                <a:solidFill>
                  <a:prstClr val="white"/>
                </a:solidFill>
              </a:rPr>
              <a:t>Zamknięcia torowe na liniach 139 i 148</a:t>
            </a:r>
            <a:br>
              <a:rPr lang="pl-PL" dirty="0">
                <a:solidFill>
                  <a:prstClr val="white"/>
                </a:solidFill>
              </a:rPr>
            </a:br>
            <a:r>
              <a:rPr lang="pl-PL" dirty="0">
                <a:solidFill>
                  <a:prstClr val="white"/>
                </a:solidFill>
              </a:rPr>
              <a:t>realizowane w rj. 2025-2027</a:t>
            </a:r>
          </a:p>
        </p:txBody>
      </p:sp>
    </p:spTree>
    <p:extLst>
      <p:ext uri="{BB962C8B-B14F-4D97-AF65-F5344CB8AC3E}">
        <p14:creationId xmlns:p14="http://schemas.microsoft.com/office/powerpoint/2010/main" val="697969080"/>
      </p:ext>
    </p:extLst>
  </p:cSld>
  <p:clrMapOvr>
    <a:masterClrMapping/>
  </p:clrMapOvr>
  <p:transition spd="slow" advClick="0" advTm="11068">
    <p:wheel spokes="1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Obraz 1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21" t="13047" r="24579" b="20680"/>
          <a:stretch/>
        </p:blipFill>
        <p:spPr>
          <a:xfrm>
            <a:off x="-1464" y="1263621"/>
            <a:ext cx="5764983" cy="5594379"/>
          </a:xfrm>
          <a:prstGeom prst="rect">
            <a:avLst/>
          </a:prstGeom>
        </p:spPr>
      </p:pic>
      <p:graphicFrame>
        <p:nvGraphicFramePr>
          <p:cNvPr id="2" name="Tabela 1">
            <a:extLst>
              <a:ext uri="{FF2B5EF4-FFF2-40B4-BE49-F238E27FC236}">
                <a16:creationId xmlns:a16="http://schemas.microsoft.com/office/drawing/2014/main" id="{4335F5CD-D9E6-BE3C-57E9-76ED44DD1D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7052493"/>
              </p:ext>
            </p:extLst>
          </p:nvPr>
        </p:nvGraphicFramePr>
        <p:xfrm>
          <a:off x="5757813" y="2266013"/>
          <a:ext cx="3386183" cy="1127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861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pl-PL" sz="1200" dirty="0"/>
                        <a:t>Warszawa Zachodnia – Warszawa Wschodnia – śr. dalekobieżna (L2)</a:t>
                      </a:r>
                      <a:endParaRPr lang="pl-PL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440">
                <a:tc>
                  <a:txBody>
                    <a:bodyPr/>
                    <a:lstStyle/>
                    <a:p>
                      <a:r>
                        <a:rPr lang="pl-PL" sz="1200" dirty="0"/>
                        <a:t>13.12.2026 – 12.12.2027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80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Prace na linii średnicowej w Warszawie na odcinku Warszawa Wschodnia – Warszawa Zachodnia, etap I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1000" dirty="0"/>
                        <a:t>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4" name="Tabela 3">
            <a:extLst>
              <a:ext uri="{FF2B5EF4-FFF2-40B4-BE49-F238E27FC236}">
                <a16:creationId xmlns:a16="http://schemas.microsoft.com/office/drawing/2014/main" id="{E224EFDA-F43B-C6BF-AD6B-E0EAC422970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6526212"/>
              </p:ext>
            </p:extLst>
          </p:nvPr>
        </p:nvGraphicFramePr>
        <p:xfrm>
          <a:off x="5757817" y="3393773"/>
          <a:ext cx="3386183" cy="1127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861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9102">
                <a:tc>
                  <a:txBody>
                    <a:bodyPr/>
                    <a:lstStyle/>
                    <a:p>
                      <a:r>
                        <a:rPr lang="pl-PL" sz="1200" dirty="0"/>
                        <a:t>Warszawa Zachodnia – Warszawa Wschodnia śr. podmiejska (L448)</a:t>
                      </a:r>
                      <a:endParaRPr lang="pl-PL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440">
                <a:tc>
                  <a:txBody>
                    <a:bodyPr/>
                    <a:lstStyle/>
                    <a:p>
                      <a:r>
                        <a:rPr lang="pl-PL" sz="1200" dirty="0"/>
                        <a:t>13.12.2026 – 12.12.2027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80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Prace na linii średnicowej w Warszawie na odcinku Warszawa Wschodnia – Warszawa Zachodnia, etap II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1000" dirty="0"/>
                        <a:t>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7" name="Tabela 6">
            <a:extLst>
              <a:ext uri="{FF2B5EF4-FFF2-40B4-BE49-F238E27FC236}">
                <a16:creationId xmlns:a16="http://schemas.microsoft.com/office/drawing/2014/main" id="{CA6F9CF8-E6AE-E3FC-839C-0EFDD4D196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5650513"/>
              </p:ext>
            </p:extLst>
          </p:nvPr>
        </p:nvGraphicFramePr>
        <p:xfrm>
          <a:off x="5757817" y="5522450"/>
          <a:ext cx="3386183" cy="13044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861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9102">
                <a:tc>
                  <a:txBody>
                    <a:bodyPr/>
                    <a:lstStyle/>
                    <a:p>
                      <a:r>
                        <a:rPr lang="pl-PL" sz="1200" dirty="0"/>
                        <a:t>Warszawa Wschodnia – Warszawa Praga</a:t>
                      </a:r>
                      <a:endParaRPr lang="pl-PL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6680">
                <a:tc>
                  <a:txBody>
                    <a:bodyPr/>
                    <a:lstStyle/>
                    <a:p>
                      <a:r>
                        <a:rPr lang="pl-PL" sz="1200" dirty="0"/>
                        <a:t>13.12.2026 – 13.06.2027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80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Prace na linii średnicowej w Warszawie na odcinku Warszawa Wschodnia – Warszawa Zachodnia, etap I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1000" dirty="0"/>
                        <a:t>O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endParaRPr lang="pl-PL" sz="1000" dirty="0"/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endParaRPr lang="pl-PL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10" name="Tabela 9">
            <a:extLst>
              <a:ext uri="{FF2B5EF4-FFF2-40B4-BE49-F238E27FC236}">
                <a16:creationId xmlns:a16="http://schemas.microsoft.com/office/drawing/2014/main" id="{B2735C6B-09B8-8CCC-60A7-64BA295D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5956375"/>
              </p:ext>
            </p:extLst>
          </p:nvPr>
        </p:nvGraphicFramePr>
        <p:xfrm>
          <a:off x="5757814" y="1265096"/>
          <a:ext cx="3386183" cy="10072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861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9102">
                <a:tc>
                  <a:txBody>
                    <a:bodyPr/>
                    <a:lstStyle/>
                    <a:p>
                      <a:r>
                        <a:rPr lang="pl-PL" sz="1200" dirty="0"/>
                        <a:t>Warszawa Zachodnia</a:t>
                      </a:r>
                      <a:endParaRPr lang="pl-PL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440">
                <a:tc>
                  <a:txBody>
                    <a:bodyPr/>
                    <a:lstStyle/>
                    <a:p>
                      <a:r>
                        <a:rPr lang="pl-PL" sz="1200" dirty="0"/>
                        <a:t>15.12.2024 – 28.12.2024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80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Prace na linii średnicowej w Warszawie na odcinku Warszawa Wschodnia – Warszawa Zachodnia, etap I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cs-CZ" sz="1050" dirty="0">
                          <a:solidFill>
                            <a:srgbClr val="080808"/>
                          </a:solidFill>
                        </a:rPr>
                        <a:t>Po torach czynnych</a:t>
                      </a:r>
                      <a:endParaRPr lang="pl-PL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11" name="Tabela 10">
            <a:extLst>
              <a:ext uri="{FF2B5EF4-FFF2-40B4-BE49-F238E27FC236}">
                <a16:creationId xmlns:a16="http://schemas.microsoft.com/office/drawing/2014/main" id="{3A1E5B29-1612-0D63-64B2-7AB5F1C245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0467473"/>
              </p:ext>
            </p:extLst>
          </p:nvPr>
        </p:nvGraphicFramePr>
        <p:xfrm>
          <a:off x="5757817" y="4515168"/>
          <a:ext cx="3386183" cy="10072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861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9102">
                <a:tc>
                  <a:txBody>
                    <a:bodyPr/>
                    <a:lstStyle/>
                    <a:p>
                      <a:r>
                        <a:rPr lang="pl-PL" sz="1200" dirty="0"/>
                        <a:t>Warszawa Wschodnia</a:t>
                      </a:r>
                      <a:endParaRPr lang="pl-PL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440">
                <a:tc>
                  <a:txBody>
                    <a:bodyPr/>
                    <a:lstStyle/>
                    <a:p>
                      <a:r>
                        <a:rPr lang="pl-PL" sz="1200" dirty="0"/>
                        <a:t>13.12.2026 – 23.09.2027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80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Prace na linii średnicowej w Warszawie na odcinku Warszawa Wschodnia – Warszawa Zachodnia, etap I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cs-CZ" sz="1050" dirty="0">
                          <a:solidFill>
                            <a:srgbClr val="080808"/>
                          </a:solidFill>
                        </a:rPr>
                        <a:t>Po torach czynnych</a:t>
                      </a:r>
                      <a:endParaRPr lang="pl-PL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8" name="pole tekstowe 17">
            <a:extLst>
              <a:ext uri="{FF2B5EF4-FFF2-40B4-BE49-F238E27FC236}">
                <a16:creationId xmlns:a16="http://schemas.microsoft.com/office/drawing/2014/main" id="{1338298C-8C18-9855-B1F4-E360534BD19F}"/>
              </a:ext>
            </a:extLst>
          </p:cNvPr>
          <p:cNvSpPr txBox="1"/>
          <p:nvPr/>
        </p:nvSpPr>
        <p:spPr>
          <a:xfrm>
            <a:off x="2267744" y="66786"/>
            <a:ext cx="5760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>
                <a:solidFill>
                  <a:prstClr val="white"/>
                </a:solidFill>
              </a:rPr>
              <a:t>Zamknięcia torowe na węźle warszawskim</a:t>
            </a:r>
            <a:br>
              <a:rPr lang="pl-PL" dirty="0">
                <a:solidFill>
                  <a:prstClr val="white"/>
                </a:solidFill>
              </a:rPr>
            </a:br>
            <a:r>
              <a:rPr lang="pl-PL" dirty="0">
                <a:solidFill>
                  <a:prstClr val="white"/>
                </a:solidFill>
              </a:rPr>
              <a:t>realizowane w rj. 2025-2027</a:t>
            </a:r>
          </a:p>
        </p:txBody>
      </p:sp>
    </p:spTree>
    <p:extLst>
      <p:ext uri="{BB962C8B-B14F-4D97-AF65-F5344CB8AC3E}">
        <p14:creationId xmlns:p14="http://schemas.microsoft.com/office/powerpoint/2010/main" val="2334959636"/>
      </p:ext>
    </p:extLst>
  </p:cSld>
  <p:clrMapOvr>
    <a:masterClrMapping/>
  </p:clrMapOvr>
  <p:transition spd="slow" advClick="0" advTm="11068">
    <p:wheel spokes="1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Obraz 1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43" r="46487"/>
          <a:stretch/>
        </p:blipFill>
        <p:spPr>
          <a:xfrm>
            <a:off x="0" y="1230946"/>
            <a:ext cx="3563888" cy="5627054"/>
          </a:xfrm>
          <a:prstGeom prst="rect">
            <a:avLst/>
          </a:prstGeom>
        </p:spPr>
      </p:pic>
      <p:sp>
        <p:nvSpPr>
          <p:cNvPr id="2" name="pole tekstowe 1">
            <a:extLst>
              <a:ext uri="{FF2B5EF4-FFF2-40B4-BE49-F238E27FC236}">
                <a16:creationId xmlns:a16="http://schemas.microsoft.com/office/drawing/2014/main" id="{D8BA91F7-28DD-D848-7ACA-4CBC37ED8EEA}"/>
              </a:ext>
            </a:extLst>
          </p:cNvPr>
          <p:cNvSpPr txBox="1"/>
          <p:nvPr/>
        </p:nvSpPr>
        <p:spPr>
          <a:xfrm>
            <a:off x="2267744" y="66786"/>
            <a:ext cx="5760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>
                <a:solidFill>
                  <a:prstClr val="white"/>
                </a:solidFill>
              </a:rPr>
              <a:t>Zamknięcia torowe na linii 131</a:t>
            </a:r>
            <a:br>
              <a:rPr lang="pl-PL" dirty="0">
                <a:solidFill>
                  <a:prstClr val="white"/>
                </a:solidFill>
              </a:rPr>
            </a:br>
            <a:r>
              <a:rPr lang="pl-PL" dirty="0">
                <a:solidFill>
                  <a:prstClr val="white"/>
                </a:solidFill>
              </a:rPr>
              <a:t>realizowane w rj. 2025-2027</a:t>
            </a:r>
          </a:p>
        </p:txBody>
      </p:sp>
      <p:graphicFrame>
        <p:nvGraphicFramePr>
          <p:cNvPr id="4" name="Tabela 3">
            <a:extLst>
              <a:ext uri="{FF2B5EF4-FFF2-40B4-BE49-F238E27FC236}">
                <a16:creationId xmlns:a16="http://schemas.microsoft.com/office/drawing/2014/main" id="{5C2C6064-87B2-051D-5FA8-D7E5A0450A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2461861"/>
              </p:ext>
            </p:extLst>
          </p:nvPr>
        </p:nvGraphicFramePr>
        <p:xfrm>
          <a:off x="3563888" y="1268760"/>
          <a:ext cx="5580112" cy="32856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801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9102">
                <a:tc>
                  <a:txBody>
                    <a:bodyPr/>
                    <a:lstStyle/>
                    <a:p>
                      <a:r>
                        <a:rPr lang="pl-PL" sz="1200" dirty="0">
                          <a:solidFill>
                            <a:schemeClr val="bg1"/>
                          </a:solidFill>
                        </a:rPr>
                        <a:t>Różne szlaki na odcinku Chorzów Stary - Maksymilianowo 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440">
                <a:tc>
                  <a:txBody>
                    <a:bodyPr/>
                    <a:lstStyle/>
                    <a:p>
                      <a:r>
                        <a:rPr lang="pl-PL" sz="2000" dirty="0"/>
                        <a:t>Wiele terminów na przestrzeni 14.12.2024 – 10.08.2027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1600" b="1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 zależności od odcinka:</a:t>
                      </a:r>
                    </a:p>
                    <a:p>
                      <a:pPr marL="285750" indent="-285750" algn="just">
                        <a:buFont typeface="Wingdings" panose="05000000000000000000" pitchFamily="2" charset="2"/>
                        <a:buChar char="ü"/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1600" b="0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Prace na linii kolejowej C-E 65 na odc. Chorzów Batory – Tarnowskie Góry – Karsznice – Inowrocław – Bydgoszcz – Maksymilianowo - faza II</a:t>
                      </a:r>
                    </a:p>
                    <a:p>
                      <a:pPr marL="285750" indent="-285750" algn="just">
                        <a:buFont typeface="Wingdings" panose="05000000000000000000" pitchFamily="2" charset="2"/>
                        <a:buChar char="ü"/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1600" b="0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Modernizacja</a:t>
                      </a:r>
                    </a:p>
                    <a:p>
                      <a:pPr marL="285750" indent="-285750" algn="just">
                        <a:buFont typeface="Wingdings" panose="05000000000000000000" pitchFamily="2" charset="2"/>
                        <a:buChar char="ü"/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1600" b="0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Kompleksowa wymiana nawierzchni</a:t>
                      </a:r>
                    </a:p>
                    <a:p>
                      <a:pPr marL="285750" indent="-285750" algn="just">
                        <a:buFont typeface="Wingdings" panose="05000000000000000000" pitchFamily="2" charset="2"/>
                        <a:buChar char="ü"/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1600" b="0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budowa obiektów inżynieryjnych</a:t>
                      </a:r>
                    </a:p>
                    <a:p>
                      <a:pPr marL="285750" indent="-285750" algn="just">
                        <a:buFont typeface="Wingdings" panose="05000000000000000000" pitchFamily="2" charset="2"/>
                        <a:buChar char="ü"/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pl-PL" sz="1600" b="0" dirty="0">
                          <a:solidFill>
                            <a:srgbClr val="0808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wymiana sieci trakcyjnej</a:t>
                      </a:r>
                    </a:p>
                    <a:p>
                      <a:pPr algn="just">
                        <a:tabLst>
                          <a:tab pos="720000" algn="r"/>
                          <a:tab pos="1800000" algn="r"/>
                        </a:tabLst>
                      </a:pPr>
                      <a:r>
                        <a:rPr lang="cs-CZ" sz="2000" dirty="0">
                          <a:solidFill>
                            <a:srgbClr val="080808"/>
                          </a:solidFill>
                        </a:rPr>
                        <a:t>Jednotorowo / linie przyległe</a:t>
                      </a:r>
                      <a:endParaRPr lang="pl-PL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68962407"/>
      </p:ext>
    </p:extLst>
  </p:cSld>
  <p:clrMapOvr>
    <a:masterClrMapping/>
  </p:clrMapOvr>
  <p:transition spd="slow" advClick="0" advTm="11068">
    <p:wheel spokes="1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FF09A-599E-4916-ABF1-64C1E362DABF}" type="slidenum">
              <a:rPr lang="pl-PL" smtClean="0"/>
              <a:t>33</a:t>
            </a:fld>
            <a:endParaRPr lang="pl-PL" dirty="0"/>
          </a:p>
        </p:txBody>
      </p:sp>
      <p:pic>
        <p:nvPicPr>
          <p:cNvPr id="1028" name="Picture 4" descr="Fotogaleria Kolejowa i nie tylko. . .">
            <a:extLst>
              <a:ext uri="{FF2B5EF4-FFF2-40B4-BE49-F238E27FC236}">
                <a16:creationId xmlns:a16="http://schemas.microsoft.com/office/drawing/2014/main" id="{7BB31482-1566-C337-35EA-E128039F500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63" t="9589" r="20469"/>
          <a:stretch/>
        </p:blipFill>
        <p:spPr bwMode="auto">
          <a:xfrm>
            <a:off x="422011" y="1268760"/>
            <a:ext cx="8640960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61CDD9C5-5FC8-7578-C4E8-95CB4A2DEC42}"/>
              </a:ext>
            </a:extLst>
          </p:cNvPr>
          <p:cNvSpPr txBox="1"/>
          <p:nvPr/>
        </p:nvSpPr>
        <p:spPr>
          <a:xfrm>
            <a:off x="2339752" y="2780928"/>
            <a:ext cx="30243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/>
              <a:t>Dziękuję za uwagę</a:t>
            </a:r>
          </a:p>
        </p:txBody>
      </p:sp>
    </p:spTree>
    <p:extLst>
      <p:ext uri="{BB962C8B-B14F-4D97-AF65-F5344CB8AC3E}">
        <p14:creationId xmlns:p14="http://schemas.microsoft.com/office/powerpoint/2010/main" val="9434201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Motyw pakietu Office">
  <a:themeElements>
    <a:clrScheme name="Prezentacja PKP PLK">
      <a:dk1>
        <a:srgbClr val="000000"/>
      </a:dk1>
      <a:lt1>
        <a:sysClr val="window" lastClr="FFFFFF"/>
      </a:lt1>
      <a:dk2>
        <a:srgbClr val="1F497D"/>
      </a:dk2>
      <a:lt2>
        <a:srgbClr val="FFFFFF"/>
      </a:lt2>
      <a:accent1>
        <a:srgbClr val="004D84"/>
      </a:accent1>
      <a:accent2>
        <a:srgbClr val="FDC90C"/>
      </a:accent2>
      <a:accent3>
        <a:srgbClr val="D9DADA"/>
      </a:accent3>
      <a:accent4>
        <a:srgbClr val="8064A2"/>
      </a:accent4>
      <a:accent5>
        <a:srgbClr val="4BACC6"/>
      </a:accent5>
      <a:accent6>
        <a:srgbClr val="F79646"/>
      </a:accent6>
      <a:hlink>
        <a:srgbClr val="004D84"/>
      </a:hlink>
      <a:folHlink>
        <a:srgbClr val="FDC90C"/>
      </a:folHlink>
    </a:clrScheme>
    <a:fontScheme name="wzorzec prezentacji PKP PL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rezentacja_plk_1">
  <a:themeElements>
    <a:clrScheme name="Niestandardowy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1F497D"/>
      </a:accent1>
      <a:accent2>
        <a:srgbClr val="FFC000"/>
      </a:accent2>
      <a:accent3>
        <a:srgbClr val="BFBFBF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C00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prezentacja_plk_1">
  <a:themeElements>
    <a:clrScheme name="Niestandardowy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1F497D"/>
      </a:accent1>
      <a:accent2>
        <a:srgbClr val="FFC000"/>
      </a:accent2>
      <a:accent3>
        <a:srgbClr val="BFBFBF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C00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prezentacja_plk_1">
  <a:themeElements>
    <a:clrScheme name="Niestandardowy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1F497D"/>
      </a:accent1>
      <a:accent2>
        <a:srgbClr val="FFC000"/>
      </a:accent2>
      <a:accent3>
        <a:srgbClr val="BFBFBF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C00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prezentacja_plk_1">
  <a:themeElements>
    <a:clrScheme name="Niestandardowy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1F497D"/>
      </a:accent1>
      <a:accent2>
        <a:srgbClr val="FFC000"/>
      </a:accent2>
      <a:accent3>
        <a:srgbClr val="BFBFBF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C00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6_prezentacja_plk_1">
  <a:themeElements>
    <a:clrScheme name="Niestandardowy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1F497D"/>
      </a:accent1>
      <a:accent2>
        <a:srgbClr val="FFC000"/>
      </a:accent2>
      <a:accent3>
        <a:srgbClr val="BFBFBF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C00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7_prezentacja_plk_1">
  <a:themeElements>
    <a:clrScheme name="Niestandardowy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1F497D"/>
      </a:accent1>
      <a:accent2>
        <a:srgbClr val="FFC000"/>
      </a:accent2>
      <a:accent3>
        <a:srgbClr val="BFBFBF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C00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9_prezentacja_plk_1">
  <a:themeElements>
    <a:clrScheme name="Niestandardowy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1F497D"/>
      </a:accent1>
      <a:accent2>
        <a:srgbClr val="FFC000"/>
      </a:accent2>
      <a:accent3>
        <a:srgbClr val="BFBFBF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C00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Pakiet 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Pakiet 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29458</TotalTime>
  <Words>2749</Words>
  <Application>Microsoft Office PowerPoint</Application>
  <PresentationFormat>Pokaz na ekranie (4:3)</PresentationFormat>
  <Paragraphs>383</Paragraphs>
  <Slides>33</Slides>
  <Notes>1</Notes>
  <HiddenSlides>0</HiddenSlides>
  <MMClips>0</MMClips>
  <ScaleCrop>false</ScaleCrop>
  <HeadingPairs>
    <vt:vector size="8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9</vt:i4>
      </vt:variant>
      <vt:variant>
        <vt:lpstr>Osadzone serwery OLE</vt:lpstr>
      </vt:variant>
      <vt:variant>
        <vt:i4>1</vt:i4>
      </vt:variant>
      <vt:variant>
        <vt:lpstr>Tytuły slajdów</vt:lpstr>
      </vt:variant>
      <vt:variant>
        <vt:i4>33</vt:i4>
      </vt:variant>
    </vt:vector>
  </HeadingPairs>
  <TitlesOfParts>
    <vt:vector size="46" baseType="lpstr">
      <vt:lpstr>Arial</vt:lpstr>
      <vt:lpstr>Calibri</vt:lpstr>
      <vt:lpstr>Wingdings</vt:lpstr>
      <vt:lpstr>Motyw pakietu Office</vt:lpstr>
      <vt:lpstr>prezentacja_plk_1</vt:lpstr>
      <vt:lpstr>1_prezentacja_plk_1</vt:lpstr>
      <vt:lpstr>3_prezentacja_plk_1</vt:lpstr>
      <vt:lpstr>4_prezentacja_plk_1</vt:lpstr>
      <vt:lpstr>6_prezentacja_plk_1</vt:lpstr>
      <vt:lpstr>7_prezentacja_plk_1</vt:lpstr>
      <vt:lpstr> pakietu Office</vt:lpstr>
      <vt:lpstr>9_prezentacja_plk_1</vt:lpstr>
      <vt:lpstr>Worksheet</vt:lpstr>
      <vt:lpstr>Prezentacja programu PowerPoint</vt:lpstr>
      <vt:lpstr>Prezentacja programu PowerPoint</vt:lpstr>
      <vt:lpstr>Prezentacja programu PowerPoint</vt:lpstr>
      <vt:lpstr>Liczba zamknięć torowych na sieci PKP PLK S.A.</vt:lpstr>
      <vt:lpstr>Prezentacja programu PowerPoint</vt:lpstr>
      <vt:lpstr>Prezentacja programu PowerPoint</vt:lpstr>
      <vt:lpstr>Prezentacja programu PowerPoint</vt:lpstr>
      <vt:lpstr>Czasy przejazdu 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Kamiński Tomasz</dc:creator>
  <cp:lastModifiedBy>Jurzykowski Paweł</cp:lastModifiedBy>
  <cp:revision>3304</cp:revision>
  <cp:lastPrinted>2017-05-29T05:52:46Z</cp:lastPrinted>
  <dcterms:created xsi:type="dcterms:W3CDTF">2014-07-02T13:15:17Z</dcterms:created>
  <dcterms:modified xsi:type="dcterms:W3CDTF">2024-04-18T23:09:58Z</dcterms:modified>
</cp:coreProperties>
</file>