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68" r:id="rId5"/>
  </p:sldMasterIdLst>
  <p:notesMasterIdLst>
    <p:notesMasterId r:id="rId21"/>
  </p:notesMasterIdLst>
  <p:sldIdLst>
    <p:sldId id="319" r:id="rId6"/>
    <p:sldId id="320" r:id="rId7"/>
    <p:sldId id="322" r:id="rId8"/>
    <p:sldId id="332" r:id="rId9"/>
    <p:sldId id="345" r:id="rId10"/>
    <p:sldId id="351" r:id="rId11"/>
    <p:sldId id="355" r:id="rId12"/>
    <p:sldId id="352" r:id="rId13"/>
    <p:sldId id="354" r:id="rId14"/>
    <p:sldId id="350" r:id="rId15"/>
    <p:sldId id="353" r:id="rId16"/>
    <p:sldId id="356" r:id="rId17"/>
    <p:sldId id="357" r:id="rId18"/>
    <p:sldId id="358" r:id="rId19"/>
    <p:sldId id="28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941" y="58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390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4D8D9F0-FCC3-4898-A218-1E3FA9D15E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5271734-DC55-4952-84DB-FAE745BB2D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24DFEC-764C-42DD-BF81-148D78A5CE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transition/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9321FA2-7199-4251-AA8A-0260AFFA6C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D6DE6D78-4A4C-4DC7-9F74-13ECAAAE04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40614D0-C663-471E-9D8A-B8CAC7D45B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8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6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4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4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symbol pro text 9"/>
          <p:cNvSpPr>
            <a:spLocks noGrp="1"/>
          </p:cNvSpPr>
          <p:nvPr>
            <p:ph type="body" sz="quarter" idx="13"/>
          </p:nvPr>
        </p:nvSpPr>
        <p:spPr>
          <a:xfrm>
            <a:off x="251520" y="6328618"/>
            <a:ext cx="3960812" cy="360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1" baseline="0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Zástupný symbol pro text 9"/>
          <p:cNvSpPr>
            <a:spLocks noGrp="1"/>
          </p:cNvSpPr>
          <p:nvPr>
            <p:ph type="body" sz="quarter" idx="14"/>
          </p:nvPr>
        </p:nvSpPr>
        <p:spPr>
          <a:xfrm>
            <a:off x="2411760" y="692473"/>
            <a:ext cx="6336704" cy="504279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800" b="0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5"/>
          </p:nvPr>
        </p:nvSpPr>
        <p:spPr>
          <a:xfrm>
            <a:off x="6686550" y="6308725"/>
            <a:ext cx="2133600" cy="365125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006BA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D1B4A3B-AE1F-4A03-9024-0E632B0B012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0787176"/>
      </p:ext>
    </p:extLst>
  </p:cSld>
  <p:clrMapOvr>
    <a:masterClrMapping/>
  </p:clrMapOvr>
  <p:transition/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39FF23-E012-4B58-8EFA-A31DA7FEEE58}" type="slidenum">
              <a:rPr lang="cs-CZ" altLang="cs-CZ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altLang="cs-CZ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52012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69E4ECD-787E-4098-B214-BEBD647BCCD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transition/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38138"/>
            <a:ext cx="1512888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381000" y="6237288"/>
            <a:ext cx="8367713" cy="0"/>
          </a:xfrm>
          <a:prstGeom prst="line">
            <a:avLst/>
          </a:prstGeom>
          <a:ln>
            <a:solidFill>
              <a:srgbClr val="0069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862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7" y="4059080"/>
            <a:ext cx="6871067" cy="1134144"/>
          </a:xfrm>
        </p:spPr>
        <p:txBody>
          <a:bodyPr/>
          <a:lstStyle/>
          <a:p>
            <a:r>
              <a:rPr lang="cs-CZ" dirty="0"/>
              <a:t>Mezinárodní styk drah – MPU jako smlouva upravující kolizi předpisů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Konference Malenovice,</a:t>
            </a:r>
            <a:r>
              <a:rPr lang="it-IT" dirty="0"/>
              <a:t> </a:t>
            </a:r>
            <a:r>
              <a:rPr lang="cs-CZ" dirty="0"/>
              <a:t>25. 4. 2024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Mgr. Roland Nohel</a:t>
            </a:r>
          </a:p>
          <a:p>
            <a:pPr marL="0" lvl="1" indent="0">
              <a:buNone/>
            </a:pPr>
            <a:r>
              <a:rPr lang="cs-CZ" dirty="0"/>
              <a:t>skupina pro mezinárodní styk drah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917575" y="6327775"/>
            <a:ext cx="5741988" cy="22066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Mezinárodní styk drah – Místní pohraniční ujednání</a:t>
            </a:r>
            <a:endParaRPr lang="cs-CZ" altLang="cs-CZ" sz="1100" dirty="0"/>
          </a:p>
        </p:txBody>
      </p:sp>
      <p:sp>
        <p:nvSpPr>
          <p:cNvPr id="9221" name="Slide Number Placeholder 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172450" y="6327775"/>
            <a:ext cx="481013" cy="2206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82592E-8BE2-4340-AA22-A2E725EE2C56}" type="slidenum">
              <a:rPr lang="cs-CZ" alt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altLang="cs-CZ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6014720"/>
          </a:xfrm>
          <a:custGeom>
            <a:avLst/>
            <a:gdLst>
              <a:gd name="T0" fmla="*/ 459 w 9146841"/>
              <a:gd name="T1" fmla="*/ 1369219 h 5467351"/>
              <a:gd name="T2" fmla="*/ 459 w 9146841"/>
              <a:gd name="T3" fmla="*/ 1100 h 5467351"/>
              <a:gd name="T4" fmla="*/ 1367109 w 9146841"/>
              <a:gd name="T5" fmla="*/ 2382 h 5467351"/>
              <a:gd name="T6" fmla="*/ 7776557 w 9146841"/>
              <a:gd name="T7" fmla="*/ 2382 h 5467351"/>
              <a:gd name="T8" fmla="*/ 9145588 w 9146841"/>
              <a:gd name="T9" fmla="*/ 0 h 5467351"/>
              <a:gd name="T10" fmla="*/ 9143206 w 9146841"/>
              <a:gd name="T11" fmla="*/ 1369219 h 5467351"/>
              <a:gd name="T12" fmla="*/ 9143206 w 9146841"/>
              <a:gd name="T13" fmla="*/ 5464967 h 5467351"/>
              <a:gd name="T14" fmla="*/ 8640832 w 9146841"/>
              <a:gd name="T15" fmla="*/ 5467349 h 5467351"/>
              <a:gd name="T16" fmla="*/ 8638449 w 9146841"/>
              <a:gd name="T17" fmla="*/ 5367336 h 5467351"/>
              <a:gd name="T18" fmla="*/ 502834 w 9146841"/>
              <a:gd name="T19" fmla="*/ 5364957 h 5467351"/>
              <a:gd name="T20" fmla="*/ 500451 w 9146841"/>
              <a:gd name="T21" fmla="*/ 5467350 h 5467351"/>
              <a:gd name="T22" fmla="*/ 458 w 9146841"/>
              <a:gd name="T23" fmla="*/ 5467349 h 5467351"/>
              <a:gd name="T24" fmla="*/ 459 w 9146841"/>
              <a:gd name="T25" fmla="*/ 1369219 h 546735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04081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0996" y="1093544"/>
            <a:ext cx="8156575" cy="5043487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sz="2400" dirty="0"/>
              <a:t>Smlouva s mezinárodním prvkem, která upravuje kolizi předpisů pro provozování dráhy obou sousedících provozovatelů dráhy</a:t>
            </a:r>
          </a:p>
          <a:p>
            <a:pPr marL="457200" indent="-457200">
              <a:buFont typeface="+mj-lt"/>
              <a:buAutoNum type="arabicPeriod"/>
            </a:pPr>
            <a:endParaRPr lang="cs-CZ" altLang="cs-CZ" sz="2400" dirty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sz="2400" dirty="0"/>
              <a:t>Smlouva s mezinárodním prvkem, která slouží k převedení dopravce z působnosti vnitřních předpisů pro provozování dráhy územního provozovatele dráhy na předpisy pro provozování dráhy sousedního provozovatele dráhy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Místní pohraniční ujednání (MPU)</a:t>
            </a:r>
            <a:br>
              <a:rPr lang="cs-CZ" altLang="cs-CZ" dirty="0"/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3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2136702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MPU má právní sílu vyšší než vnitřní předpisy smluvních stran:</a:t>
            </a:r>
          </a:p>
          <a:p>
            <a:pPr lvl="1"/>
            <a:r>
              <a:rPr lang="cs-CZ" sz="1300" b="0" dirty="0"/>
              <a:t>odst.2.4 </a:t>
            </a:r>
            <a:r>
              <a:rPr lang="cs-CZ" sz="1300" b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„Ustanovení MPU jsou nadřazena ustanovením vnitřních předpisů provozovatelů drah SŽ a PLK SA. V případě, že se vyskytne situace, kterou ustanovení tohoto MPU neřeší, postupuje se podle ustanovení vnitřních předpisů místně příslušného provozovatele dráhy.“</a:t>
            </a:r>
          </a:p>
          <a:p>
            <a:pPr marL="360000" lvl="1" indent="0">
              <a:buNone/>
            </a:pPr>
            <a:endParaRPr lang="cs-CZ" sz="1300" b="0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MPU má teritoriální působnost:</a:t>
            </a:r>
          </a:p>
          <a:p>
            <a:pPr lvl="1"/>
            <a:r>
              <a:rPr lang="cs-CZ" sz="1300" b="0" dirty="0"/>
              <a:t>Čl.1 Definice: „Úsek přeshraničního provozu - traťový úsek mezi stanicemi styku, včetně obou stanic styku.“</a:t>
            </a:r>
          </a:p>
          <a:p>
            <a:pPr lvl="1"/>
            <a:r>
              <a:rPr lang="cs-CZ" sz="1300" b="0" dirty="0"/>
              <a:t>Obvod dráhy ve smyslu zákona o dráhách ČR.</a:t>
            </a:r>
          </a:p>
          <a:p>
            <a:pPr lvl="1"/>
            <a:endParaRPr lang="cs-CZ" sz="1300" b="0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MPU je závazné pro:</a:t>
            </a:r>
          </a:p>
          <a:p>
            <a:pPr lvl="1"/>
            <a:r>
              <a:rPr lang="cs-CZ" sz="1300" b="0" dirty="0"/>
              <a:t>odst. 2.7 písm. c) „právnické a fyzické osoby, které se na základě smluvního vztahu se SŽ nebo PLK SA podílejí na drážní dopravě na </a:t>
            </a:r>
            <a:r>
              <a:rPr lang="sk-SK" sz="1300" b="0" dirty="0"/>
              <a:t>úseku přeshraničního provozu </a:t>
            </a:r>
            <a:r>
              <a:rPr lang="cs-CZ" sz="1300" b="0" dirty="0"/>
              <a:t>(dopravci); tyto osoby musí být zavázány k plnění MPU smluvním vztahem“.</a:t>
            </a:r>
          </a:p>
          <a:p>
            <a:pPr lvl="1"/>
            <a:r>
              <a:rPr lang="cs-CZ" sz="1300" b="0" dirty="0"/>
              <a:t>odst. 2.7 </a:t>
            </a:r>
            <a:r>
              <a:rPr lang="cs-CZ" sz="1300" b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„Za odbornou způsobilost a znalosti příslušných ustanovení tohoto MPU svých zaměstnanců odpovídá zaměstnavatel“.</a:t>
            </a:r>
          </a:p>
          <a:p>
            <a:pPr lvl="1"/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Místní pohraniční ujednání – právní síla,  působnost, závaznost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4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18066368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0996" y="1169377"/>
            <a:ext cx="8156575" cy="4967654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sz="2400" dirty="0"/>
              <a:t>Na úseku přeshraničního provozu se používá vždy MPU.</a:t>
            </a:r>
          </a:p>
          <a:p>
            <a:pPr marL="457200" indent="-457200">
              <a:buFont typeface="+mj-lt"/>
              <a:buAutoNum type="arabicPeriod"/>
            </a:pPr>
            <a:endParaRPr lang="cs-CZ" altLang="cs-CZ" sz="2400" dirty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sz="2400" dirty="0"/>
              <a:t>Vnitřní předpis o provozování dráhy místně příslušného provozovatele dráhy se použije pouze v případě, že MPU nějakou situaci neupravuje.</a:t>
            </a:r>
          </a:p>
          <a:p>
            <a:pPr marL="0" indent="0">
              <a:buNone/>
            </a:pPr>
            <a:endParaRPr lang="cs-CZ" altLang="cs-CZ" dirty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cs-CZ" altLang="cs-CZ" dirty="0"/>
          </a:p>
          <a:p>
            <a:pPr marL="878700" lvl="1" indent="-609600">
              <a:buFont typeface="Wingdings" panose="05000000000000000000" pitchFamily="2" charset="2"/>
              <a:buAutoNum type="arabicPeriod"/>
            </a:pPr>
            <a:endParaRPr lang="cs-CZ" altLang="cs-CZ" b="0" dirty="0"/>
          </a:p>
          <a:p>
            <a:pPr marL="878700" lvl="1" indent="-609600">
              <a:buFont typeface="Wingdings" panose="05000000000000000000" pitchFamily="2" charset="2"/>
              <a:buAutoNum type="arabicPeriod"/>
            </a:pPr>
            <a:endParaRPr lang="cs-CZ" altLang="cs-CZ" b="0" dirty="0"/>
          </a:p>
          <a:p>
            <a:pPr marL="878700" lvl="1" indent="-609600">
              <a:buFont typeface="Wingdings" panose="05000000000000000000" pitchFamily="2" charset="2"/>
              <a:buAutoNum type="arabicPeriod"/>
            </a:pPr>
            <a:endParaRPr lang="cs-CZ" altLang="cs-CZ" b="0" dirty="0"/>
          </a:p>
          <a:p>
            <a:pPr marL="0" indent="0">
              <a:buFont typeface="Arial" charset="0"/>
              <a:buNone/>
              <a:defRPr/>
            </a:pP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264831"/>
            <a:ext cx="8156575" cy="733544"/>
          </a:xfrm>
        </p:spPr>
        <p:txBody>
          <a:bodyPr>
            <a:normAutofit/>
          </a:bodyPr>
          <a:lstStyle/>
          <a:p>
            <a:r>
              <a:rPr lang="cs-CZ" altLang="cs-CZ" dirty="0"/>
              <a:t>MPU – </a:t>
            </a:r>
            <a:r>
              <a:rPr lang="cs-CZ" dirty="0"/>
              <a:t>vnitřní předpis o provozování dráhy</a:t>
            </a:r>
            <a:br>
              <a:rPr lang="cs-CZ" altLang="cs-CZ" dirty="0"/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5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94885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90363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Umístění některých návěstidel SŽ na dráze PLK SA a naopak.</a:t>
            </a:r>
          </a:p>
          <a:p>
            <a:pPr marL="0" indent="0" algn="just">
              <a:buNone/>
            </a:pPr>
            <a:r>
              <a:rPr lang="cs-CZ" sz="1300" dirty="0"/>
              <a:t>        Vztahuje se především na návěstidla </a:t>
            </a:r>
            <a:r>
              <a:rPr lang="cs-CZ" sz="1300" dirty="0" err="1"/>
              <a:t>předvěstící</a:t>
            </a:r>
            <a:r>
              <a:rPr lang="cs-CZ" sz="1300" dirty="0"/>
              <a:t> jiná návěstidla např. návěst SŽ „Očekávejte pomalou jízdu“. Výčet návěstidel je uveden v příloze 4 každého MPU.</a:t>
            </a:r>
          </a:p>
          <a:p>
            <a:pPr marL="0" indent="0" algn="just">
              <a:buNone/>
            </a:pPr>
            <a:endParaRPr lang="cs-CZ" sz="800" dirty="0"/>
          </a:p>
          <a:p>
            <a:pPr marL="457200" indent="-457200">
              <a:buFont typeface="+mj-lt"/>
              <a:buAutoNum type="arabicPeriod" startAt="2"/>
            </a:pPr>
            <a:r>
              <a:rPr lang="cs-CZ" dirty="0"/>
              <a:t>Návěstidla na vlacích používaná u SŽ mohou být používána i na dráze PLK SA a naopak.</a:t>
            </a:r>
          </a:p>
          <a:p>
            <a:pPr marL="0" indent="0">
              <a:buNone/>
            </a:pPr>
            <a:r>
              <a:rPr lang="cs-CZ" sz="1300" dirty="0"/>
              <a:t>        Podmínka: Návěsti nesmí být zaměnitelné s jinými návěstmi a vždy musí splňovat podmínky bezpečnosti provozu. Výčet návěstidel je uveden v příloze 4 každého MPU.</a:t>
            </a:r>
          </a:p>
          <a:p>
            <a:pPr marL="0" indent="0">
              <a:buNone/>
            </a:pPr>
            <a:endParaRPr lang="cs-CZ" sz="800" dirty="0"/>
          </a:p>
          <a:p>
            <a:pPr marL="457200" indent="-457200">
              <a:buFont typeface="+mj-lt"/>
              <a:buAutoNum type="arabicPeriod" startAt="3"/>
            </a:pPr>
            <a:r>
              <a:rPr lang="cs-CZ" dirty="0"/>
              <a:t>Dávání některých slyšitelných návěstí SŽ na dráze PLK SA a naopak</a:t>
            </a:r>
            <a:endParaRPr lang="cs-CZ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0" lvl="0" indent="0">
              <a:buClr>
                <a:srgbClr val="FF5200"/>
              </a:buClr>
              <a:buNone/>
            </a:pPr>
            <a:r>
              <a:rPr lang="cs-CZ" sz="1300" dirty="0">
                <a:solidFill>
                  <a:srgbClr val="002B59"/>
                </a:solidFill>
              </a:rPr>
              <a:t>        Podmínka: Návěsti nesmí být zaměnitelné s jinými slyšitelnými návěstmi a vždy musí splňovat podmínky bezpečnosti provozu. Výčet návěstí je uveden v příloze 4 každého MPU.</a:t>
            </a:r>
          </a:p>
          <a:p>
            <a:pPr marL="0" lvl="0" indent="0">
              <a:buClr>
                <a:srgbClr val="FF5200"/>
              </a:buClr>
              <a:buNone/>
            </a:pPr>
            <a:endParaRPr lang="cs-CZ" sz="800" dirty="0">
              <a:solidFill>
                <a:srgbClr val="002B59"/>
              </a:solidFill>
            </a:endParaRPr>
          </a:p>
          <a:p>
            <a:pPr marL="457200" lvl="0" indent="-457200">
              <a:buClr>
                <a:srgbClr val="FF5200"/>
              </a:buClr>
              <a:buFont typeface="+mj-lt"/>
              <a:buAutoNum type="arabicPeriod" startAt="4"/>
            </a:pPr>
            <a:r>
              <a:rPr lang="cs-CZ" dirty="0">
                <a:solidFill>
                  <a:srgbClr val="002B59"/>
                </a:solidFill>
              </a:rPr>
              <a:t>Jízda vlaku po částech, návrat vlaku z trati, odvoz uvázlého vlaku. </a:t>
            </a:r>
          </a:p>
          <a:p>
            <a:pPr marL="0" lvl="0" indent="0">
              <a:buClr>
                <a:srgbClr val="FF5200"/>
              </a:buClr>
              <a:buNone/>
            </a:pPr>
            <a:r>
              <a:rPr lang="cs-CZ" sz="1300" dirty="0">
                <a:solidFill>
                  <a:srgbClr val="002B59"/>
                </a:solidFill>
              </a:rPr>
              <a:t>        Odchylky v pojetí předpisů SŽ a PLK SA. MPU obsahují společná (SŽ a PLK SA) ustanovení pro bezpečné řešení uvedených provozních situací.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457200" indent="-457200">
              <a:buFont typeface="+mj-lt"/>
              <a:buAutoNum type="arabicPeriod" startAt="3"/>
            </a:pPr>
            <a:endParaRPr lang="cs-CZ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457200" indent="-457200">
              <a:buFont typeface="+mj-lt"/>
              <a:buAutoNum type="arabicPeriod" startAt="3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447868"/>
          </a:xfrm>
        </p:spPr>
        <p:txBody>
          <a:bodyPr/>
          <a:lstStyle/>
          <a:p>
            <a:r>
              <a:rPr lang="cs-CZ" altLang="cs-CZ" dirty="0"/>
              <a:t>MPU – příklady kolize předpisů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6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79210977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>
            <a:extLst>
              <a:ext uri="{FF2B5EF4-FFF2-40B4-BE49-F238E27FC236}">
                <a16:creationId xmlns:a16="http://schemas.microsoft.com/office/drawing/2014/main" id="{A2071B70-C893-441B-BD29-23C285F3C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88" y="1160711"/>
            <a:ext cx="8156575" cy="4406605"/>
          </a:xfrm>
        </p:spPr>
        <p:txBody>
          <a:bodyPr/>
          <a:lstStyle/>
          <a:p>
            <a:pPr marL="457200" indent="-457200">
              <a:buFont typeface="+mj-lt"/>
              <a:buAutoNum type="arabicPeriod" startAt="5"/>
            </a:pPr>
            <a:r>
              <a:rPr lang="cs-CZ" dirty="0"/>
              <a:t>Posun mezi dopravnami (PMD) </a:t>
            </a:r>
          </a:p>
          <a:p>
            <a:pPr marL="0" indent="0">
              <a:buNone/>
            </a:pPr>
            <a:r>
              <a:rPr lang="cs-CZ" sz="1300" dirty="0"/>
              <a:t>        Předpisy PLK SA neznají PMD. Naopak předpisy SŽ pro určité provozní situace vyžadují zavedení PMD. MPU obsahují společná (SŽ a PLK SA) ustanovení pro bezpečné řešení problematiky. Např. viz ustanovení MPU čl. 8.5: </a:t>
            </a:r>
            <a:br>
              <a:rPr lang="cs-CZ" sz="1300" dirty="0"/>
            </a:br>
            <a:r>
              <a:rPr lang="cs-CZ" sz="1300" i="1" dirty="0"/>
              <a:t>„Posun mezi </a:t>
            </a:r>
            <a:r>
              <a:rPr lang="cs-CZ" sz="1300" i="1" dirty="0">
                <a:latin typeface="+mj-lt"/>
              </a:rPr>
              <a:t>dopravnami (PMD) na </a:t>
            </a:r>
            <a:r>
              <a:rPr lang="cs-CZ" sz="1300" b="1" i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provozované</a:t>
            </a:r>
            <a:r>
              <a:rPr lang="cs-CZ" sz="1300" i="1" dirty="0">
                <a:latin typeface="+mj-lt"/>
              </a:rPr>
              <a:t> koleji je na obou úsecích přeshraničního provozu zakázán.</a:t>
            </a:r>
          </a:p>
          <a:p>
            <a:pPr marL="0" indent="0">
              <a:buNone/>
            </a:pPr>
            <a:r>
              <a:rPr lang="cs-CZ" sz="1300" i="1" dirty="0">
                <a:latin typeface="+mj-lt"/>
              </a:rPr>
              <a:t>PMD na </a:t>
            </a:r>
            <a:r>
              <a:rPr lang="cs-CZ" sz="1300" b="1" i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vyloučené</a:t>
            </a:r>
            <a:r>
              <a:rPr lang="cs-CZ" sz="1300" i="1" dirty="0">
                <a:latin typeface="+mj-lt"/>
              </a:rPr>
              <a:t> koleji je povolen pouze v úseku „ŽST SŽ – státní hranice ČR/PR“ za podmínek stanovených předpisem SŽ D1 ČÁST PRVNÍ pro jízdy PMD na provozované koleji…“</a:t>
            </a:r>
          </a:p>
          <a:p>
            <a:pPr marL="0" indent="0">
              <a:buNone/>
            </a:pPr>
            <a:r>
              <a:rPr lang="cs-CZ" sz="1300" dirty="0">
                <a:latin typeface="+mj-lt"/>
              </a:rPr>
              <a:t>a další články MPU v nichž je PMD řešen.</a:t>
            </a:r>
          </a:p>
          <a:p>
            <a:pPr marL="0" lvl="0" indent="0">
              <a:buClr>
                <a:srgbClr val="FF5200"/>
              </a:buClr>
              <a:buNone/>
            </a:pPr>
            <a:endParaRPr lang="cs-CZ" sz="800" dirty="0">
              <a:solidFill>
                <a:srgbClr val="002B59"/>
              </a:solidFill>
            </a:endParaRPr>
          </a:p>
          <a:p>
            <a:pPr marL="457200" lvl="0" indent="-457200">
              <a:buClr>
                <a:srgbClr val="FF5200"/>
              </a:buClr>
              <a:buFont typeface="+mj-lt"/>
              <a:buAutoNum type="arabicPeriod" startAt="6"/>
            </a:pPr>
            <a:r>
              <a:rPr lang="cs-CZ" dirty="0">
                <a:solidFill>
                  <a:srgbClr val="002B59"/>
                </a:solidFill>
              </a:rPr>
              <a:t>Územní platnost písemných rozkazů</a:t>
            </a:r>
          </a:p>
          <a:p>
            <a:pPr marL="0" lvl="0" indent="0">
              <a:buClr>
                <a:srgbClr val="FF5200"/>
              </a:buClr>
              <a:buNone/>
            </a:pPr>
            <a:r>
              <a:rPr lang="cs-CZ" sz="1300" dirty="0">
                <a:solidFill>
                  <a:srgbClr val="002B59"/>
                </a:solidFill>
              </a:rPr>
              <a:t>        </a:t>
            </a:r>
            <a:r>
              <a:rPr lang="cs-CZ" sz="1300" dirty="0"/>
              <a:t>Písemné rozkazy SŽ platí i pro část úseku přeshraničního provozu provozovaného PLK SA a naopak. Problematiku řeší MPU.</a:t>
            </a:r>
          </a:p>
          <a:p>
            <a:pPr marL="0" indent="0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V tomto přehledu o kolizi předpisů jsou uvedeny pouze některé příklady.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DBEA3DB-889D-4122-B546-9940D6936E8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8D1DFC16-DC05-4907-A2CF-7CAC62351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MPU – příklady kolize předpisů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D675884-5703-4E82-B113-0F5508FBFA7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D79C91F-14AB-4107-A46E-51371E1070C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7802203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Znalost vnitřních předpisů provozovatelů drah strojvedoucího pro Česko a Polsko nestačí.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Strojvedoucí musí mít navíc doplněnu znalosti MPU, aby znal postupy, které upravují kolizi předpisů.</a:t>
            </a:r>
          </a:p>
          <a:p>
            <a:pPr marL="360000" lvl="1" indent="0">
              <a:buNone/>
            </a:pPr>
            <a:endParaRPr lang="cs-CZ" sz="200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MPU – odborná způsobilost strojvedoucího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8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7345149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360000" lvl="1" indent="0">
              <a:buNone/>
            </a:pPr>
            <a:endParaRPr lang="cs-CZ" sz="200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540896"/>
          </a:xfrm>
        </p:spPr>
        <p:txBody>
          <a:bodyPr/>
          <a:lstStyle/>
          <a:p>
            <a:r>
              <a:rPr lang="cs-CZ" altLang="cs-CZ" dirty="0"/>
              <a:t>MPU – odborná způsobilost strojvedoucího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9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E5F9116C-58EC-53F1-274D-F20B8F125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8225" y="3843338"/>
            <a:ext cx="1244600" cy="19367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6C7FD9CE-6CFD-7375-15CD-11C61643D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1213" y="3919538"/>
            <a:ext cx="1243012" cy="19367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AutoShape 8">
            <a:extLst>
              <a:ext uri="{FF2B5EF4-FFF2-40B4-BE49-F238E27FC236}">
                <a16:creationId xmlns:a16="http://schemas.microsoft.com/office/drawing/2014/main" id="{C995BE77-B03D-48B1-0F0F-6CB8A034B2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0837" y="2656788"/>
            <a:ext cx="2355850" cy="215900"/>
          </a:xfrm>
          <a:prstGeom prst="leftRightArrow">
            <a:avLst>
              <a:gd name="adj1" fmla="val 50000"/>
              <a:gd name="adj2" fmla="val 21823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Line 9">
            <a:extLst>
              <a:ext uri="{FF2B5EF4-FFF2-40B4-BE49-F238E27FC236}">
                <a16:creationId xmlns:a16="http://schemas.microsoft.com/office/drawing/2014/main" id="{607F2B48-3AA8-38B5-13C3-2D65990DCA8E}"/>
              </a:ext>
            </a:extLst>
          </p:cNvPr>
          <p:cNvSpPr>
            <a:spLocks noChangeShapeType="1"/>
          </p:cNvSpPr>
          <p:nvPr/>
        </p:nvSpPr>
        <p:spPr bwMode="auto">
          <a:xfrm>
            <a:off x="3348038" y="1736290"/>
            <a:ext cx="0" cy="430660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ACC1168F-E987-76D3-C711-003A4CBEA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4311" y="4237889"/>
            <a:ext cx="3629025" cy="7032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Line 9">
            <a:extLst>
              <a:ext uri="{FF2B5EF4-FFF2-40B4-BE49-F238E27FC236}">
                <a16:creationId xmlns:a16="http://schemas.microsoft.com/office/drawing/2014/main" id="{E472734A-4D0E-46CA-1C24-FD857114DABE}"/>
              </a:ext>
            </a:extLst>
          </p:cNvPr>
          <p:cNvSpPr>
            <a:spLocks noChangeShapeType="1"/>
          </p:cNvSpPr>
          <p:nvPr/>
        </p:nvSpPr>
        <p:spPr bwMode="auto">
          <a:xfrm>
            <a:off x="5692660" y="1736290"/>
            <a:ext cx="12799" cy="429779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Zástupný obsah 2">
            <a:extLst>
              <a:ext uri="{FF2B5EF4-FFF2-40B4-BE49-F238E27FC236}">
                <a16:creationId xmlns:a16="http://schemas.microsoft.com/office/drawing/2014/main" id="{BBEB37CF-4B99-6471-CFFE-EDADD4A6080C}"/>
              </a:ext>
            </a:extLst>
          </p:cNvPr>
          <p:cNvSpPr txBox="1">
            <a:spLocks/>
          </p:cNvSpPr>
          <p:nvPr/>
        </p:nvSpPr>
        <p:spPr>
          <a:xfrm>
            <a:off x="845130" y="1666240"/>
            <a:ext cx="1630789" cy="3933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Verdana" pitchFamily="34" charset="0"/>
              <a:buNone/>
            </a:pPr>
            <a:r>
              <a:rPr lang="cs-CZ">
                <a:solidFill>
                  <a:srgbClr val="FF0000"/>
                </a:solidFill>
              </a:rPr>
              <a:t>Předpis SŽ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Zástupný obsah 2">
            <a:extLst>
              <a:ext uri="{FF2B5EF4-FFF2-40B4-BE49-F238E27FC236}">
                <a16:creationId xmlns:a16="http://schemas.microsoft.com/office/drawing/2014/main" id="{0BB393A3-9CBA-49C1-5CE3-E0EEE85F42A7}"/>
              </a:ext>
            </a:extLst>
          </p:cNvPr>
          <p:cNvSpPr txBox="1">
            <a:spLocks/>
          </p:cNvSpPr>
          <p:nvPr/>
        </p:nvSpPr>
        <p:spPr>
          <a:xfrm>
            <a:off x="6259663" y="1708642"/>
            <a:ext cx="1952323" cy="3933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Verdana" pitchFamily="34" charset="0"/>
              <a:buNone/>
            </a:pPr>
            <a:r>
              <a:rPr lang="cs-CZ" dirty="0">
                <a:solidFill>
                  <a:srgbClr val="FF0000"/>
                </a:solidFill>
              </a:rPr>
              <a:t>Předpis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PLK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SA</a:t>
            </a:r>
          </a:p>
        </p:txBody>
      </p:sp>
      <p:sp>
        <p:nvSpPr>
          <p:cNvPr id="14" name="Zástupný obsah 2">
            <a:extLst>
              <a:ext uri="{FF2B5EF4-FFF2-40B4-BE49-F238E27FC236}">
                <a16:creationId xmlns:a16="http://schemas.microsoft.com/office/drawing/2014/main" id="{5423239E-522C-0C04-7203-C3CD3AA6A1F3}"/>
              </a:ext>
            </a:extLst>
          </p:cNvPr>
          <p:cNvSpPr txBox="1">
            <a:spLocks/>
          </p:cNvSpPr>
          <p:nvPr/>
        </p:nvSpPr>
        <p:spPr>
          <a:xfrm>
            <a:off x="3710568" y="1736289"/>
            <a:ext cx="1630789" cy="3933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Verdana" pitchFamily="34" charset="0"/>
              <a:buNone/>
            </a:pPr>
            <a:r>
              <a:rPr lang="cs-CZ" dirty="0">
                <a:solidFill>
                  <a:srgbClr val="FF0000"/>
                </a:solidFill>
              </a:rPr>
              <a:t>MPU</a:t>
            </a:r>
          </a:p>
        </p:txBody>
      </p:sp>
      <p:sp>
        <p:nvSpPr>
          <p:cNvPr id="15" name="Line 9">
            <a:extLst>
              <a:ext uri="{FF2B5EF4-FFF2-40B4-BE49-F238E27FC236}">
                <a16:creationId xmlns:a16="http://schemas.microsoft.com/office/drawing/2014/main" id="{A4C0BE3E-4298-2C03-F0B3-D4151434DA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520349" y="2129673"/>
            <a:ext cx="0" cy="3904414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sp>
        <p:nvSpPr>
          <p:cNvPr id="16" name="AutoShape 8">
            <a:extLst>
              <a:ext uri="{FF2B5EF4-FFF2-40B4-BE49-F238E27FC236}">
                <a16:creationId xmlns:a16="http://schemas.microsoft.com/office/drawing/2014/main" id="{80F04D74-3324-D387-74FD-DECB2E7BD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129" y="2223294"/>
            <a:ext cx="3603425" cy="122703"/>
          </a:xfrm>
          <a:prstGeom prst="leftRightArrow">
            <a:avLst>
              <a:gd name="adj1" fmla="val 50000"/>
              <a:gd name="adj2" fmla="val 21823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17" name="AutoShape 8">
            <a:extLst>
              <a:ext uri="{FF2B5EF4-FFF2-40B4-BE49-F238E27FC236}">
                <a16:creationId xmlns:a16="http://schemas.microsoft.com/office/drawing/2014/main" id="{07A7E7FC-ED98-B287-7CE6-EE9BD3554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909" y="2231608"/>
            <a:ext cx="3603425" cy="122703"/>
          </a:xfrm>
          <a:prstGeom prst="leftRightArrow">
            <a:avLst>
              <a:gd name="adj1" fmla="val 50000"/>
              <a:gd name="adj2" fmla="val 21823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4719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MPU stanovuje rozsah znalostí pro:</a:t>
            </a:r>
          </a:p>
          <a:p>
            <a:pPr marL="726300" lvl="1" indent="-457200"/>
            <a:r>
              <a:rPr lang="cs-CZ" sz="1300" b="0" dirty="0"/>
              <a:t>zaměstnance provozovatelů drah</a:t>
            </a:r>
          </a:p>
          <a:p>
            <a:pPr marL="726300" lvl="1" indent="-457200"/>
            <a:r>
              <a:rPr lang="cs-CZ" sz="1300" b="0" dirty="0"/>
              <a:t>zaměstnance dopravců </a:t>
            </a:r>
          </a:p>
          <a:p>
            <a:pPr marL="726300" lvl="1" indent="-457200"/>
            <a:r>
              <a:rPr lang="cs-CZ" sz="1300" b="0" dirty="0"/>
              <a:t>zaměstnance dodavatelů</a:t>
            </a:r>
          </a:p>
          <a:p>
            <a:pPr marL="457200" indent="-457200">
              <a:buFont typeface="+mj-lt"/>
              <a:buAutoNum type="arabicPeriod"/>
            </a:pPr>
            <a:endParaRPr lang="cs-CZ" sz="1300" b="0" dirty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Ve všech případech odpovídá zaměstnavatel za dodržování ustanovení MPU svými zaměstnanci.</a:t>
            </a:r>
          </a:p>
          <a:p>
            <a:pPr marL="457200" indent="-457200">
              <a:buFont typeface="+mj-lt"/>
              <a:buAutoNum type="arabicPeriod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Místní pohraniční ujednání – rozsah znalostí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10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8944777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V případě, že dopravce bude provozovat drážní dopravu v Polsku a na úseku přeshraničního provozu, musí strojvedoucí mít znalost vnitřních předpisů PLK SA a příslušného Místního pohraniční ujednání. </a:t>
            </a:r>
          </a:p>
          <a:p>
            <a:pPr marL="457200" indent="-457200">
              <a:buFont typeface="+mj-lt"/>
              <a:buAutoNum type="arabicPeriod"/>
            </a:pPr>
            <a:endParaRPr lang="cs-CZ" sz="1300" b="0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V případě, že dopravce bude provozovat drážní dopravu v České republice a na úseku přeshraničního provozu, musí strojvedoucí mít znalost vnitřních předpisů SŽ a příslušného Místního pohraniční ujednání. 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V případě, že dopravce bude provozovat drážní dopravu v České republice, v Polsku a také na úseku přeshraničního provozu, musí strojvedoucí mít znalost vnitřních předpisů SŽ, PLK SA a příslušného Místního pohraniční ujednání. </a:t>
            </a:r>
          </a:p>
          <a:p>
            <a:pPr marL="457200" indent="-457200">
              <a:buFont typeface="+mj-lt"/>
              <a:buAutoNum type="arabicPeriod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Místní pohraniční ujednání – závěr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11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58000376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SŽ D1 ČÁST PRVNÍ</a:t>
            </a:r>
          </a:p>
          <a:p>
            <a:pPr marL="717550" indent="-265113">
              <a:buFont typeface="Arial" panose="020B0604020202020204" pitchFamily="34" charset="0"/>
              <a:buChar char="•"/>
            </a:pPr>
            <a:r>
              <a:rPr lang="cs-CZ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 1. 7. 2024 změna č. 1, jediným předmětem této změny je ustanovení čl. 179–181 a přenesení odpovědnosti za zajištění drážních vozidel na dopravce (na základě podnětu dopravců a v souladu s TSI OPE)</a:t>
            </a:r>
          </a:p>
          <a:p>
            <a:pPr marL="0" indent="0">
              <a:buNone/>
            </a:pPr>
            <a:endParaRPr lang="cs-CZ" sz="1300" b="0" dirty="0"/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Aktuální změny vnitřních předpisů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12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17876930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0" indent="0">
              <a:lnSpc>
                <a:spcPct val="115000"/>
              </a:lnSpc>
              <a:buNone/>
            </a:pPr>
            <a:r>
              <a:rPr lang="cs-CZ" b="1" dirty="0"/>
              <a:t>D1 Dopravní a návěstní předpis</a:t>
            </a:r>
          </a:p>
          <a:p>
            <a:pPr marL="717550" lvl="0" indent="-265113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předpoklad účinnosti od 14. 12. 2025 (platnost JŘ 2026)</a:t>
            </a:r>
          </a:p>
          <a:p>
            <a:pPr marL="717550" lvl="0" indent="-265113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momentálně se připravuje, bude obsahovat i ustanovení pro ETCS</a:t>
            </a:r>
          </a:p>
          <a:p>
            <a:pPr marL="717550" lvl="0" indent="-265113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předpoklad rozsáhlých změn v oblasti posunu</a:t>
            </a:r>
          </a:p>
          <a:p>
            <a:pPr marL="717550" lvl="0" indent="-265113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jednotný písemný rozkaz (příkaz strojvedoucímu) – evropská část, národní část</a:t>
            </a:r>
          </a:p>
          <a:p>
            <a:pPr marL="994950" lvl="2" indent="-28575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nahradí rozkazy ETCS, </a:t>
            </a:r>
            <a:r>
              <a:rPr lang="cs-CZ" sz="1800" dirty="0" err="1">
                <a:latin typeface="Verdana" panose="020B0604030504040204" pitchFamily="34" charset="0"/>
                <a:cs typeface="Times New Roman" panose="02020603050405020304" pitchFamily="18" charset="0"/>
              </a:rPr>
              <a:t>Pv</a:t>
            </a: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, Op, Z, V PMD</a:t>
            </a:r>
          </a:p>
          <a:p>
            <a:pPr marL="994950" lvl="2" indent="-28575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možnost doručení i diktování</a:t>
            </a:r>
          </a:p>
          <a:p>
            <a:pPr marL="994950" lvl="2" indent="-28575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příprava na jiný způsob zpravování – obdoba „LA“, digitalizace procesu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1800" dirty="0">
                <a:latin typeface="Verdana" panose="020B0604030504040204" pitchFamily="34" charset="0"/>
                <a:cs typeface="Times New Roman" panose="02020603050405020304" pitchFamily="18" charset="0"/>
              </a:rPr>
              <a:t>předpoklad další aktualizace ve dvouletých cyklech (2028, 2030…) – rychleji nelze na změny evropské legislativy reagovat</a:t>
            </a:r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Aktuální změny vnitřních předpisů</a:t>
            </a:r>
            <a:br>
              <a:rPr lang="cs-CZ" sz="1800" b="1" dirty="0">
                <a:solidFill>
                  <a:srgbClr val="4F81BD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13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62676881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2204" y="1239714"/>
            <a:ext cx="8156575" cy="4536831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1000"/>
              </a:spcBef>
              <a:buNone/>
            </a:pPr>
            <a:r>
              <a:rPr lang="cs-CZ" b="1" dirty="0"/>
              <a:t>PPD-1/2024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Pokyn provozovatele dráhy, který nahradí PPD-6/2022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Bude obsahovat ustanovení pro ETCS v aplikačních variantách STOP a L2 bez stop značek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Předpoklad zániku s účinností nového předpisu D1</a:t>
            </a:r>
          </a:p>
          <a:p>
            <a:pPr marL="702900" lvl="1" indent="-342900">
              <a:buFont typeface="+mj-lt"/>
              <a:buAutoNum type="arabicPeriod"/>
            </a:pPr>
            <a:endParaRPr lang="cs-CZ" sz="1300" b="0" dirty="0"/>
          </a:p>
          <a:p>
            <a:pPr lvl="2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Aktuální změny vnitřních předpisů</a:t>
            </a:r>
            <a:br>
              <a:rPr lang="cs-CZ" sz="1800" b="1" dirty="0">
                <a:solidFill>
                  <a:srgbClr val="4F81BD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>
                <a:solidFill>
                  <a:srgbClr val="002B59"/>
                </a:solidFill>
              </a:rPr>
              <a:pPr/>
              <a:t>14</a:t>
            </a:fld>
            <a:endParaRPr lang="cs-CZ" dirty="0">
              <a:solidFill>
                <a:srgbClr val="002B59"/>
              </a:solidFill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Mezinárodní styk drah – Místní pohraniční ujednání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01489262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077308" y="1509712"/>
            <a:ext cx="5576154" cy="1919288"/>
          </a:xfrm>
        </p:spPr>
        <p:txBody>
          <a:bodyPr/>
          <a:lstStyle/>
          <a:p>
            <a:pPr>
              <a:buNone/>
            </a:pPr>
            <a:r>
              <a:rPr lang="cs-CZ" dirty="0"/>
              <a:t>Mezinárodní styk drah – Místní pohraniční ujednání</a:t>
            </a:r>
          </a:p>
          <a:p>
            <a:pPr>
              <a:buNone/>
            </a:pPr>
            <a:endParaRPr lang="cs-CZ" dirty="0"/>
          </a:p>
          <a:p>
            <a:pPr lvl="1">
              <a:buNone/>
            </a:pPr>
            <a:r>
              <a:rPr lang="cs-CZ" dirty="0"/>
              <a:t>Mgr. Roland Nohel</a:t>
            </a:r>
          </a:p>
          <a:p>
            <a:pPr lvl="2">
              <a:buNone/>
            </a:pPr>
            <a:r>
              <a:rPr lang="cs-CZ" dirty="0"/>
              <a:t>skupina pro mezinárodní styk drah</a:t>
            </a:r>
          </a:p>
          <a:p>
            <a:pPr lvl="2">
              <a:buNone/>
            </a:pPr>
            <a:endParaRPr lang="cs-CZ" dirty="0"/>
          </a:p>
          <a:p>
            <a:pPr lvl="2">
              <a:buNone/>
            </a:pPr>
            <a:r>
              <a:rPr lang="cs-CZ" dirty="0"/>
              <a:t>nohel@spravazeleznic.cz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96888" y="6207369"/>
            <a:ext cx="8156575" cy="341069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spravazeleznic.cz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Normální sníme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ZDC">
    <a:dk1>
      <a:srgbClr val="002B59"/>
    </a:dk1>
    <a:lt1>
      <a:srgbClr val="FFFFFF"/>
    </a:lt1>
    <a:dk2>
      <a:srgbClr val="FF5200"/>
    </a:dk2>
    <a:lt2>
      <a:srgbClr val="FFFFFF"/>
    </a:lt2>
    <a:accent1>
      <a:srgbClr val="002B59"/>
    </a:accent1>
    <a:accent2>
      <a:srgbClr val="FF5200"/>
    </a:accent2>
    <a:accent3>
      <a:srgbClr val="00A1E0"/>
    </a:accent3>
    <a:accent4>
      <a:srgbClr val="737373"/>
    </a:accent4>
    <a:accent5>
      <a:srgbClr val="82BC00"/>
    </a:accent5>
    <a:accent6>
      <a:srgbClr val="34A49A"/>
    </a:accent6>
    <a:hlink>
      <a:srgbClr val="002B59"/>
    </a:hlink>
    <a:folHlink>
      <a:srgbClr val="737373"/>
    </a:folHlink>
  </a:clrScheme>
</a:themeOverride>
</file>

<file path=ppt/theme/themeOverride2.xml><?xml version="1.0" encoding="utf-8"?>
<a:themeOverride xmlns:a="http://schemas.openxmlformats.org/drawingml/2006/main">
  <a:clrScheme name="SZDC">
    <a:dk1>
      <a:srgbClr val="002B59"/>
    </a:dk1>
    <a:lt1>
      <a:srgbClr val="FFFFFF"/>
    </a:lt1>
    <a:dk2>
      <a:srgbClr val="FF5200"/>
    </a:dk2>
    <a:lt2>
      <a:srgbClr val="FFFFFF"/>
    </a:lt2>
    <a:accent1>
      <a:srgbClr val="002B59"/>
    </a:accent1>
    <a:accent2>
      <a:srgbClr val="FF5200"/>
    </a:accent2>
    <a:accent3>
      <a:srgbClr val="00A1E0"/>
    </a:accent3>
    <a:accent4>
      <a:srgbClr val="737373"/>
    </a:accent4>
    <a:accent5>
      <a:srgbClr val="82BC00"/>
    </a:accent5>
    <a:accent6>
      <a:srgbClr val="34A49A"/>
    </a:accent6>
    <a:hlink>
      <a:srgbClr val="002B59"/>
    </a:hlink>
    <a:folHlink>
      <a:srgbClr val="737373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_Source xmlns="http://schemas.microsoft.com/sharepoint/v3/fields" xsi:nil="true"/>
    <URL xmlns="http://schemas.microsoft.com/sharepoint/v3">
      <Url xsi:nil="true"/>
      <Description xsi:nil="true"/>
    </URL>
    <_Coverage xmlns="http://schemas.microsoft.com/sharepoint/v3/fields" xsi:nil="true"/>
    <_RightsManagement xmlns="http://schemas.microsoft.com/sharepoint/v3/fields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68DDC52BD08C74A84BD722897D47355" ma:contentTypeVersion="7" ma:contentTypeDescription="Vytvořit nový dokument" ma:contentTypeScope="" ma:versionID="0091792794118dfa8380e63db8c156dc">
  <xsd:schema xmlns:xsd="http://www.w3.org/2001/XMLSchema" xmlns:p="http://schemas.microsoft.com/office/2006/metadata/properties" xmlns:ns1="http://schemas.microsoft.com/sharepoint/v3" xmlns:ns2="http://schemas.microsoft.com/sharepoint/v3/fields" targetNamespace="http://schemas.microsoft.com/office/2006/metadata/properties" ma:root="true" ma:fieldsID="e50c54431dbdc2c5f53f82dc5678a903" ns1:_="" ns2:_="">
    <xsd:import namespace="http://schemas.microsoft.com/sharepoint/v3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URL" minOccurs="0"/>
                <xsd:element ref="ns2:_Source" minOccurs="0"/>
                <xsd:element ref="ns2:_RightsManagement" minOccurs="0"/>
                <xsd:element ref="ns2:_Cover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URL" ma:index="8" nillable="true" ma:displayName="Adresa URL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http://schemas.microsoft.com/sharepoint/v3/fields" elementFormDefault="qualified">
    <xsd:import namespace="http://schemas.microsoft.com/office/2006/documentManagement/types"/>
    <xsd:element name="_Source" ma:index="9" nillable="true" ma:displayName="Zdroj" ma:description="Odkazy na prostředky, z nichž byl tento prostředek odvozen" ma:internalName="_Source">
      <xsd:simpleType>
        <xsd:restriction base="dms:Note"/>
      </xsd:simpleType>
    </xsd:element>
    <xsd:element name="_RightsManagement" ma:index="10" nillable="true" ma:displayName="Správa práv" ma:description="Informace o právech souvisejících s tímto prostředkem" ma:internalName="_RightsManagement">
      <xsd:simpleType>
        <xsd:restriction base="dms:Note"/>
      </xsd:simpleType>
    </xsd:element>
    <xsd:element name="_Coverage" ma:index="11" nillable="true" ma:displayName="Pokrytí" ma:description="Rozsah" ma:internalName="_Coverag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 ma:readOnly="true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 ma:index="12" ma:displayName="Kategorie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DCDC667A-DC1C-4956-AC33-C2A08A371B14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purl.org/dc/dcmitype/"/>
    <ds:schemaRef ds:uri="http://schemas.microsoft.com/sharepoint/v3/field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93D3369-5EC3-4899-B259-DD9A80F086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8E6767-B973-4127-B928-3626D7E041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3/field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3625</TotalTime>
  <Words>1115</Words>
  <Application>Microsoft Office PowerPoint</Application>
  <PresentationFormat>Předvádění na obrazovce (4:3)</PresentationFormat>
  <Paragraphs>140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23" baseType="lpstr">
      <vt:lpstr>Arial</vt:lpstr>
      <vt:lpstr>Calibri</vt:lpstr>
      <vt:lpstr>Courier New</vt:lpstr>
      <vt:lpstr>Symbol</vt:lpstr>
      <vt:lpstr>Verdana</vt:lpstr>
      <vt:lpstr>Wingdings</vt:lpstr>
      <vt:lpstr>Office Theme</vt:lpstr>
      <vt:lpstr>Normální snímek</vt:lpstr>
      <vt:lpstr>Mezinárodní styk drah – MPU jako smlouva upravující kolizi předpisů</vt:lpstr>
      <vt:lpstr>Prezentace aplikace PowerPoint</vt:lpstr>
      <vt:lpstr>Místní pohraniční ujednání (MPU) </vt:lpstr>
      <vt:lpstr>Místní pohraniční ujednání – právní síla,  působnost, závaznost</vt:lpstr>
      <vt:lpstr>MPU – vnitřní předpis o provozování dráhy </vt:lpstr>
      <vt:lpstr>MPU – příklady kolize předpisů</vt:lpstr>
      <vt:lpstr>MPU – příklady kolize předpisů</vt:lpstr>
      <vt:lpstr>MPU – odborná způsobilost strojvedoucího</vt:lpstr>
      <vt:lpstr>MPU – odborná způsobilost strojvedoucího</vt:lpstr>
      <vt:lpstr>Místní pohraniční ujednání – rozsah znalostí</vt:lpstr>
      <vt:lpstr>Místní pohraniční ujednání – závěr</vt:lpstr>
      <vt:lpstr>Aktuální změny vnitřních předpisů</vt:lpstr>
      <vt:lpstr>Aktuální změny vnitřních předpisů </vt:lpstr>
      <vt:lpstr>Aktuální změny vnitřních předpisů 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Interoperabilita a legislativa EU, projekty Správy železnic</dc:title>
  <dc:creator>Nohel Roland, Mgr.</dc:creator>
  <cp:lastModifiedBy>Nohel Roland, Mgr.</cp:lastModifiedBy>
  <cp:revision>148</cp:revision>
  <dcterms:created xsi:type="dcterms:W3CDTF">2018-05-24T14:44:43Z</dcterms:created>
  <dcterms:modified xsi:type="dcterms:W3CDTF">2024-04-25T07:20:18Z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0x010100D68DDC52BD08C74A84BD722897D47355</vt:lpwstr>
  </property>
</Properties>
</file>