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340" r:id="rId5"/>
    <p:sldId id="411" r:id="rId6"/>
    <p:sldId id="420" r:id="rId7"/>
    <p:sldId id="422" r:id="rId8"/>
    <p:sldId id="421" r:id="rId9"/>
    <p:sldId id="417" r:id="rId10"/>
    <p:sldId id="429" r:id="rId11"/>
    <p:sldId id="428" r:id="rId12"/>
    <p:sldId id="432" r:id="rId13"/>
    <p:sldId id="362" r:id="rId14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273">
          <p15:clr>
            <a:srgbClr val="A4A3A4"/>
          </p15:clr>
        </p15:guide>
        <p15:guide id="3" orient="horz" pos="4125">
          <p15:clr>
            <a:srgbClr val="A4A3A4"/>
          </p15:clr>
        </p15:guide>
        <p15:guide id="5" orient="horz" pos="3822">
          <p15:clr>
            <a:srgbClr val="A4A3A4"/>
          </p15:clr>
        </p15:guide>
        <p15:guide id="6" orient="horz" pos="951">
          <p15:clr>
            <a:srgbClr val="A4A3A4"/>
          </p15:clr>
        </p15:guide>
        <p15:guide id="7" pos="2880">
          <p15:clr>
            <a:srgbClr val="A4A3A4"/>
          </p15:clr>
        </p15:guide>
        <p15:guide id="8" pos="313">
          <p15:clr>
            <a:srgbClr val="A4A3A4"/>
          </p15:clr>
        </p15:guide>
        <p15:guide id="9" pos="5451">
          <p15:clr>
            <a:srgbClr val="A4A3A4"/>
          </p15:clr>
        </p15:guide>
        <p15:guide id="10" pos="2049">
          <p15:clr>
            <a:srgbClr val="A4A3A4"/>
          </p15:clr>
        </p15:guide>
        <p15:guide id="11" pos="3711">
          <p15:clr>
            <a:srgbClr val="A4A3A4"/>
          </p15:clr>
        </p15:guide>
        <p15:guide id="12" pos="3864">
          <p15:clr>
            <a:srgbClr val="A4A3A4"/>
          </p15:clr>
        </p15:guide>
        <p15:guide id="13" pos="2801">
          <p15:clr>
            <a:srgbClr val="A4A3A4"/>
          </p15:clr>
        </p15:guide>
        <p15:guide id="14" pos="2959">
          <p15:clr>
            <a:srgbClr val="A4A3A4"/>
          </p15:clr>
        </p15:guide>
        <p15:guide id="15" pos="1896">
          <p15:clr>
            <a:srgbClr val="A4A3A4"/>
          </p15:clr>
        </p15:guide>
        <p15:guide id="16" orient="horz" pos="344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82C228D-DB82-498E-97C7-A9C4409E5F8C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82C228D-DB82-498E-97C7-A9C4409E5F8C}" styleName="SZDC Tab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7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7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381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solidFill>
            <a:schemeClr val="accent3">
              <a:alpha val="20000"/>
            </a:schemeClr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61" autoAdjust="0"/>
    <p:restoredTop sz="94660"/>
  </p:normalViewPr>
  <p:slideViewPr>
    <p:cSldViewPr snapToGrid="0">
      <p:cViewPr varScale="1">
        <p:scale>
          <a:sx n="78" d="100"/>
          <a:sy n="78" d="100"/>
        </p:scale>
        <p:origin x="882" y="96"/>
      </p:cViewPr>
      <p:guideLst>
        <p:guide orient="horz" pos="2160"/>
        <p:guide orient="horz" pos="273"/>
        <p:guide orient="horz" pos="4125"/>
        <p:guide orient="horz" pos="3822"/>
        <p:guide orient="horz" pos="951"/>
        <p:guide pos="2880"/>
        <p:guide pos="313"/>
        <p:guide pos="5451"/>
        <p:guide pos="2049"/>
        <p:guide pos="3711"/>
        <p:guide pos="3864"/>
        <p:guide pos="2801"/>
        <p:guide pos="2959"/>
        <p:guide pos="1896"/>
        <p:guide orient="horz" pos="344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126000" cy="126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BEEEBB-0C9E-4734-AF65-819303D9B1D8}" type="datetimeFigureOut">
              <a:rPr lang="cs-CZ" smtClean="0"/>
              <a:t>23.04.2024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E3DEFB-76E2-4B86-9939-3E44EFA5BF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39184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48D279-CB39-4E49-B4C4-534702CDECCA}" type="datetimeFigureOut">
              <a:rPr lang="cs-CZ" smtClean="0"/>
              <a:pPr/>
              <a:t>23.04.2024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CE2BAC-C39F-4556-A179-5451CF6BF0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6254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41BBC46A-5189-452F-AC1B-E81CA73895B1}" type="slidenum">
              <a:rPr lang="cs-CZ" altLang="cs-CZ" smtClean="0"/>
              <a:pPr>
                <a:spcBef>
                  <a:spcPct val="0"/>
                </a:spcBef>
              </a:pPr>
              <a:t>2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583941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CE2BAC-C39F-4556-A179-5451CF6BF04D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92536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41BBC46A-5189-452F-AC1B-E81CA73895B1}" type="slidenum">
              <a:rPr lang="cs-CZ" altLang="cs-CZ" smtClean="0"/>
              <a:pPr>
                <a:spcBef>
                  <a:spcPct val="0"/>
                </a:spcBef>
              </a:pPr>
              <a:t>9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68177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96887" y="4059080"/>
            <a:ext cx="8156575" cy="1134144"/>
          </a:xfrm>
        </p:spPr>
        <p:txBody>
          <a:bodyPr anchor="b" anchorCtr="0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7" y="3429000"/>
            <a:ext cx="8156575" cy="378048"/>
          </a:xfrm>
        </p:spPr>
        <p:txBody>
          <a:bodyPr anchor="b" anchorCtr="0"/>
          <a:lstStyle>
            <a:lvl1pPr marL="252000" indent="-252000" algn="l">
              <a:buClrTx/>
              <a:buFont typeface="Verdana" pitchFamily="34" charset="0"/>
              <a:buChar char="—"/>
              <a:defRPr sz="1500" b="1">
                <a:solidFill>
                  <a:schemeClr val="accent3"/>
                </a:solidFill>
              </a:defRPr>
            </a:lvl1pPr>
            <a:lvl2pPr marL="504000" indent="-252000" algn="l">
              <a:buClrTx/>
              <a:buFont typeface="Verdana" pitchFamily="34" charset="0"/>
              <a:buChar char="—"/>
              <a:defRPr sz="1500">
                <a:solidFill>
                  <a:schemeClr val="accent3"/>
                </a:solidFill>
              </a:defRPr>
            </a:lvl2pPr>
            <a:lvl3pPr marL="75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3pPr>
            <a:lvl4pPr marL="97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4pPr>
            <a:lvl5pPr marL="1188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5pPr>
            <a:lvl6pPr marL="1404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6pPr>
            <a:lvl7pPr marL="1620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7pPr>
            <a:lvl8pPr marL="183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8pPr>
            <a:lvl9pPr marL="205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496888" y="5571272"/>
            <a:ext cx="8156575" cy="496152"/>
          </a:xfrm>
        </p:spPr>
        <p:txBody>
          <a:bodyPr anchor="t" anchorCtr="0"/>
          <a:lstStyle>
            <a:lvl1pPr marL="252000" indent="-252000">
              <a:buClrTx/>
              <a:defRPr sz="1500" b="0">
                <a:solidFill>
                  <a:schemeClr val="tx1"/>
                </a:solidFill>
              </a:defRPr>
            </a:lvl1pPr>
            <a:lvl2pPr marL="468000" indent="-216000">
              <a:buClrTx/>
              <a:defRPr sz="1100" b="0">
                <a:solidFill>
                  <a:schemeClr val="tx1"/>
                </a:solidFill>
              </a:defRPr>
            </a:lvl2pPr>
            <a:lvl3pPr marL="684000" indent="-216000">
              <a:buClrTx/>
              <a:defRPr sz="1100" b="0">
                <a:solidFill>
                  <a:schemeClr val="tx1"/>
                </a:solidFill>
              </a:defRPr>
            </a:lvl3pPr>
            <a:lvl4pPr marL="936000" indent="-216000">
              <a:buClrTx/>
              <a:defRPr sz="1100" b="0">
                <a:solidFill>
                  <a:schemeClr val="tx1"/>
                </a:solidFill>
              </a:defRPr>
            </a:lvl4pPr>
            <a:lvl5pPr marL="1188000" indent="-216000">
              <a:buClrTx/>
              <a:defRPr sz="1100" b="0">
                <a:solidFill>
                  <a:schemeClr val="tx1"/>
                </a:solidFill>
              </a:defRPr>
            </a:lvl5pPr>
            <a:lvl6pPr marL="1404000" indent="-216000">
              <a:buClrTx/>
              <a:defRPr sz="1100" b="0">
                <a:solidFill>
                  <a:schemeClr val="tx1"/>
                </a:solidFill>
              </a:defRPr>
            </a:lvl6pPr>
            <a:lvl7pPr marL="1620000" indent="-216000">
              <a:buClrTx/>
              <a:defRPr sz="1100" b="0">
                <a:solidFill>
                  <a:schemeClr val="tx1"/>
                </a:solidFill>
              </a:defRPr>
            </a:lvl7pPr>
            <a:lvl8pPr marL="1836000" indent="-216000">
              <a:buClrTx/>
              <a:defRPr sz="1100" b="0">
                <a:solidFill>
                  <a:schemeClr val="tx1"/>
                </a:solidFill>
              </a:defRPr>
            </a:lvl8pPr>
            <a:lvl9pPr marL="2052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D484C998-8052-416B-AE91-0AB37A28D16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432000"/>
            <a:ext cx="1713673" cy="635688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Print (Ec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96887" y="4059080"/>
            <a:ext cx="8156575" cy="1134144"/>
          </a:xfrm>
        </p:spPr>
        <p:txBody>
          <a:bodyPr anchor="b" anchorCtr="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7" y="3429000"/>
            <a:ext cx="8156575" cy="378048"/>
          </a:xfrm>
        </p:spPr>
        <p:txBody>
          <a:bodyPr anchor="b" anchorCtr="0"/>
          <a:lstStyle>
            <a:lvl1pPr marL="252000" indent="-252000" algn="l">
              <a:buClrTx/>
              <a:buFont typeface="Verdana" pitchFamily="34" charset="0"/>
              <a:buChar char="—"/>
              <a:defRPr sz="1500" b="1">
                <a:solidFill>
                  <a:schemeClr val="accent3"/>
                </a:solidFill>
              </a:defRPr>
            </a:lvl1pPr>
            <a:lvl2pPr marL="504000" indent="-252000" algn="l">
              <a:buClrTx/>
              <a:buFont typeface="Verdana" pitchFamily="34" charset="0"/>
              <a:buChar char="—"/>
              <a:defRPr sz="1500">
                <a:solidFill>
                  <a:schemeClr val="accent3"/>
                </a:solidFill>
              </a:defRPr>
            </a:lvl2pPr>
            <a:lvl3pPr marL="75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3pPr>
            <a:lvl4pPr marL="97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4pPr>
            <a:lvl5pPr marL="1188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5pPr>
            <a:lvl6pPr marL="1404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6pPr>
            <a:lvl7pPr marL="1620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7pPr>
            <a:lvl8pPr marL="1836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8pPr>
            <a:lvl9pPr marL="2052000" indent="-216000" algn="l">
              <a:buClrTx/>
              <a:buFont typeface="Verdana" pitchFamily="34" charset="0"/>
              <a:buChar char="—"/>
              <a:defRPr sz="1100">
                <a:solidFill>
                  <a:schemeClr val="accent3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496888" y="5571272"/>
            <a:ext cx="8156575" cy="496152"/>
          </a:xfrm>
        </p:spPr>
        <p:txBody>
          <a:bodyPr anchor="t" anchorCtr="0"/>
          <a:lstStyle>
            <a:lvl1pPr marL="252000" indent="-252000">
              <a:buClrTx/>
              <a:defRPr sz="1500" b="0">
                <a:solidFill>
                  <a:schemeClr val="tx1"/>
                </a:solidFill>
              </a:defRPr>
            </a:lvl1pPr>
            <a:lvl2pPr marL="468000" indent="-216000">
              <a:buClrTx/>
              <a:defRPr sz="1100" b="0">
                <a:solidFill>
                  <a:schemeClr val="tx1"/>
                </a:solidFill>
              </a:defRPr>
            </a:lvl2pPr>
            <a:lvl3pPr marL="684000" indent="-216000">
              <a:buClrTx/>
              <a:defRPr sz="1100" b="0">
                <a:solidFill>
                  <a:schemeClr val="tx1"/>
                </a:solidFill>
              </a:defRPr>
            </a:lvl3pPr>
            <a:lvl4pPr marL="936000" indent="-216000">
              <a:buClrTx/>
              <a:defRPr sz="1100" b="0">
                <a:solidFill>
                  <a:schemeClr val="tx1"/>
                </a:solidFill>
              </a:defRPr>
            </a:lvl4pPr>
            <a:lvl5pPr marL="1188000" indent="-216000">
              <a:buClrTx/>
              <a:defRPr sz="1100" b="0">
                <a:solidFill>
                  <a:schemeClr val="tx1"/>
                </a:solidFill>
              </a:defRPr>
            </a:lvl5pPr>
            <a:lvl6pPr marL="1404000" indent="-216000">
              <a:buClrTx/>
              <a:defRPr sz="1100" b="0">
                <a:solidFill>
                  <a:schemeClr val="tx1"/>
                </a:solidFill>
              </a:defRPr>
            </a:lvl6pPr>
            <a:lvl7pPr marL="1620000" indent="-216000">
              <a:buClrTx/>
              <a:defRPr sz="1100" b="0">
                <a:solidFill>
                  <a:schemeClr val="tx1"/>
                </a:solidFill>
              </a:defRPr>
            </a:lvl7pPr>
            <a:lvl8pPr marL="1836000" indent="-216000">
              <a:buClrTx/>
              <a:defRPr sz="1100" b="0">
                <a:solidFill>
                  <a:schemeClr val="tx1"/>
                </a:solidFill>
              </a:defRPr>
            </a:lvl8pPr>
            <a:lvl9pPr marL="2052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3B9573AE-0377-40D9-BDA9-DF8523212B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800" y="432000"/>
            <a:ext cx="1713673" cy="63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0470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8" y="1509713"/>
            <a:ext cx="8156575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 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8" y="1509713"/>
            <a:ext cx="5394325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134100" y="1509713"/>
            <a:ext cx="2519363" cy="40608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Picture 1/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9" y="1509713"/>
            <a:ext cx="3949700" cy="40615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697414" y="1509713"/>
            <a:ext cx="3956050" cy="4060825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Smal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888" y="3429000"/>
            <a:ext cx="8156575" cy="214227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5697288"/>
            <a:ext cx="8156575" cy="370137"/>
          </a:xfrm>
        </p:spPr>
        <p:txBody>
          <a:bodyPr anchor="b" anchorCtr="0"/>
          <a:lstStyle>
            <a:lvl1pPr marL="216000" indent="-216000">
              <a:buClrTx/>
              <a:defRPr sz="1100"/>
            </a:lvl1pPr>
            <a:lvl2pPr marL="432000" indent="-216000">
              <a:buClrTx/>
              <a:defRPr sz="1100"/>
            </a:lvl2pPr>
            <a:lvl3pPr marL="648000" indent="-216000">
              <a:buClrTx/>
              <a:defRPr sz="1100"/>
            </a:lvl3pPr>
            <a:lvl4pPr marL="900000" indent="-216000">
              <a:buClrTx/>
              <a:defRPr sz="1100"/>
            </a:lvl4pPr>
            <a:lvl5pPr marL="1152000" indent="-216000">
              <a:buClrTx/>
              <a:defRPr sz="1100"/>
            </a:lvl5pPr>
            <a:lvl6pPr marL="1368000" indent="-216000">
              <a:buClrTx/>
              <a:defRPr sz="1100"/>
            </a:lvl6pPr>
            <a:lvl7pPr marL="1584000" indent="-216000">
              <a:buClrTx/>
              <a:defRPr sz="1100"/>
            </a:lvl7pPr>
            <a:lvl8pPr marL="1800000" indent="-216000">
              <a:buClrTx/>
              <a:defRPr sz="1100"/>
            </a:lvl8pPr>
            <a:lvl9pPr marL="2016000" indent="-216000">
              <a:buClrTx/>
              <a:defRPr sz="1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96888" y="360000"/>
            <a:ext cx="8156575" cy="800712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134100" y="1509713"/>
            <a:ext cx="2519363" cy="1692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3252788" y="1509713"/>
            <a:ext cx="2638425" cy="1692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6"/>
          </p:nvPr>
        </p:nvSpPr>
        <p:spPr>
          <a:xfrm>
            <a:off x="496889" y="1509713"/>
            <a:ext cx="2513012" cy="1692000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 / Section Header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-460" y="-2383"/>
            <a:ext cx="9146841" cy="5467351"/>
          </a:xfrm>
          <a:custGeom>
            <a:avLst/>
            <a:gdLst>
              <a:gd name="connsiteX0" fmla="*/ 0 w 9144000"/>
              <a:gd name="connsiteY0" fmla="*/ 1366837 h 5467349"/>
              <a:gd name="connsiteX1" fmla="*/ 1366837 w 9144000"/>
              <a:gd name="connsiteY1" fmla="*/ 1366837 h 5467349"/>
              <a:gd name="connsiteX2" fmla="*/ 1366837 w 9144000"/>
              <a:gd name="connsiteY2" fmla="*/ 0 h 5467349"/>
              <a:gd name="connsiteX3" fmla="*/ 7777163 w 9144000"/>
              <a:gd name="connsiteY3" fmla="*/ 0 h 5467349"/>
              <a:gd name="connsiteX4" fmla="*/ 7777163 w 9144000"/>
              <a:gd name="connsiteY4" fmla="*/ 1366837 h 5467349"/>
              <a:gd name="connsiteX5" fmla="*/ 9144000 w 9144000"/>
              <a:gd name="connsiteY5" fmla="*/ 1366837 h 5467349"/>
              <a:gd name="connsiteX6" fmla="*/ 9144000 w 9144000"/>
              <a:gd name="connsiteY6" fmla="*/ 4100512 h 5467349"/>
              <a:gd name="connsiteX7" fmla="*/ 7777163 w 9144000"/>
              <a:gd name="connsiteY7" fmla="*/ 4100512 h 5467349"/>
              <a:gd name="connsiteX8" fmla="*/ 7777163 w 9144000"/>
              <a:gd name="connsiteY8" fmla="*/ 5467349 h 5467349"/>
              <a:gd name="connsiteX9" fmla="*/ 1366837 w 9144000"/>
              <a:gd name="connsiteY9" fmla="*/ 5467349 h 5467349"/>
              <a:gd name="connsiteX10" fmla="*/ 1366837 w 9144000"/>
              <a:gd name="connsiteY10" fmla="*/ 4100512 h 5467349"/>
              <a:gd name="connsiteX11" fmla="*/ 0 w 9144000"/>
              <a:gd name="connsiteY11" fmla="*/ 4100512 h 5467349"/>
              <a:gd name="connsiteX12" fmla="*/ 0 w 9144000"/>
              <a:gd name="connsiteY12" fmla="*/ 1366837 h 5467349"/>
              <a:gd name="connsiteX0" fmla="*/ 4763 w 9148763"/>
              <a:gd name="connsiteY0" fmla="*/ 1366837 h 5467349"/>
              <a:gd name="connsiteX1" fmla="*/ 0 w 9148763"/>
              <a:gd name="connsiteY1" fmla="*/ 1099 h 5467349"/>
              <a:gd name="connsiteX2" fmla="*/ 1371600 w 9148763"/>
              <a:gd name="connsiteY2" fmla="*/ 0 h 5467349"/>
              <a:gd name="connsiteX3" fmla="*/ 7781926 w 9148763"/>
              <a:gd name="connsiteY3" fmla="*/ 0 h 5467349"/>
              <a:gd name="connsiteX4" fmla="*/ 7781926 w 9148763"/>
              <a:gd name="connsiteY4" fmla="*/ 1366837 h 5467349"/>
              <a:gd name="connsiteX5" fmla="*/ 9148763 w 9148763"/>
              <a:gd name="connsiteY5" fmla="*/ 1366837 h 5467349"/>
              <a:gd name="connsiteX6" fmla="*/ 9148763 w 9148763"/>
              <a:gd name="connsiteY6" fmla="*/ 4100512 h 5467349"/>
              <a:gd name="connsiteX7" fmla="*/ 7781926 w 9148763"/>
              <a:gd name="connsiteY7" fmla="*/ 4100512 h 5467349"/>
              <a:gd name="connsiteX8" fmla="*/ 7781926 w 9148763"/>
              <a:gd name="connsiteY8" fmla="*/ 5467349 h 5467349"/>
              <a:gd name="connsiteX9" fmla="*/ 1371600 w 9148763"/>
              <a:gd name="connsiteY9" fmla="*/ 5467349 h 5467349"/>
              <a:gd name="connsiteX10" fmla="*/ 1371600 w 9148763"/>
              <a:gd name="connsiteY10" fmla="*/ 4100512 h 5467349"/>
              <a:gd name="connsiteX11" fmla="*/ 4763 w 9148763"/>
              <a:gd name="connsiteY11" fmla="*/ 4100512 h 5467349"/>
              <a:gd name="connsiteX12" fmla="*/ 4763 w 9148763"/>
              <a:gd name="connsiteY12" fmla="*/ 1366837 h 5467349"/>
              <a:gd name="connsiteX0" fmla="*/ 33 w 9144033"/>
              <a:gd name="connsiteY0" fmla="*/ 1366837 h 5467349"/>
              <a:gd name="connsiteX1" fmla="*/ 54802 w 9144033"/>
              <a:gd name="connsiteY1" fmla="*/ 39199 h 5467349"/>
              <a:gd name="connsiteX2" fmla="*/ 1366870 w 9144033"/>
              <a:gd name="connsiteY2" fmla="*/ 0 h 5467349"/>
              <a:gd name="connsiteX3" fmla="*/ 7777196 w 9144033"/>
              <a:gd name="connsiteY3" fmla="*/ 0 h 5467349"/>
              <a:gd name="connsiteX4" fmla="*/ 7777196 w 9144033"/>
              <a:gd name="connsiteY4" fmla="*/ 1366837 h 5467349"/>
              <a:gd name="connsiteX5" fmla="*/ 9144033 w 9144033"/>
              <a:gd name="connsiteY5" fmla="*/ 1366837 h 5467349"/>
              <a:gd name="connsiteX6" fmla="*/ 9144033 w 9144033"/>
              <a:gd name="connsiteY6" fmla="*/ 4100512 h 5467349"/>
              <a:gd name="connsiteX7" fmla="*/ 7777196 w 9144033"/>
              <a:gd name="connsiteY7" fmla="*/ 4100512 h 5467349"/>
              <a:gd name="connsiteX8" fmla="*/ 7777196 w 9144033"/>
              <a:gd name="connsiteY8" fmla="*/ 5467349 h 5467349"/>
              <a:gd name="connsiteX9" fmla="*/ 1366870 w 9144033"/>
              <a:gd name="connsiteY9" fmla="*/ 5467349 h 5467349"/>
              <a:gd name="connsiteX10" fmla="*/ 1366870 w 9144033"/>
              <a:gd name="connsiteY10" fmla="*/ 4100512 h 5467349"/>
              <a:gd name="connsiteX11" fmla="*/ 33 w 9144033"/>
              <a:gd name="connsiteY11" fmla="*/ 4100512 h 5467349"/>
              <a:gd name="connsiteX12" fmla="*/ 33 w 9144033"/>
              <a:gd name="connsiteY12" fmla="*/ 1366837 h 5467349"/>
              <a:gd name="connsiteX0" fmla="*/ 458 w 9144458"/>
              <a:gd name="connsiteY0" fmla="*/ 1368119 h 5468631"/>
              <a:gd name="connsiteX1" fmla="*/ 458 w 9144458"/>
              <a:gd name="connsiteY1" fmla="*/ 0 h 5468631"/>
              <a:gd name="connsiteX2" fmla="*/ 1367295 w 9144458"/>
              <a:gd name="connsiteY2" fmla="*/ 1282 h 5468631"/>
              <a:gd name="connsiteX3" fmla="*/ 7777621 w 9144458"/>
              <a:gd name="connsiteY3" fmla="*/ 1282 h 5468631"/>
              <a:gd name="connsiteX4" fmla="*/ 7777621 w 9144458"/>
              <a:gd name="connsiteY4" fmla="*/ 1368119 h 5468631"/>
              <a:gd name="connsiteX5" fmla="*/ 9144458 w 9144458"/>
              <a:gd name="connsiteY5" fmla="*/ 1368119 h 5468631"/>
              <a:gd name="connsiteX6" fmla="*/ 9144458 w 9144458"/>
              <a:gd name="connsiteY6" fmla="*/ 4101794 h 5468631"/>
              <a:gd name="connsiteX7" fmla="*/ 7777621 w 9144458"/>
              <a:gd name="connsiteY7" fmla="*/ 4101794 h 5468631"/>
              <a:gd name="connsiteX8" fmla="*/ 7777621 w 9144458"/>
              <a:gd name="connsiteY8" fmla="*/ 5468631 h 5468631"/>
              <a:gd name="connsiteX9" fmla="*/ 1367295 w 9144458"/>
              <a:gd name="connsiteY9" fmla="*/ 5468631 h 5468631"/>
              <a:gd name="connsiteX10" fmla="*/ 1367295 w 9144458"/>
              <a:gd name="connsiteY10" fmla="*/ 4101794 h 5468631"/>
              <a:gd name="connsiteX11" fmla="*/ 458 w 9144458"/>
              <a:gd name="connsiteY11" fmla="*/ 4101794 h 5468631"/>
              <a:gd name="connsiteX12" fmla="*/ 458 w 9144458"/>
              <a:gd name="connsiteY12" fmla="*/ 1368119 h 54686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469731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469731"/>
              <a:gd name="connsiteX1" fmla="*/ 458 w 9146840"/>
              <a:gd name="connsiteY1" fmla="*/ 1100 h 5469731"/>
              <a:gd name="connsiteX2" fmla="*/ 1367295 w 9146840"/>
              <a:gd name="connsiteY2" fmla="*/ 2382 h 5469731"/>
              <a:gd name="connsiteX3" fmla="*/ 7777621 w 9146840"/>
              <a:gd name="connsiteY3" fmla="*/ 2382 h 5469731"/>
              <a:gd name="connsiteX4" fmla="*/ 9146840 w 9146840"/>
              <a:gd name="connsiteY4" fmla="*/ 0 h 5469731"/>
              <a:gd name="connsiteX5" fmla="*/ 9144458 w 9146840"/>
              <a:gd name="connsiteY5" fmla="*/ 1369219 h 5469731"/>
              <a:gd name="connsiteX6" fmla="*/ 9144458 w 9146840"/>
              <a:gd name="connsiteY6" fmla="*/ 4102894 h 5469731"/>
              <a:gd name="connsiteX7" fmla="*/ 7777621 w 9146840"/>
              <a:gd name="connsiteY7" fmla="*/ 4102894 h 5469731"/>
              <a:gd name="connsiteX8" fmla="*/ 7777621 w 9146840"/>
              <a:gd name="connsiteY8" fmla="*/ 5360194 h 5469731"/>
              <a:gd name="connsiteX9" fmla="*/ 1367295 w 9146840"/>
              <a:gd name="connsiteY9" fmla="*/ 5469731 h 5469731"/>
              <a:gd name="connsiteX10" fmla="*/ 1367295 w 9146840"/>
              <a:gd name="connsiteY10" fmla="*/ 4102894 h 5469731"/>
              <a:gd name="connsiteX11" fmla="*/ 458 w 9146840"/>
              <a:gd name="connsiteY11" fmla="*/ 4102894 h 5469731"/>
              <a:gd name="connsiteX12" fmla="*/ 458 w 9146840"/>
              <a:gd name="connsiteY12" fmla="*/ 1369219 h 5469731"/>
              <a:gd name="connsiteX0" fmla="*/ 458 w 9146840"/>
              <a:gd name="connsiteY0" fmla="*/ 1369219 h 5360194"/>
              <a:gd name="connsiteX1" fmla="*/ 458 w 9146840"/>
              <a:gd name="connsiteY1" fmla="*/ 1100 h 5360194"/>
              <a:gd name="connsiteX2" fmla="*/ 1367295 w 9146840"/>
              <a:gd name="connsiteY2" fmla="*/ 2382 h 5360194"/>
              <a:gd name="connsiteX3" fmla="*/ 7777621 w 9146840"/>
              <a:gd name="connsiteY3" fmla="*/ 2382 h 5360194"/>
              <a:gd name="connsiteX4" fmla="*/ 9146840 w 9146840"/>
              <a:gd name="connsiteY4" fmla="*/ 0 h 5360194"/>
              <a:gd name="connsiteX5" fmla="*/ 9144458 w 9146840"/>
              <a:gd name="connsiteY5" fmla="*/ 1369219 h 5360194"/>
              <a:gd name="connsiteX6" fmla="*/ 9144458 w 9146840"/>
              <a:gd name="connsiteY6" fmla="*/ 4102894 h 5360194"/>
              <a:gd name="connsiteX7" fmla="*/ 7777621 w 9146840"/>
              <a:gd name="connsiteY7" fmla="*/ 4102894 h 5360194"/>
              <a:gd name="connsiteX8" fmla="*/ 7777621 w 9146840"/>
              <a:gd name="connsiteY8" fmla="*/ 5360194 h 5360194"/>
              <a:gd name="connsiteX9" fmla="*/ 1367295 w 9146840"/>
              <a:gd name="connsiteY9" fmla="*/ 5360194 h 5360194"/>
              <a:gd name="connsiteX10" fmla="*/ 1367295 w 9146840"/>
              <a:gd name="connsiteY10" fmla="*/ 4102894 h 5360194"/>
              <a:gd name="connsiteX11" fmla="*/ 458 w 9146840"/>
              <a:gd name="connsiteY11" fmla="*/ 4102894 h 5360194"/>
              <a:gd name="connsiteX12" fmla="*/ 458 w 9146840"/>
              <a:gd name="connsiteY12" fmla="*/ 1369219 h 5360194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4102894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77621 w 9146840"/>
              <a:gd name="connsiteY7" fmla="*/ 4102894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4102894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7350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3"/>
              <a:gd name="connsiteX1" fmla="*/ 458 w 9146840"/>
              <a:gd name="connsiteY1" fmla="*/ 1100 h 5472113"/>
              <a:gd name="connsiteX2" fmla="*/ 1367295 w 9146840"/>
              <a:gd name="connsiteY2" fmla="*/ 2382 h 5472113"/>
              <a:gd name="connsiteX3" fmla="*/ 7777621 w 9146840"/>
              <a:gd name="connsiteY3" fmla="*/ 2382 h 5472113"/>
              <a:gd name="connsiteX4" fmla="*/ 9146840 w 9146840"/>
              <a:gd name="connsiteY4" fmla="*/ 0 h 5472113"/>
              <a:gd name="connsiteX5" fmla="*/ 9144458 w 9146840"/>
              <a:gd name="connsiteY5" fmla="*/ 1369219 h 5472113"/>
              <a:gd name="connsiteX6" fmla="*/ 9144458 w 9146840"/>
              <a:gd name="connsiteY6" fmla="*/ 5472112 h 5472113"/>
              <a:gd name="connsiteX7" fmla="*/ 7780003 w 9146840"/>
              <a:gd name="connsiteY7" fmla="*/ 5469731 h 5472113"/>
              <a:gd name="connsiteX8" fmla="*/ 7777621 w 9146840"/>
              <a:gd name="connsiteY8" fmla="*/ 5360194 h 5472113"/>
              <a:gd name="connsiteX9" fmla="*/ 1367295 w 9146840"/>
              <a:gd name="connsiteY9" fmla="*/ 5360194 h 5472113"/>
              <a:gd name="connsiteX10" fmla="*/ 1367295 w 9146840"/>
              <a:gd name="connsiteY10" fmla="*/ 5472113 h 5472113"/>
              <a:gd name="connsiteX11" fmla="*/ 458 w 9146840"/>
              <a:gd name="connsiteY11" fmla="*/ 5467350 h 5472113"/>
              <a:gd name="connsiteX12" fmla="*/ 458 w 9146840"/>
              <a:gd name="connsiteY12" fmla="*/ 1369219 h 5472113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1367295 w 9146840"/>
              <a:gd name="connsiteY9" fmla="*/ 5360194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498138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2902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7777621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7780003 w 9146840"/>
              <a:gd name="connsiteY7" fmla="*/ 5469731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67350 h 5472112"/>
              <a:gd name="connsiteX12" fmla="*/ 458 w 9146840"/>
              <a:gd name="connsiteY12" fmla="*/ 1369219 h 5472112"/>
              <a:gd name="connsiteX0" fmla="*/ 458 w 9146840"/>
              <a:gd name="connsiteY0" fmla="*/ 1369219 h 5472112"/>
              <a:gd name="connsiteX1" fmla="*/ 458 w 9146840"/>
              <a:gd name="connsiteY1" fmla="*/ 1100 h 5472112"/>
              <a:gd name="connsiteX2" fmla="*/ 1367295 w 9146840"/>
              <a:gd name="connsiteY2" fmla="*/ 2382 h 5472112"/>
              <a:gd name="connsiteX3" fmla="*/ 7777621 w 9146840"/>
              <a:gd name="connsiteY3" fmla="*/ 2382 h 5472112"/>
              <a:gd name="connsiteX4" fmla="*/ 9146840 w 9146840"/>
              <a:gd name="connsiteY4" fmla="*/ 0 h 5472112"/>
              <a:gd name="connsiteX5" fmla="*/ 9144458 w 9146840"/>
              <a:gd name="connsiteY5" fmla="*/ 1369219 h 5472112"/>
              <a:gd name="connsiteX6" fmla="*/ 9144458 w 9146840"/>
              <a:gd name="connsiteY6" fmla="*/ 5472112 h 5472112"/>
              <a:gd name="connsiteX7" fmla="*/ 8644397 w 9146840"/>
              <a:gd name="connsiteY7" fmla="*/ 5472112 h 5472112"/>
              <a:gd name="connsiteX8" fmla="*/ 8646777 w 9146840"/>
              <a:gd name="connsiteY8" fmla="*/ 5360194 h 5472112"/>
              <a:gd name="connsiteX9" fmla="*/ 500521 w 9146840"/>
              <a:gd name="connsiteY9" fmla="*/ 5362576 h 5472112"/>
              <a:gd name="connsiteX10" fmla="*/ 500519 w 9146840"/>
              <a:gd name="connsiteY10" fmla="*/ 5469732 h 5472112"/>
              <a:gd name="connsiteX11" fmla="*/ 458 w 9146840"/>
              <a:gd name="connsiteY11" fmla="*/ 5472112 h 5472112"/>
              <a:gd name="connsiteX12" fmla="*/ 458 w 9146840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2443 w 9148764"/>
              <a:gd name="connsiteY10" fmla="*/ 5467351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72112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72112"/>
              <a:gd name="connsiteX1" fmla="*/ 2382 w 9148764"/>
              <a:gd name="connsiteY1" fmla="*/ 1100 h 5472112"/>
              <a:gd name="connsiteX2" fmla="*/ 1369219 w 9148764"/>
              <a:gd name="connsiteY2" fmla="*/ 2382 h 5472112"/>
              <a:gd name="connsiteX3" fmla="*/ 7779545 w 9148764"/>
              <a:gd name="connsiteY3" fmla="*/ 2382 h 5472112"/>
              <a:gd name="connsiteX4" fmla="*/ 9148764 w 9148764"/>
              <a:gd name="connsiteY4" fmla="*/ 0 h 5472112"/>
              <a:gd name="connsiteX5" fmla="*/ 9146382 w 9148764"/>
              <a:gd name="connsiteY5" fmla="*/ 1369219 h 5472112"/>
              <a:gd name="connsiteX6" fmla="*/ 9146382 w 9148764"/>
              <a:gd name="connsiteY6" fmla="*/ 5469731 h 5472112"/>
              <a:gd name="connsiteX7" fmla="*/ 8646321 w 9148764"/>
              <a:gd name="connsiteY7" fmla="*/ 5472112 h 5472112"/>
              <a:gd name="connsiteX8" fmla="*/ 8648701 w 9148764"/>
              <a:gd name="connsiteY8" fmla="*/ 5360194 h 5472112"/>
              <a:gd name="connsiteX9" fmla="*/ 502445 w 9148764"/>
              <a:gd name="connsiteY9" fmla="*/ 5362576 h 5472112"/>
              <a:gd name="connsiteX10" fmla="*/ 500061 w 9148764"/>
              <a:gd name="connsiteY10" fmla="*/ 5469732 h 5472112"/>
              <a:gd name="connsiteX11" fmla="*/ 0 w 9148764"/>
              <a:gd name="connsiteY11" fmla="*/ 5467350 h 5472112"/>
              <a:gd name="connsiteX12" fmla="*/ 2382 w 9148764"/>
              <a:gd name="connsiteY12" fmla="*/ 1369219 h 5472112"/>
              <a:gd name="connsiteX0" fmla="*/ 2382 w 9148764"/>
              <a:gd name="connsiteY0" fmla="*/ 1369219 h 5469732"/>
              <a:gd name="connsiteX1" fmla="*/ 2382 w 9148764"/>
              <a:gd name="connsiteY1" fmla="*/ 1100 h 5469732"/>
              <a:gd name="connsiteX2" fmla="*/ 1369219 w 9148764"/>
              <a:gd name="connsiteY2" fmla="*/ 2382 h 5469732"/>
              <a:gd name="connsiteX3" fmla="*/ 7779545 w 9148764"/>
              <a:gd name="connsiteY3" fmla="*/ 2382 h 5469732"/>
              <a:gd name="connsiteX4" fmla="*/ 9148764 w 9148764"/>
              <a:gd name="connsiteY4" fmla="*/ 0 h 5469732"/>
              <a:gd name="connsiteX5" fmla="*/ 9146382 w 9148764"/>
              <a:gd name="connsiteY5" fmla="*/ 1369219 h 5469732"/>
              <a:gd name="connsiteX6" fmla="*/ 9146382 w 9148764"/>
              <a:gd name="connsiteY6" fmla="*/ 5469731 h 5469732"/>
              <a:gd name="connsiteX7" fmla="*/ 8646321 w 9148764"/>
              <a:gd name="connsiteY7" fmla="*/ 5469731 h 5469732"/>
              <a:gd name="connsiteX8" fmla="*/ 8648701 w 9148764"/>
              <a:gd name="connsiteY8" fmla="*/ 5360194 h 5469732"/>
              <a:gd name="connsiteX9" fmla="*/ 502445 w 9148764"/>
              <a:gd name="connsiteY9" fmla="*/ 5362576 h 5469732"/>
              <a:gd name="connsiteX10" fmla="*/ 500061 w 9148764"/>
              <a:gd name="connsiteY10" fmla="*/ 5469732 h 5469732"/>
              <a:gd name="connsiteX11" fmla="*/ 0 w 9148764"/>
              <a:gd name="connsiteY11" fmla="*/ 5467350 h 5469732"/>
              <a:gd name="connsiteX12" fmla="*/ 2382 w 9148764"/>
              <a:gd name="connsiteY12" fmla="*/ 1369219 h 5469732"/>
              <a:gd name="connsiteX0" fmla="*/ 459 w 9146841"/>
              <a:gd name="connsiteY0" fmla="*/ 1369219 h 5469732"/>
              <a:gd name="connsiteX1" fmla="*/ 459 w 9146841"/>
              <a:gd name="connsiteY1" fmla="*/ 1100 h 5469732"/>
              <a:gd name="connsiteX2" fmla="*/ 1367296 w 9146841"/>
              <a:gd name="connsiteY2" fmla="*/ 2382 h 5469732"/>
              <a:gd name="connsiteX3" fmla="*/ 7777622 w 9146841"/>
              <a:gd name="connsiteY3" fmla="*/ 2382 h 5469732"/>
              <a:gd name="connsiteX4" fmla="*/ 9146841 w 9146841"/>
              <a:gd name="connsiteY4" fmla="*/ 0 h 5469732"/>
              <a:gd name="connsiteX5" fmla="*/ 9144459 w 9146841"/>
              <a:gd name="connsiteY5" fmla="*/ 1369219 h 5469732"/>
              <a:gd name="connsiteX6" fmla="*/ 9144459 w 9146841"/>
              <a:gd name="connsiteY6" fmla="*/ 5469731 h 5469732"/>
              <a:gd name="connsiteX7" fmla="*/ 8644398 w 9146841"/>
              <a:gd name="connsiteY7" fmla="*/ 5469731 h 5469732"/>
              <a:gd name="connsiteX8" fmla="*/ 8646778 w 9146841"/>
              <a:gd name="connsiteY8" fmla="*/ 5360194 h 5469732"/>
              <a:gd name="connsiteX9" fmla="*/ 500522 w 9146841"/>
              <a:gd name="connsiteY9" fmla="*/ 5362576 h 5469732"/>
              <a:gd name="connsiteX10" fmla="*/ 498138 w 9146841"/>
              <a:gd name="connsiteY10" fmla="*/ 5469732 h 5469732"/>
              <a:gd name="connsiteX11" fmla="*/ 458 w 9146841"/>
              <a:gd name="connsiteY11" fmla="*/ 5467350 h 5469732"/>
              <a:gd name="connsiteX12" fmla="*/ 459 w 9146841"/>
              <a:gd name="connsiteY12" fmla="*/ 1369219 h 5469732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498138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0522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9731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9731 h 5469731"/>
              <a:gd name="connsiteX7" fmla="*/ 8644398 w 9146841"/>
              <a:gd name="connsiteY7" fmla="*/ 5467350 h 5469731"/>
              <a:gd name="connsiteX8" fmla="*/ 8646778 w 9146841"/>
              <a:gd name="connsiteY8" fmla="*/ 5360194 h 5469731"/>
              <a:gd name="connsiteX9" fmla="*/ 502903 w 9146841"/>
              <a:gd name="connsiteY9" fmla="*/ 5362576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4398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6778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44396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2576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0194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9731"/>
              <a:gd name="connsiteX1" fmla="*/ 459 w 9146841"/>
              <a:gd name="connsiteY1" fmla="*/ 1100 h 5469731"/>
              <a:gd name="connsiteX2" fmla="*/ 1367296 w 9146841"/>
              <a:gd name="connsiteY2" fmla="*/ 2382 h 5469731"/>
              <a:gd name="connsiteX3" fmla="*/ 7777622 w 9146841"/>
              <a:gd name="connsiteY3" fmla="*/ 2382 h 5469731"/>
              <a:gd name="connsiteX4" fmla="*/ 9146841 w 9146841"/>
              <a:gd name="connsiteY4" fmla="*/ 0 h 5469731"/>
              <a:gd name="connsiteX5" fmla="*/ 9144459 w 9146841"/>
              <a:gd name="connsiteY5" fmla="*/ 1369219 h 5469731"/>
              <a:gd name="connsiteX6" fmla="*/ 9144459 w 9146841"/>
              <a:gd name="connsiteY6" fmla="*/ 5464968 h 5469731"/>
              <a:gd name="connsiteX7" fmla="*/ 8642016 w 9146841"/>
              <a:gd name="connsiteY7" fmla="*/ 5469731 h 5469731"/>
              <a:gd name="connsiteX8" fmla="*/ 8639633 w 9146841"/>
              <a:gd name="connsiteY8" fmla="*/ 5364956 h 5469731"/>
              <a:gd name="connsiteX9" fmla="*/ 502903 w 9146841"/>
              <a:gd name="connsiteY9" fmla="*/ 5364958 h 5469731"/>
              <a:gd name="connsiteX10" fmla="*/ 500520 w 9146841"/>
              <a:gd name="connsiteY10" fmla="*/ 5467351 h 5469731"/>
              <a:gd name="connsiteX11" fmla="*/ 458 w 9146841"/>
              <a:gd name="connsiteY11" fmla="*/ 5467350 h 5469731"/>
              <a:gd name="connsiteX12" fmla="*/ 459 w 9146841"/>
              <a:gd name="connsiteY12" fmla="*/ 1369219 h 546973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4956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  <a:gd name="connsiteX0" fmla="*/ 459 w 9146841"/>
              <a:gd name="connsiteY0" fmla="*/ 1369219 h 5467351"/>
              <a:gd name="connsiteX1" fmla="*/ 459 w 9146841"/>
              <a:gd name="connsiteY1" fmla="*/ 1100 h 5467351"/>
              <a:gd name="connsiteX2" fmla="*/ 1367296 w 9146841"/>
              <a:gd name="connsiteY2" fmla="*/ 2382 h 5467351"/>
              <a:gd name="connsiteX3" fmla="*/ 7777622 w 9146841"/>
              <a:gd name="connsiteY3" fmla="*/ 2382 h 5467351"/>
              <a:gd name="connsiteX4" fmla="*/ 9146841 w 9146841"/>
              <a:gd name="connsiteY4" fmla="*/ 0 h 5467351"/>
              <a:gd name="connsiteX5" fmla="*/ 9144459 w 9146841"/>
              <a:gd name="connsiteY5" fmla="*/ 1369219 h 5467351"/>
              <a:gd name="connsiteX6" fmla="*/ 9144459 w 9146841"/>
              <a:gd name="connsiteY6" fmla="*/ 5464968 h 5467351"/>
              <a:gd name="connsiteX7" fmla="*/ 8642016 w 9146841"/>
              <a:gd name="connsiteY7" fmla="*/ 5467350 h 5467351"/>
              <a:gd name="connsiteX8" fmla="*/ 8639633 w 9146841"/>
              <a:gd name="connsiteY8" fmla="*/ 5367337 h 5467351"/>
              <a:gd name="connsiteX9" fmla="*/ 502903 w 9146841"/>
              <a:gd name="connsiteY9" fmla="*/ 5364958 h 5467351"/>
              <a:gd name="connsiteX10" fmla="*/ 500520 w 9146841"/>
              <a:gd name="connsiteY10" fmla="*/ 5467351 h 5467351"/>
              <a:gd name="connsiteX11" fmla="*/ 458 w 9146841"/>
              <a:gd name="connsiteY11" fmla="*/ 5467350 h 5467351"/>
              <a:gd name="connsiteX12" fmla="*/ 459 w 9146841"/>
              <a:gd name="connsiteY12" fmla="*/ 1369219 h 5467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146841" h="5467351">
                <a:moveTo>
                  <a:pt x="459" y="1369219"/>
                </a:moveTo>
                <a:cubicBezTo>
                  <a:pt x="-1129" y="913973"/>
                  <a:pt x="2047" y="456346"/>
                  <a:pt x="459" y="1100"/>
                </a:cubicBezTo>
                <a:lnTo>
                  <a:pt x="1367296" y="2382"/>
                </a:lnTo>
                <a:lnTo>
                  <a:pt x="7777622" y="2382"/>
                </a:lnTo>
                <a:lnTo>
                  <a:pt x="9146841" y="0"/>
                </a:lnTo>
                <a:lnTo>
                  <a:pt x="9144459" y="1369219"/>
                </a:lnTo>
                <a:lnTo>
                  <a:pt x="9144459" y="5464968"/>
                </a:lnTo>
                <a:lnTo>
                  <a:pt x="8642016" y="5467350"/>
                </a:lnTo>
                <a:cubicBezTo>
                  <a:pt x="8642809" y="5430044"/>
                  <a:pt x="8638840" y="5404643"/>
                  <a:pt x="8639633" y="5367337"/>
                </a:cubicBezTo>
                <a:lnTo>
                  <a:pt x="502903" y="5364958"/>
                </a:lnTo>
                <a:cubicBezTo>
                  <a:pt x="502109" y="5400677"/>
                  <a:pt x="501314" y="5431632"/>
                  <a:pt x="500520" y="5467351"/>
                </a:cubicBezTo>
                <a:lnTo>
                  <a:pt x="458" y="5467350"/>
                </a:lnTo>
                <a:cubicBezTo>
                  <a:pt x="458" y="4099719"/>
                  <a:pt x="459" y="2736850"/>
                  <a:pt x="459" y="1369219"/>
                </a:cubicBezTo>
                <a:close/>
              </a:path>
            </a:pathLst>
          </a:custGeom>
        </p:spPr>
        <p:txBody>
          <a:bodyPr/>
          <a:lstStyle/>
          <a:p>
            <a:endParaRPr lang="cs-CZ"/>
          </a:p>
        </p:txBody>
      </p:sp>
      <p:sp>
        <p:nvSpPr>
          <p:cNvPr id="17" name="Rectangle 16"/>
          <p:cNvSpPr/>
          <p:nvPr userDrawn="1"/>
        </p:nvSpPr>
        <p:spPr>
          <a:xfrm>
            <a:off x="498475" y="5357813"/>
            <a:ext cx="8147050" cy="218586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496888" y="5554800"/>
            <a:ext cx="8156575" cy="496425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79FD0009-DC01-4F33-B276-32C4FF47F2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6328800"/>
            <a:ext cx="251066" cy="199260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ou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tx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451292B9-B0DA-4A20-A685-585E68CD466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800" y="6328800"/>
            <a:ext cx="251066" cy="199259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7936" y="1509712"/>
            <a:ext cx="4585526" cy="1919288"/>
          </a:xfrm>
        </p:spPr>
        <p:txBody>
          <a:bodyPr anchor="t" anchorCtr="0"/>
          <a:lstStyle>
            <a:lvl1pPr marL="252000" indent="-252000" algn="r">
              <a:buClrTx/>
              <a:buFont typeface="Verdana" pitchFamily="34" charset="0"/>
              <a:buChar char="—"/>
              <a:defRPr sz="1500" b="1">
                <a:solidFill>
                  <a:schemeClr val="tx1"/>
                </a:solidFill>
              </a:defRPr>
            </a:lvl1pPr>
            <a:lvl2pPr marL="504000" indent="-252000" algn="r">
              <a:buClrTx/>
              <a:buFont typeface="Verdana" pitchFamily="34" charset="0"/>
              <a:buChar char="—"/>
              <a:defRPr sz="1500" b="0">
                <a:solidFill>
                  <a:schemeClr val="tx1"/>
                </a:solidFill>
              </a:defRPr>
            </a:lvl2pPr>
            <a:lvl3pPr marL="756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3pPr>
            <a:lvl4pPr marL="972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4pPr>
            <a:lvl5pPr marL="1188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5pPr>
            <a:lvl6pPr marL="1404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6pPr>
            <a:lvl7pPr marL="1620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7pPr>
            <a:lvl8pPr marL="1836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8pPr>
            <a:lvl9pPr marL="2052000" indent="-216000" algn="r">
              <a:buClrTx/>
              <a:buFont typeface="Verdana" pitchFamily="34" charset="0"/>
              <a:buChar char="—"/>
              <a:defRPr sz="1100">
                <a:solidFill>
                  <a:schemeClr val="tx1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067936" y="357188"/>
            <a:ext cx="4585527" cy="803524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493712" y="5570625"/>
            <a:ext cx="8156575" cy="496800"/>
          </a:xfrm>
        </p:spPr>
        <p:txBody>
          <a:bodyPr anchor="t" anchorCtr="0"/>
          <a:lstStyle>
            <a:lvl1pPr marL="216000" indent="-216000">
              <a:buClrTx/>
              <a:defRPr sz="1100" b="0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75C49D45-999F-4C4C-A226-5F2BA609ED8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432000"/>
            <a:ext cx="1713673" cy="635688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- Print (Eco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496888" y="5359350"/>
            <a:ext cx="8156575" cy="21600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0" y="5467350"/>
            <a:ext cx="9144000" cy="139065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7936" y="1509712"/>
            <a:ext cx="4585526" cy="1919288"/>
          </a:xfrm>
        </p:spPr>
        <p:txBody>
          <a:bodyPr anchor="t" anchorCtr="0"/>
          <a:lstStyle>
            <a:lvl1pPr marL="252000" indent="-252000" algn="r">
              <a:buClrTx/>
              <a:buFont typeface="Verdana" pitchFamily="34" charset="0"/>
              <a:buChar char="—"/>
              <a:defRPr sz="1500" b="1">
                <a:solidFill>
                  <a:schemeClr val="bg1"/>
                </a:solidFill>
              </a:defRPr>
            </a:lvl1pPr>
            <a:lvl2pPr marL="504000" indent="-252000" algn="r">
              <a:buClrTx/>
              <a:buFont typeface="Verdana" pitchFamily="34" charset="0"/>
              <a:buChar char="—"/>
              <a:defRPr sz="1500" b="0">
                <a:solidFill>
                  <a:schemeClr val="bg1"/>
                </a:solidFill>
              </a:defRPr>
            </a:lvl2pPr>
            <a:lvl3pPr marL="756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3pPr>
            <a:lvl4pPr marL="972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4pPr>
            <a:lvl5pPr marL="1188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5pPr>
            <a:lvl6pPr marL="1404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6pPr>
            <a:lvl7pPr marL="1620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7pPr>
            <a:lvl8pPr marL="1836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8pPr>
            <a:lvl9pPr marL="2052000" indent="-216000" algn="r">
              <a:buClrTx/>
              <a:buFont typeface="Verdana" pitchFamily="34" charset="0"/>
              <a:buChar char="—"/>
              <a:defRPr sz="1100">
                <a:solidFill>
                  <a:schemeClr val="bg1"/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cs-CZ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/>
          </p:nvPr>
        </p:nvSpPr>
        <p:spPr>
          <a:xfrm>
            <a:off x="496888" y="6327368"/>
            <a:ext cx="8156575" cy="221070"/>
          </a:xfrm>
        </p:spPr>
        <p:txBody>
          <a:bodyPr anchor="b" anchorCtr="0"/>
          <a:lstStyle>
            <a:lvl1pPr marL="216000" indent="-216000">
              <a:buClrTx/>
              <a:defRPr sz="1100" b="1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067936" y="357188"/>
            <a:ext cx="4585527" cy="803524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493712" y="5570625"/>
            <a:ext cx="8156575" cy="496800"/>
          </a:xfrm>
        </p:spPr>
        <p:txBody>
          <a:bodyPr anchor="t" anchorCtr="0"/>
          <a:lstStyle>
            <a:lvl1pPr marL="216000" indent="-216000">
              <a:buClrTx/>
              <a:defRPr sz="1100" b="0">
                <a:solidFill>
                  <a:schemeClr val="tx1"/>
                </a:solidFill>
              </a:defRPr>
            </a:lvl1pPr>
            <a:lvl2pPr marL="432000" indent="-216000">
              <a:buClrTx/>
              <a:defRPr sz="1100" b="0">
                <a:solidFill>
                  <a:schemeClr val="tx1"/>
                </a:solidFill>
              </a:defRPr>
            </a:lvl2pPr>
            <a:lvl3pPr marL="648000" indent="-216000">
              <a:buClrTx/>
              <a:defRPr sz="1100" b="0">
                <a:solidFill>
                  <a:schemeClr val="tx1"/>
                </a:solidFill>
              </a:defRPr>
            </a:lvl3pPr>
            <a:lvl4pPr marL="900000" indent="-216000">
              <a:buClrTx/>
              <a:defRPr sz="1100" b="0">
                <a:solidFill>
                  <a:schemeClr val="tx1"/>
                </a:solidFill>
              </a:defRPr>
            </a:lvl4pPr>
            <a:lvl5pPr marL="1152000" indent="-216000">
              <a:buClrTx/>
              <a:defRPr sz="1100" b="0">
                <a:solidFill>
                  <a:schemeClr val="tx1"/>
                </a:solidFill>
              </a:defRPr>
            </a:lvl5pPr>
            <a:lvl6pPr marL="1368000" indent="-216000">
              <a:buClrTx/>
              <a:defRPr sz="1100" b="0">
                <a:solidFill>
                  <a:schemeClr val="tx1"/>
                </a:solidFill>
              </a:defRPr>
            </a:lvl6pPr>
            <a:lvl7pPr marL="1584000" indent="-216000">
              <a:buClrTx/>
              <a:defRPr sz="1100" b="0">
                <a:solidFill>
                  <a:schemeClr val="tx1"/>
                </a:solidFill>
              </a:defRPr>
            </a:lvl7pPr>
            <a:lvl8pPr marL="1800000" indent="-216000">
              <a:buClrTx/>
              <a:defRPr sz="1100" b="0">
                <a:solidFill>
                  <a:schemeClr val="tx1"/>
                </a:solidFill>
              </a:defRPr>
            </a:lvl8pPr>
            <a:lvl9pPr marL="2016000" indent="-216000">
              <a:buClrTx/>
              <a:defRPr sz="1100" b="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F4891A1E-0827-4DD5-99F4-29F0EDDEA25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800" y="432000"/>
            <a:ext cx="1713673" cy="63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5007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A1559-1D36-47BE-80CB-075378614446}" type="datetimeFigureOut">
              <a:rPr lang="cs-CZ"/>
              <a:pPr>
                <a:defRPr/>
              </a:pPr>
              <a:t>23.04.2024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BA6EDB-C36F-4FC8-AB6A-846F2FE2C51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53464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6888" y="357188"/>
            <a:ext cx="8156575" cy="80352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6888" y="1509713"/>
            <a:ext cx="8156575" cy="406155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cs-CZ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4288" y="6327369"/>
            <a:ext cx="909464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7536" y="6327369"/>
            <a:ext cx="5742696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cs-CZ"/>
              <a:t>Dlouhý název příslušné prezentace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72400" y="6327369"/>
            <a:ext cx="481063" cy="22107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100" b="1">
                <a:solidFill>
                  <a:schemeClr val="tx1"/>
                </a:solidFill>
              </a:defRPr>
            </a:lvl1pPr>
          </a:lstStyle>
          <a:p>
            <a:fld id="{D2BBFFE0-7584-47E7-90FA-15F39808A249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7D52871A-25F2-4A43-92F2-20178E160DE6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0" y="6328800"/>
            <a:ext cx="251066" cy="19926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0" r:id="rId3"/>
    <p:sldLayoutId id="2147483662" r:id="rId4"/>
    <p:sldLayoutId id="2147483663" r:id="rId5"/>
    <p:sldLayoutId id="2147483664" r:id="rId6"/>
    <p:sldLayoutId id="2147483661" r:id="rId7"/>
    <p:sldLayoutId id="2147483651" r:id="rId8"/>
    <p:sldLayoutId id="2147483660" r:id="rId9"/>
    <p:sldLayoutId id="2147483666" r:id="rId10"/>
    <p:sldLayoutId id="2147483668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40"/>
        </a:spcBef>
        <a:buClr>
          <a:schemeClr val="tx2"/>
        </a:buClr>
        <a:buFont typeface="Verdana" pitchFamily="34" charset="0"/>
        <a:buChar char="—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12000" indent="-252000" algn="l" defTabSz="914400" rtl="0" eaLnBrk="1" latinLnBrk="0" hangingPunct="1">
        <a:spcBef>
          <a:spcPts val="240"/>
        </a:spcBef>
        <a:buClrTx/>
        <a:buFont typeface="Verdana" pitchFamily="34" charset="0"/>
        <a:buChar char="—"/>
        <a:defRPr sz="15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864000" indent="-252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5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111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1332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b="0" kern="1200">
          <a:solidFill>
            <a:schemeClr val="tx1"/>
          </a:solidFill>
          <a:latin typeface="+mn-lt"/>
          <a:ea typeface="+mn-ea"/>
          <a:cs typeface="+mn-cs"/>
        </a:defRPr>
      </a:lvl5pPr>
      <a:lvl6pPr marL="1548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764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1980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2196000" indent="-216000" algn="l" defTabSz="914400" rtl="0" eaLnBrk="1" latinLnBrk="0" hangingPunct="1">
        <a:spcBef>
          <a:spcPct val="20000"/>
        </a:spcBef>
        <a:buFont typeface="Verdana" pitchFamily="34" charset="0"/>
        <a:buChar char="—"/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88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orient="horz" pos="3444" userDrawn="1">
          <p15:clr>
            <a:srgbClr val="F26B43"/>
          </p15:clr>
        </p15:guide>
        <p15:guide id="4" pos="314" userDrawn="1">
          <p15:clr>
            <a:srgbClr val="F26B43"/>
          </p15:clr>
        </p15:guide>
        <p15:guide id="5" pos="5446" userDrawn="1">
          <p15:clr>
            <a:srgbClr val="F26B43"/>
          </p15:clr>
        </p15:guide>
        <p15:guide id="6" orient="horz" pos="337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6887" y="4059080"/>
            <a:ext cx="4831209" cy="1134144"/>
          </a:xfrm>
        </p:spPr>
        <p:txBody>
          <a:bodyPr/>
          <a:lstStyle/>
          <a:p>
            <a:r>
              <a:rPr lang="cs-CZ" altLang="cs-CZ" dirty="0"/>
              <a:t>Centrální dispečerské pracoviště Praha</a:t>
            </a:r>
            <a:endParaRPr lang="cs-CZ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Česká republika, Malenovice, 25. 4. 2024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Ing. Pavel Kolář</a:t>
            </a:r>
          </a:p>
          <a:p>
            <a:pPr marL="0" lvl="1" indent="0">
              <a:buNone/>
            </a:pPr>
            <a:r>
              <a:rPr lang="cs-CZ" dirty="0"/>
              <a:t>ředitel CDP Praha</a:t>
            </a:r>
          </a:p>
        </p:txBody>
      </p:sp>
    </p:spTree>
    <p:extLst>
      <p:ext uri="{BB962C8B-B14F-4D97-AF65-F5344CB8AC3E}">
        <p14:creationId xmlns:p14="http://schemas.microsoft.com/office/powerpoint/2010/main" val="1742750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8120063" y="6245225"/>
            <a:ext cx="592137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BF8CDFC-704D-459D-853B-1C60401BE003}" type="slidenum">
              <a:rPr lang="cs-CZ" altLang="cs-CZ" sz="1100">
                <a:latin typeface="+mn-lt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cs-CZ" altLang="cs-CZ" sz="1100" dirty="0">
              <a:latin typeface="+mn-lt"/>
            </a:endParaRPr>
          </a:p>
        </p:txBody>
      </p:sp>
      <p:sp>
        <p:nvSpPr>
          <p:cNvPr id="25605" name="TextovéPole 1"/>
          <p:cNvSpPr txBox="1">
            <a:spLocks noChangeArrowheads="1"/>
          </p:cNvSpPr>
          <p:nvPr/>
        </p:nvSpPr>
        <p:spPr bwMode="auto">
          <a:xfrm>
            <a:off x="440421" y="1130729"/>
            <a:ext cx="855740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827088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235075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43063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lvl="2" indent="0" algn="just" eaLnBrk="1" hangingPunct="1">
              <a:spcBef>
                <a:spcPct val="0"/>
              </a:spcBef>
              <a:spcAft>
                <a:spcPts val="600"/>
              </a:spcAft>
              <a:buNone/>
              <a:tabLst>
                <a:tab pos="266700" algn="l"/>
              </a:tabLst>
              <a:defRPr/>
            </a:pPr>
            <a:r>
              <a:rPr lang="cs-CZ" altLang="cs-CZ" sz="2000" b="1" dirty="0">
                <a:latin typeface="+mn-lt"/>
              </a:rPr>
              <a:t>CDP Praha</a:t>
            </a:r>
          </a:p>
          <a:p>
            <a:pPr marL="542925" lvl="3" indent="-361950" algn="just" eaLnBrk="1" hangingPunct="1">
              <a:spcBef>
                <a:spcPct val="0"/>
              </a:spcBef>
              <a:spcAft>
                <a:spcPts val="300"/>
              </a:spcAft>
              <a:buFont typeface="Wingdings" panose="05000000000000000000" pitchFamily="2" charset="2"/>
              <a:buChar char="Ø"/>
              <a:tabLst>
                <a:tab pos="542925" algn="l"/>
              </a:tabLst>
              <a:defRPr/>
            </a:pPr>
            <a:r>
              <a:rPr lang="cs-CZ" altLang="cs-CZ" sz="1400" dirty="0">
                <a:latin typeface="+mn-lt"/>
              </a:rPr>
              <a:t>v současnosti je v provozu 6 dispečerských </a:t>
            </a:r>
            <a:r>
              <a:rPr lang="cs-CZ" altLang="cs-CZ" sz="1400" dirty="0" smtClean="0">
                <a:latin typeface="+mn-lt"/>
              </a:rPr>
              <a:t>sálů, </a:t>
            </a:r>
            <a:r>
              <a:rPr lang="cs-CZ" altLang="cs-CZ" sz="1400">
                <a:latin typeface="+mn-lt"/>
              </a:rPr>
              <a:t>cvičný </a:t>
            </a:r>
            <a:r>
              <a:rPr lang="cs-CZ" altLang="cs-CZ" sz="1400" smtClean="0">
                <a:latin typeface="+mn-lt"/>
              </a:rPr>
              <a:t>sál a </a:t>
            </a:r>
            <a:r>
              <a:rPr lang="cs-CZ" altLang="cs-CZ" sz="1400" dirty="0" smtClean="0">
                <a:latin typeface="+mn-lt"/>
              </a:rPr>
              <a:t>sál ETCS</a:t>
            </a:r>
            <a:endParaRPr lang="cs-CZ" altLang="cs-CZ" sz="1400" dirty="0">
              <a:latin typeface="+mn-lt"/>
            </a:endParaRPr>
          </a:p>
          <a:p>
            <a:pPr marL="542925" lvl="3" indent="-361950" algn="just" eaLnBrk="1" hangingPunct="1">
              <a:spcBef>
                <a:spcPct val="0"/>
              </a:spcBef>
              <a:spcAft>
                <a:spcPts val="300"/>
              </a:spcAft>
              <a:buFont typeface="Wingdings" panose="05000000000000000000" pitchFamily="2" charset="2"/>
              <a:buChar char="Ø"/>
              <a:tabLst>
                <a:tab pos="542925" algn="l"/>
              </a:tabLst>
              <a:defRPr/>
            </a:pPr>
            <a:r>
              <a:rPr lang="cs-CZ" altLang="cs-CZ" sz="1400" dirty="0">
                <a:latin typeface="+mn-lt"/>
              </a:rPr>
              <a:t>dálkově je řízeno 102 dopraven s kolejovým rozvětvením a 115 železničních zastávek</a:t>
            </a:r>
          </a:p>
          <a:p>
            <a:pPr marL="542925" lvl="3" indent="-361950" algn="just" eaLnBrk="1" hangingPunct="1">
              <a:spcBef>
                <a:spcPct val="0"/>
              </a:spcBef>
              <a:spcAft>
                <a:spcPts val="300"/>
              </a:spcAft>
              <a:buFont typeface="Wingdings" panose="05000000000000000000" pitchFamily="2" charset="2"/>
              <a:buChar char="Ø"/>
              <a:tabLst>
                <a:tab pos="542925" algn="l"/>
              </a:tabLst>
              <a:defRPr/>
            </a:pPr>
            <a:r>
              <a:rPr lang="cs-CZ" altLang="cs-CZ" sz="1400" dirty="0">
                <a:latin typeface="+mn-lt"/>
              </a:rPr>
              <a:t>dálkové řízení zajišťuje 240 traťových dispečerů a 90 operátorů železniční dopravy</a:t>
            </a:r>
          </a:p>
        </p:txBody>
      </p:sp>
      <p:sp>
        <p:nvSpPr>
          <p:cNvPr id="13319" name="Rectangle 2"/>
          <p:cNvSpPr txBox="1">
            <a:spLocks/>
          </p:cNvSpPr>
          <p:nvPr/>
        </p:nvSpPr>
        <p:spPr bwMode="auto">
          <a:xfrm>
            <a:off x="381001" y="464080"/>
            <a:ext cx="8444948" cy="4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09600" indent="-609600" defTabSz="873125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873125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873125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873125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873125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731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731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731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731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cs-CZ" altLang="cs-CZ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CENTRÁLNÍ DISPEČERSKÉ PRACOVIŠTĚ PRAHA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23" y="2496681"/>
            <a:ext cx="5562816" cy="3572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ovéPole 6">
            <a:extLst>
              <a:ext uri="{FF2B5EF4-FFF2-40B4-BE49-F238E27FC236}">
                <a16:creationId xmlns:a16="http://schemas.microsoft.com/office/drawing/2014/main" id="{BFB7815E-23A8-4BD0-A05C-6737897ECD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75" y="6344054"/>
            <a:ext cx="440885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000" dirty="0">
                <a:latin typeface="+mn-lt"/>
              </a:rPr>
              <a:t>Centrální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dispečerské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pracoviště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Praha</a:t>
            </a:r>
          </a:p>
        </p:txBody>
      </p:sp>
      <p:sp>
        <p:nvSpPr>
          <p:cNvPr id="9" name="Rectangle 16"/>
          <p:cNvSpPr/>
          <p:nvPr/>
        </p:nvSpPr>
        <p:spPr>
          <a:xfrm>
            <a:off x="529950" y="6069138"/>
            <a:ext cx="8147050" cy="109293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145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70936" y="939767"/>
            <a:ext cx="8163824" cy="5210867"/>
          </a:xfrm>
        </p:spPr>
        <p:txBody>
          <a:bodyPr/>
          <a:lstStyle/>
          <a:p>
            <a:pPr marL="92075" lvl="1" indent="0" defTabSz="873125">
              <a:spcBef>
                <a:spcPts val="0"/>
              </a:spcBef>
              <a:buNone/>
              <a:tabLst>
                <a:tab pos="2066925" algn="l"/>
                <a:tab pos="6991350" algn="l"/>
              </a:tabLst>
              <a:defRPr/>
            </a:pPr>
            <a:r>
              <a:rPr lang="cs-CZ" altLang="cs-CZ" sz="1800" dirty="0"/>
              <a:t>Beroun </a:t>
            </a:r>
            <a:r>
              <a:rPr lang="cs-CZ" altLang="cs-CZ" sz="1800" b="0" dirty="0"/>
              <a:t>(mimo) </a:t>
            </a:r>
            <a:r>
              <a:rPr lang="cs-CZ" altLang="cs-CZ" sz="1800" dirty="0"/>
              <a:t>– Cheb/</a:t>
            </a:r>
            <a:r>
              <a:rPr lang="cs-CZ" altLang="cs-CZ" sz="1800" dirty="0" err="1"/>
              <a:t>Schirnding</a:t>
            </a:r>
            <a:endParaRPr lang="cs-CZ" altLang="cs-CZ" sz="1800" b="0" dirty="0"/>
          </a:p>
          <a:p>
            <a:pPr marL="92075" lvl="1" indent="0" defTabSz="873125">
              <a:spcBef>
                <a:spcPts val="0"/>
              </a:spcBef>
              <a:buNone/>
              <a:tabLst>
                <a:tab pos="2066925" algn="l"/>
                <a:tab pos="6991350" algn="l"/>
              </a:tabLst>
              <a:defRPr/>
            </a:pPr>
            <a:r>
              <a:rPr lang="cs-CZ" altLang="cs-CZ" sz="1800" dirty="0"/>
              <a:t>Rokycany </a:t>
            </a:r>
            <a:r>
              <a:rPr lang="cs-CZ" altLang="cs-CZ" sz="1800" b="0" dirty="0"/>
              <a:t>(mimo)</a:t>
            </a:r>
            <a:r>
              <a:rPr lang="cs-CZ" altLang="cs-CZ" sz="1800" dirty="0"/>
              <a:t> – Nezvěstice </a:t>
            </a:r>
            <a:r>
              <a:rPr lang="cs-CZ" altLang="cs-CZ" sz="1800" b="0" dirty="0"/>
              <a:t>(mimo)</a:t>
            </a:r>
          </a:p>
          <a:p>
            <a:pPr marL="92075" lvl="1" indent="0" defTabSz="873125">
              <a:spcBef>
                <a:spcPts val="1800"/>
              </a:spcBef>
              <a:buNone/>
              <a:tabLst>
                <a:tab pos="2066925" algn="l"/>
                <a:tab pos="6991350" algn="l"/>
              </a:tabLst>
              <a:defRPr/>
            </a:pPr>
            <a:r>
              <a:rPr lang="cs-CZ" altLang="cs-CZ" sz="1800" dirty="0"/>
              <a:t>Česká Třebová – Kolín</a:t>
            </a:r>
            <a:r>
              <a:rPr lang="cs-CZ" altLang="cs-CZ" sz="1800" b="0" dirty="0"/>
              <a:t>;</a:t>
            </a:r>
            <a:br>
              <a:rPr lang="cs-CZ" altLang="cs-CZ" sz="1800" b="0" dirty="0"/>
            </a:br>
            <a:r>
              <a:rPr lang="cs-CZ" altLang="cs-CZ" sz="1200" b="0" dirty="0"/>
              <a:t>nyní mimo ŽST Česká Třebová</a:t>
            </a:r>
            <a:endParaRPr lang="cs-CZ" altLang="cs-CZ" sz="1200" b="0" dirty="0">
              <a:solidFill>
                <a:srgbClr val="FF0000"/>
              </a:solidFill>
            </a:endParaRPr>
          </a:p>
          <a:p>
            <a:pPr marL="92075" lvl="1" indent="0" defTabSz="873125">
              <a:spcBef>
                <a:spcPts val="0"/>
              </a:spcBef>
              <a:buNone/>
              <a:tabLst>
                <a:tab pos="2066925" algn="l"/>
                <a:tab pos="6991350" algn="l"/>
              </a:tabLst>
              <a:defRPr/>
            </a:pPr>
            <a:r>
              <a:rPr lang="cs-CZ" altLang="cs-CZ" sz="1800" dirty="0"/>
              <a:t>Ústí nad Orlicí </a:t>
            </a:r>
            <a:r>
              <a:rPr lang="cs-CZ" altLang="cs-CZ" sz="1800" b="0" dirty="0"/>
              <a:t>(mimo)</a:t>
            </a:r>
            <a:r>
              <a:rPr lang="cs-CZ" altLang="cs-CZ" sz="1800" dirty="0"/>
              <a:t> – Lichkov</a:t>
            </a:r>
            <a:r>
              <a:rPr lang="cs-CZ" altLang="cs-CZ" sz="1800" b="0" dirty="0"/>
              <a:t>/</a:t>
            </a:r>
            <a:r>
              <a:rPr lang="cs-CZ" sz="1800" dirty="0" err="1"/>
              <a:t>Międzylesie</a:t>
            </a:r>
            <a:endParaRPr lang="cs-CZ" altLang="cs-CZ" sz="1800" dirty="0"/>
          </a:p>
          <a:p>
            <a:pPr marL="92075" lvl="1" indent="0" defTabSz="873125">
              <a:spcBef>
                <a:spcPts val="0"/>
              </a:spcBef>
              <a:buNone/>
              <a:tabLst>
                <a:tab pos="2066925" algn="l"/>
                <a:tab pos="6991350" algn="l"/>
              </a:tabLst>
              <a:defRPr/>
            </a:pPr>
            <a:endParaRPr lang="cs-CZ" altLang="cs-CZ" sz="1800" b="0" dirty="0"/>
          </a:p>
          <a:p>
            <a:pPr marL="92075" lvl="1" indent="0" defTabSz="873125">
              <a:spcBef>
                <a:spcPts val="0"/>
              </a:spcBef>
              <a:buNone/>
              <a:tabLst>
                <a:tab pos="2066925" algn="l"/>
                <a:tab pos="6991350" algn="l"/>
              </a:tabLst>
              <a:defRPr/>
            </a:pPr>
            <a:r>
              <a:rPr lang="cs-CZ" altLang="cs-CZ" sz="1800" dirty="0"/>
              <a:t>Praha-Uhříněves </a:t>
            </a:r>
            <a:r>
              <a:rPr lang="cs-CZ" altLang="cs-CZ" sz="1800" b="0" dirty="0"/>
              <a:t>(mimo) </a:t>
            </a:r>
            <a:r>
              <a:rPr lang="cs-CZ" altLang="cs-CZ" sz="1800" dirty="0"/>
              <a:t>– Hluboká nad Vltavou-Zámostí</a:t>
            </a:r>
            <a:endParaRPr lang="cs-CZ" altLang="cs-CZ" sz="1800" b="0" dirty="0"/>
          </a:p>
          <a:p>
            <a:pPr marL="92075" lvl="1" indent="0" defTabSz="873125">
              <a:spcBef>
                <a:spcPts val="1800"/>
              </a:spcBef>
              <a:buNone/>
              <a:tabLst>
                <a:tab pos="2066925" algn="l"/>
                <a:tab pos="6991350" algn="l"/>
              </a:tabLst>
              <a:defRPr/>
            </a:pPr>
            <a:r>
              <a:rPr lang="cs-CZ" altLang="cs-CZ" sz="1800" dirty="0"/>
              <a:t>Kolín </a:t>
            </a:r>
            <a:r>
              <a:rPr lang="cs-CZ" altLang="cs-CZ" sz="1800" b="0" dirty="0"/>
              <a:t>(mimo) </a:t>
            </a:r>
            <a:r>
              <a:rPr lang="cs-CZ" altLang="cs-CZ" sz="1800" dirty="0"/>
              <a:t>– Kralupy nad Vltavou </a:t>
            </a:r>
            <a:r>
              <a:rPr lang="cs-CZ" altLang="cs-CZ" sz="1800" b="0" dirty="0"/>
              <a:t>(mimo)</a:t>
            </a:r>
          </a:p>
          <a:p>
            <a:pPr marL="92075" lvl="1" indent="0" defTabSz="873125">
              <a:spcBef>
                <a:spcPts val="1800"/>
              </a:spcBef>
              <a:buNone/>
              <a:tabLst>
                <a:tab pos="2066925" algn="l"/>
                <a:tab pos="6991350" algn="l"/>
              </a:tabLst>
              <a:defRPr/>
            </a:pPr>
            <a:r>
              <a:rPr lang="cs-CZ" altLang="cs-CZ" sz="1800" dirty="0"/>
              <a:t>Praha-Smíchov </a:t>
            </a:r>
            <a:r>
              <a:rPr lang="cs-CZ" altLang="cs-CZ" sz="1800" b="0" dirty="0"/>
              <a:t>(mimo) </a:t>
            </a:r>
            <a:r>
              <a:rPr lang="cs-CZ" altLang="cs-CZ" sz="1800" dirty="0"/>
              <a:t>– Hostivice </a:t>
            </a:r>
            <a:r>
              <a:rPr lang="cs-CZ" altLang="cs-CZ" sz="1800" b="0" dirty="0"/>
              <a:t>(mimo)</a:t>
            </a:r>
          </a:p>
          <a:p>
            <a:pPr marL="92075" lvl="1" indent="0" defTabSz="873125">
              <a:spcBef>
                <a:spcPts val="0"/>
              </a:spcBef>
              <a:buNone/>
              <a:tabLst>
                <a:tab pos="2066925" algn="l"/>
                <a:tab pos="6991350" algn="l"/>
              </a:tabLst>
              <a:defRPr/>
            </a:pPr>
            <a:r>
              <a:rPr lang="cs-CZ" altLang="cs-CZ" sz="1800" dirty="0"/>
              <a:t>Praha-Smíchov </a:t>
            </a:r>
            <a:r>
              <a:rPr lang="cs-CZ" altLang="cs-CZ" sz="1800" b="0" dirty="0"/>
              <a:t>(mimo) </a:t>
            </a:r>
            <a:r>
              <a:rPr lang="cs-CZ" altLang="cs-CZ" sz="1800" dirty="0"/>
              <a:t>– Rudná u Prahy – Beroun</a:t>
            </a:r>
            <a:endParaRPr lang="cs-CZ" altLang="cs-CZ" sz="1800" b="0" dirty="0"/>
          </a:p>
          <a:p>
            <a:pPr marL="92075" lvl="1" indent="0" defTabSz="873125">
              <a:spcBef>
                <a:spcPts val="1800"/>
              </a:spcBef>
              <a:buNone/>
              <a:tabLst>
                <a:tab pos="2066925" algn="l"/>
                <a:tab pos="6991350" algn="l"/>
              </a:tabLst>
              <a:defRPr/>
            </a:pPr>
            <a:r>
              <a:rPr lang="cs-CZ" altLang="cs-CZ" sz="1800" dirty="0"/>
              <a:t>Praha-Uhříněves</a:t>
            </a:r>
            <a:r>
              <a:rPr lang="cs-CZ" altLang="cs-CZ" sz="1800" b="0" dirty="0"/>
              <a:t> </a:t>
            </a:r>
            <a:r>
              <a:rPr lang="cs-CZ" altLang="cs-CZ" sz="1800" dirty="0"/>
              <a:t>– Praha-Horní Počernice</a:t>
            </a:r>
            <a:endParaRPr lang="cs-CZ" altLang="cs-CZ" sz="1800" b="0" dirty="0"/>
          </a:p>
          <a:p>
            <a:pPr marL="88900" lvl="1" indent="0" algn="ctr" defTabSz="873125">
              <a:spcBef>
                <a:spcPts val="3000"/>
              </a:spcBef>
              <a:buNone/>
              <a:tabLst>
                <a:tab pos="2066925" algn="l"/>
              </a:tabLst>
              <a:defRPr/>
            </a:pPr>
            <a:r>
              <a:rPr lang="cs-CZ" altLang="cs-CZ" sz="2000" dirty="0">
                <a:solidFill>
                  <a:schemeClr val="tx2"/>
                </a:solidFill>
              </a:rPr>
              <a:t>V současnosti je z CDP Praha řízeno </a:t>
            </a:r>
            <a:r>
              <a:rPr lang="cs-CZ" altLang="cs-CZ" sz="2000" dirty="0" smtClean="0">
                <a:solidFill>
                  <a:schemeClr val="tx2"/>
                </a:solidFill>
              </a:rPr>
              <a:t>689 </a:t>
            </a:r>
            <a:r>
              <a:rPr lang="cs-CZ" altLang="cs-CZ" sz="2000" dirty="0">
                <a:solidFill>
                  <a:schemeClr val="tx2"/>
                </a:solidFill>
              </a:rPr>
              <a:t>km tratí, ve finálním stavu se předpokládá zapojení cca 2 000 km</a:t>
            </a:r>
          </a:p>
          <a:p>
            <a:pPr marL="92075" lvl="1" indent="0" defTabSz="873125">
              <a:spcBef>
                <a:spcPts val="2400"/>
              </a:spcBef>
              <a:buNone/>
              <a:tabLst>
                <a:tab pos="2066925" algn="l"/>
                <a:tab pos="6991350" algn="l"/>
              </a:tabLst>
              <a:defRPr/>
            </a:pPr>
            <a:endParaRPr lang="cs-CZ" altLang="cs-CZ" sz="1800" b="0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66894" y="408252"/>
            <a:ext cx="8585666" cy="435528"/>
          </a:xfrm>
        </p:spPr>
        <p:txBody>
          <a:bodyPr/>
          <a:lstStyle/>
          <a:p>
            <a:r>
              <a:rPr lang="cs-CZ" dirty="0"/>
              <a:t>TRAŤOVÉ ÚSEKY ŘÍZENÉ Z CDP PRAHA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6" name="TextovéPole 6"/>
          <p:cNvSpPr txBox="1">
            <a:spLocks noChangeArrowheads="1"/>
          </p:cNvSpPr>
          <p:nvPr/>
        </p:nvSpPr>
        <p:spPr bwMode="auto">
          <a:xfrm>
            <a:off x="731575" y="6344054"/>
            <a:ext cx="440885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000" dirty="0">
                <a:latin typeface="+mn-lt"/>
              </a:rPr>
              <a:t>Centrální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dispečerské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pracoviště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Praha</a:t>
            </a:r>
          </a:p>
        </p:txBody>
      </p:sp>
    </p:spTree>
    <p:extLst>
      <p:ext uri="{BB962C8B-B14F-4D97-AF65-F5344CB8AC3E}">
        <p14:creationId xmlns:p14="http://schemas.microsoft.com/office/powerpoint/2010/main" val="2247222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96888" y="5554915"/>
            <a:ext cx="8156575" cy="496425"/>
          </a:xfrm>
        </p:spPr>
        <p:txBody>
          <a:bodyPr/>
          <a:lstStyle/>
          <a:p>
            <a:r>
              <a:rPr lang="cs-CZ" dirty="0"/>
              <a:t>Mapa traťových úseků řízených z CDP Praha</a:t>
            </a:r>
          </a:p>
        </p:txBody>
      </p:sp>
      <p:sp>
        <p:nvSpPr>
          <p:cNvPr id="9" name="TextovéPole 6"/>
          <p:cNvSpPr txBox="1">
            <a:spLocks noChangeArrowheads="1"/>
          </p:cNvSpPr>
          <p:nvPr/>
        </p:nvSpPr>
        <p:spPr bwMode="auto">
          <a:xfrm>
            <a:off x="731575" y="6344054"/>
            <a:ext cx="440885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000" dirty="0">
                <a:latin typeface="+mn-lt"/>
              </a:rPr>
              <a:t>Centrální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dispečerské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pracoviště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Praha</a:t>
            </a:r>
          </a:p>
        </p:txBody>
      </p:sp>
      <p:grpSp>
        <p:nvGrpSpPr>
          <p:cNvPr id="17" name="Skupina 16"/>
          <p:cNvGrpSpPr/>
          <p:nvPr/>
        </p:nvGrpSpPr>
        <p:grpSpPr>
          <a:xfrm>
            <a:off x="383906" y="83029"/>
            <a:ext cx="8147050" cy="5179172"/>
            <a:chOff x="383906" y="83029"/>
            <a:chExt cx="8147050" cy="5179172"/>
          </a:xfrm>
        </p:grpSpPr>
        <p:grpSp>
          <p:nvGrpSpPr>
            <p:cNvPr id="10" name="Skupina 9"/>
            <p:cNvGrpSpPr/>
            <p:nvPr/>
          </p:nvGrpSpPr>
          <p:grpSpPr>
            <a:xfrm>
              <a:off x="383906" y="83029"/>
              <a:ext cx="8147050" cy="5179172"/>
              <a:chOff x="493712" y="0"/>
              <a:chExt cx="8147050" cy="5567362"/>
            </a:xfrm>
          </p:grpSpPr>
          <p:pic>
            <p:nvPicPr>
              <p:cNvPr id="11" name="Obrázek 10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93712" y="0"/>
                <a:ext cx="8147050" cy="5567362"/>
              </a:xfrm>
              <a:prstGeom prst="rect">
                <a:avLst/>
              </a:prstGeom>
            </p:spPr>
          </p:pic>
          <p:sp>
            <p:nvSpPr>
              <p:cNvPr id="12" name="Obdélník 11"/>
              <p:cNvSpPr/>
              <p:nvPr/>
            </p:nvSpPr>
            <p:spPr>
              <a:xfrm>
                <a:off x="576470" y="0"/>
                <a:ext cx="2156791" cy="149087"/>
              </a:xfrm>
              <a:prstGeom prst="rect">
                <a:avLst/>
              </a:pr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000" tIns="54000" rIns="72000" bIns="72000" rtlCol="0" anchor="t" anchorCtr="0"/>
              <a:lstStyle/>
              <a:p>
                <a:pPr algn="l"/>
                <a:endParaRPr lang="cs-CZ" sz="1500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4" name="Ovál 13"/>
            <p:cNvSpPr/>
            <p:nvPr/>
          </p:nvSpPr>
          <p:spPr>
            <a:xfrm>
              <a:off x="5621998" y="2239368"/>
              <a:ext cx="45719" cy="45719"/>
            </a:xfrm>
            <a:prstGeom prst="ellipse">
              <a:avLst/>
            </a:prstGeom>
            <a:solidFill>
              <a:srgbClr val="92D050"/>
            </a:solidFill>
            <a:ln w="127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54000" rIns="72000" bIns="72000" rtlCol="0" anchor="t" anchorCtr="0"/>
            <a:lstStyle/>
            <a:p>
              <a:pPr algn="l"/>
              <a:endParaRPr lang="cs-CZ" sz="15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7230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65123" y="1328469"/>
            <a:ext cx="7879718" cy="4654848"/>
          </a:xfrm>
        </p:spPr>
        <p:txBody>
          <a:bodyPr/>
          <a:lstStyle/>
          <a:p>
            <a:pPr marL="541338" lvl="1" indent="-358775" algn="just" defTabSz="873125">
              <a:spcBef>
                <a:spcPts val="1800"/>
              </a:spcBef>
              <a:buNone/>
              <a:tabLst>
                <a:tab pos="444500" algn="l"/>
                <a:tab pos="2066925" algn="l"/>
              </a:tabLst>
              <a:defRPr/>
            </a:pPr>
            <a:r>
              <a:rPr lang="cs-CZ" altLang="cs-CZ" sz="1800" dirty="0"/>
              <a:t>Praha-Malešice a Praha-Horní Počernice</a:t>
            </a:r>
          </a:p>
          <a:p>
            <a:pPr marL="541338" lvl="2" indent="-358775" algn="just" defTabSz="873125">
              <a:spcBef>
                <a:spcPts val="300"/>
              </a:spcBef>
              <a:buClr>
                <a:schemeClr val="tx2"/>
              </a:buClr>
              <a:tabLst>
                <a:tab pos="2066925" algn="l"/>
              </a:tabLst>
              <a:defRPr/>
            </a:pPr>
            <a:r>
              <a:rPr lang="cs-CZ" altLang="cs-CZ" sz="1600" dirty="0"/>
              <a:t>zapojení do CDP realizováno 12/2023 a 01/2024</a:t>
            </a:r>
          </a:p>
          <a:p>
            <a:pPr marL="541338" lvl="2" indent="-358775" algn="just" defTabSz="873125">
              <a:spcBef>
                <a:spcPts val="300"/>
              </a:spcBef>
              <a:buClr>
                <a:schemeClr val="tx2"/>
              </a:buClr>
              <a:tabLst>
                <a:tab pos="2066925" algn="l"/>
              </a:tabLst>
              <a:defRPr/>
            </a:pPr>
            <a:r>
              <a:rPr lang="cs-CZ" altLang="cs-CZ" sz="1600" dirty="0"/>
              <a:t>součást provozovaného sálu </a:t>
            </a:r>
            <a:r>
              <a:rPr lang="cs-CZ" altLang="cs-CZ" sz="1600" b="1" dirty="0"/>
              <a:t>Praha-Uhříněves – Lysá nad Labem </a:t>
            </a:r>
            <a:r>
              <a:rPr lang="cs-CZ" altLang="cs-CZ" sz="1600" dirty="0"/>
              <a:t>(mimo)</a:t>
            </a:r>
          </a:p>
          <a:p>
            <a:pPr marL="541338" lvl="1" indent="-358775" algn="just" defTabSz="873125">
              <a:spcBef>
                <a:spcPts val="1800"/>
              </a:spcBef>
              <a:buNone/>
              <a:tabLst>
                <a:tab pos="444500" algn="l"/>
                <a:tab pos="2066925" algn="l"/>
              </a:tabLst>
              <a:defRPr/>
            </a:pPr>
            <a:r>
              <a:rPr lang="cs-CZ" altLang="cs-CZ" sz="1800" dirty="0"/>
              <a:t>Pardubice hl. n.</a:t>
            </a:r>
          </a:p>
          <a:p>
            <a:pPr marL="541338" lvl="2" indent="-358775" algn="just" defTabSz="873125">
              <a:spcBef>
                <a:spcPts val="300"/>
              </a:spcBef>
              <a:buClr>
                <a:schemeClr val="tx2"/>
              </a:buClr>
              <a:tabLst>
                <a:tab pos="2066925" algn="l"/>
              </a:tabLst>
              <a:defRPr/>
            </a:pPr>
            <a:r>
              <a:rPr lang="cs-CZ" altLang="cs-CZ" sz="1600" dirty="0"/>
              <a:t>zapojení do CDP realizováno 22. 4. 2024</a:t>
            </a:r>
          </a:p>
          <a:p>
            <a:pPr marL="541338" lvl="2" indent="-358775" algn="just" defTabSz="873125">
              <a:spcBef>
                <a:spcPts val="300"/>
              </a:spcBef>
              <a:buClr>
                <a:schemeClr val="tx2"/>
              </a:buClr>
              <a:tabLst>
                <a:tab pos="2066925" algn="l"/>
              </a:tabLst>
              <a:defRPr/>
            </a:pPr>
            <a:r>
              <a:rPr lang="cs-CZ" altLang="cs-CZ" sz="1600" dirty="0"/>
              <a:t>součást provozovaného sálu </a:t>
            </a:r>
            <a:r>
              <a:rPr lang="cs-CZ" altLang="cs-CZ" sz="1600" b="1" dirty="0"/>
              <a:t>Česká Třebová – Kolín</a:t>
            </a:r>
          </a:p>
          <a:p>
            <a:pPr marL="541338" lvl="2" indent="-358775" algn="just" defTabSz="873125">
              <a:spcBef>
                <a:spcPts val="300"/>
              </a:spcBef>
              <a:buClr>
                <a:schemeClr val="tx2"/>
              </a:buClr>
              <a:tabLst>
                <a:tab pos="2066925" algn="l"/>
              </a:tabLst>
              <a:defRPr/>
            </a:pPr>
            <a:r>
              <a:rPr lang="cs-CZ" altLang="cs-CZ" sz="1600" dirty="0"/>
              <a:t>v plánu (9-10/2024) úsek </a:t>
            </a:r>
            <a:r>
              <a:rPr lang="cs-CZ" altLang="cs-CZ" sz="1600" b="1" dirty="0"/>
              <a:t>Pardubice hl. n. – Opatovice nad Labem-Pohřebačka </a:t>
            </a:r>
            <a:r>
              <a:rPr lang="cs-CZ" altLang="cs-CZ" sz="1600" dirty="0"/>
              <a:t>(mimo)</a:t>
            </a:r>
          </a:p>
          <a:p>
            <a:pPr marL="541338" lvl="1" indent="-358775" algn="just" defTabSz="873125">
              <a:spcBef>
                <a:spcPts val="1800"/>
              </a:spcBef>
              <a:buNone/>
              <a:tabLst>
                <a:tab pos="444500" algn="l"/>
                <a:tab pos="2066925" algn="l"/>
              </a:tabLst>
              <a:defRPr/>
            </a:pPr>
            <a:r>
              <a:rPr lang="cs-CZ" altLang="cs-CZ" sz="1800" dirty="0"/>
              <a:t>České Budějovice</a:t>
            </a:r>
          </a:p>
          <a:p>
            <a:pPr marL="541338" lvl="2" indent="-358775" algn="just" defTabSz="873125">
              <a:spcBef>
                <a:spcPts val="300"/>
              </a:spcBef>
              <a:buClr>
                <a:schemeClr val="tx2"/>
              </a:buClr>
              <a:tabLst>
                <a:tab pos="2066925" algn="l"/>
              </a:tabLst>
              <a:defRPr/>
            </a:pPr>
            <a:r>
              <a:rPr lang="cs-CZ" altLang="cs-CZ" sz="1600" dirty="0"/>
              <a:t>včetně úseku Nemanice – České Budějovice</a:t>
            </a:r>
          </a:p>
          <a:p>
            <a:pPr marL="541338" lvl="2" indent="-358775" algn="just" defTabSz="873125">
              <a:spcBef>
                <a:spcPts val="300"/>
              </a:spcBef>
              <a:buClr>
                <a:schemeClr val="tx2"/>
              </a:buClr>
              <a:tabLst>
                <a:tab pos="2066925" algn="l"/>
              </a:tabLst>
              <a:defRPr/>
            </a:pPr>
            <a:r>
              <a:rPr lang="cs-CZ" altLang="cs-CZ" sz="1600" dirty="0"/>
              <a:t>aktivace dálkového ovládání z CDP plánována od října 2024</a:t>
            </a:r>
          </a:p>
          <a:p>
            <a:pPr marL="541338" lvl="2" indent="-358775" algn="just" defTabSz="873125">
              <a:spcBef>
                <a:spcPts val="600"/>
              </a:spcBef>
              <a:buClr>
                <a:schemeClr val="tx2"/>
              </a:buClr>
              <a:tabLst>
                <a:tab pos="2066925" algn="l"/>
              </a:tabLst>
              <a:defRPr/>
            </a:pPr>
            <a:r>
              <a:rPr lang="cs-CZ" altLang="cs-CZ" sz="1600" dirty="0"/>
              <a:t>součást provozovaného sálu </a:t>
            </a:r>
            <a:r>
              <a:rPr lang="cs-CZ" altLang="cs-CZ" sz="1600" b="1" dirty="0"/>
              <a:t>Říčany – Horní Dvořiště st. hr.</a:t>
            </a:r>
          </a:p>
          <a:p>
            <a:pPr marL="541338" lvl="2" indent="-358775" algn="just" defTabSz="873125">
              <a:spcBef>
                <a:spcPts val="600"/>
              </a:spcBef>
              <a:buClr>
                <a:schemeClr val="tx2"/>
              </a:buClr>
              <a:tabLst>
                <a:tab pos="2066925" algn="l"/>
              </a:tabLst>
              <a:defRPr/>
            </a:pPr>
            <a:r>
              <a:rPr lang="cs-CZ" altLang="cs-CZ" sz="1600" dirty="0"/>
              <a:t>v plánu úsek </a:t>
            </a:r>
            <a:r>
              <a:rPr lang="cs-CZ" altLang="cs-CZ" sz="1600" b="1" dirty="0"/>
              <a:t>České Budějovice – Horní Dvořiště st. hr.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96887" y="462943"/>
            <a:ext cx="8336561" cy="408096"/>
          </a:xfrm>
        </p:spPr>
        <p:txBody>
          <a:bodyPr/>
          <a:lstStyle/>
          <a:p>
            <a:r>
              <a:rPr lang="cs-CZ" altLang="cs-CZ" dirty="0"/>
              <a:t>AKTIVACE CDP PRAHA A VÝHLED PRO ROK 2024</a:t>
            </a:r>
            <a:endParaRPr lang="cs-CZ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6" name="TextovéPole 6"/>
          <p:cNvSpPr txBox="1">
            <a:spLocks noChangeArrowheads="1"/>
          </p:cNvSpPr>
          <p:nvPr/>
        </p:nvSpPr>
        <p:spPr bwMode="auto">
          <a:xfrm>
            <a:off x="731575" y="6344054"/>
            <a:ext cx="440885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000" dirty="0">
                <a:latin typeface="+mn-lt"/>
              </a:rPr>
              <a:t>Centrální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dispečerské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pracoviště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Praha</a:t>
            </a:r>
          </a:p>
        </p:txBody>
      </p:sp>
    </p:spTree>
    <p:extLst>
      <p:ext uri="{BB962C8B-B14F-4D97-AF65-F5344CB8AC3E}">
        <p14:creationId xmlns:p14="http://schemas.microsoft.com/office/powerpoint/2010/main" val="27850390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96888" y="5554800"/>
            <a:ext cx="8224418" cy="682046"/>
          </a:xfrm>
        </p:spPr>
        <p:txBody>
          <a:bodyPr vert="horz" lIns="0" tIns="0" rIns="0" bIns="0" rtlCol="0" anchor="t">
            <a:noAutofit/>
          </a:bodyPr>
          <a:lstStyle/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cs-CZ" dirty="0"/>
              <a:t>Dispečerský sál CDP Česká Třebová – Kolín</a:t>
            </a:r>
            <a:br>
              <a:rPr lang="cs-CZ" dirty="0"/>
            </a:br>
            <a:r>
              <a:rPr lang="cs-CZ" sz="1600" b="0" dirty="0"/>
              <a:t>(Ústí nad Orlicí – Letohrad – Lichkov/</a:t>
            </a:r>
            <a:r>
              <a:rPr lang="cs-CZ" sz="1600" b="0" dirty="0" err="1"/>
              <a:t>Międzylesie</a:t>
            </a:r>
            <a:r>
              <a:rPr lang="cs-CZ" sz="1600" b="0" dirty="0"/>
              <a:t>)</a:t>
            </a:r>
            <a:endParaRPr lang="cs-CZ" b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9" name="Rectangle 16"/>
          <p:cNvSpPr/>
          <p:nvPr/>
        </p:nvSpPr>
        <p:spPr>
          <a:xfrm>
            <a:off x="498475" y="5407836"/>
            <a:ext cx="8147050" cy="109293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731575" y="6344054"/>
            <a:ext cx="440885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000" dirty="0">
                <a:latin typeface="+mn-lt"/>
              </a:rPr>
              <a:t>Centrální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dispečerské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pracoviště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Praha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88" y="580768"/>
            <a:ext cx="8148637" cy="4789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9859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98475" y="5738753"/>
            <a:ext cx="8224418" cy="388800"/>
          </a:xfrm>
        </p:spPr>
        <p:txBody>
          <a:bodyPr vert="horz" lIns="0" tIns="0" rIns="0" bIns="0" rtlCol="0" anchor="t">
            <a:noAutofit/>
          </a:bodyPr>
          <a:lstStyle/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cs-CZ" dirty="0"/>
              <a:t>Operativní řízení provozu</a:t>
            </a:r>
            <a:endParaRPr lang="cs-CZ" b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9" name="Rectangle 16"/>
          <p:cNvSpPr/>
          <p:nvPr/>
        </p:nvSpPr>
        <p:spPr>
          <a:xfrm>
            <a:off x="498475" y="5659862"/>
            <a:ext cx="8147050" cy="109293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54000" rIns="72000" bIns="72000" rtlCol="0" anchor="t" anchorCtr="0"/>
          <a:lstStyle/>
          <a:p>
            <a:pPr algn="l"/>
            <a:endParaRPr lang="cs-CZ" sz="1500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731575" y="6344054"/>
            <a:ext cx="440885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000" dirty="0">
                <a:latin typeface="+mn-lt"/>
              </a:rPr>
              <a:t>Centrální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dispečerské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pracoviště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Praha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A3CFA1CB-1313-B622-A9C0-1A8156D42A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369" y="46461"/>
            <a:ext cx="8148156" cy="5615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3471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96888" y="1003467"/>
            <a:ext cx="8156575" cy="5258878"/>
          </a:xfrm>
        </p:spPr>
        <p:txBody>
          <a:bodyPr/>
          <a:lstStyle/>
          <a:p>
            <a:pPr marL="92075" lvl="2" indent="0" defTabSz="873125">
              <a:spcBef>
                <a:spcPts val="1200"/>
              </a:spcBef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r>
              <a:rPr lang="cs-CZ" sz="1800" b="1" dirty="0"/>
              <a:t>Provoz s dodatečnými provozními opatřeními </a:t>
            </a:r>
            <a:r>
              <a:rPr lang="cs-CZ" sz="1800" dirty="0"/>
              <a:t>(Pokyn SŽ PPD-1/2022)</a:t>
            </a:r>
            <a:r>
              <a:rPr lang="cs-CZ" altLang="cs-CZ" sz="1800" dirty="0"/>
              <a:t> </a:t>
            </a:r>
            <a:r>
              <a:rPr lang="cs-CZ" altLang="cs-CZ" sz="1800" b="1" dirty="0"/>
              <a:t>na traťových úsecích pod ETCS v obvodu CDP Praha</a:t>
            </a:r>
            <a:endParaRPr lang="cs-CZ" sz="1800" b="1" dirty="0"/>
          </a:p>
          <a:p>
            <a:pPr marL="444500" lvl="2" indent="-352425" defTabSz="873125">
              <a:spcBef>
                <a:spcPts val="600"/>
              </a:spcBef>
              <a:buClr>
                <a:srgbClr val="FF5200"/>
              </a:buClr>
              <a:tabLst>
                <a:tab pos="2066925" algn="l"/>
              </a:tabLst>
              <a:defRPr/>
            </a:pPr>
            <a:r>
              <a:rPr lang="cs-CZ" altLang="cs-CZ" sz="1600" dirty="0"/>
              <a:t>Česká Třebová – Kolín (postupná aktivace po výlukách RBC)</a:t>
            </a:r>
          </a:p>
          <a:p>
            <a:pPr marL="444500" lvl="2" indent="-352425" defTabSz="873125">
              <a:spcBef>
                <a:spcPts val="600"/>
              </a:spcBef>
              <a:buClr>
                <a:srgbClr val="FF5200"/>
              </a:buClr>
              <a:tabLst>
                <a:tab pos="2066925" algn="l"/>
              </a:tabLst>
              <a:defRPr/>
            </a:pPr>
            <a:r>
              <a:rPr lang="cs-CZ" altLang="cs-CZ" sz="1600" dirty="0"/>
              <a:t>Beroun – Ejpovice, Beroun-Závodí</a:t>
            </a:r>
          </a:p>
          <a:p>
            <a:pPr marL="92075" lvl="2" indent="0" defTabSz="873125">
              <a:spcBef>
                <a:spcPts val="1800"/>
              </a:spcBef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r>
              <a:rPr lang="cs-CZ" sz="1800" b="1" dirty="0"/>
              <a:t>Provoz bez dodatečných provozních opatření </a:t>
            </a:r>
            <a:r>
              <a:rPr lang="cs-CZ" sz="1800" dirty="0"/>
              <a:t>(Pokyn SŽ PPD-1/2022)</a:t>
            </a:r>
            <a:r>
              <a:rPr lang="cs-CZ" altLang="cs-CZ" sz="1800" dirty="0"/>
              <a:t> </a:t>
            </a:r>
            <a:r>
              <a:rPr lang="cs-CZ" altLang="cs-CZ" sz="1800" b="1" dirty="0"/>
              <a:t>na traťových úsecích pod ETCS v obvodu CDP Praha</a:t>
            </a:r>
            <a:endParaRPr lang="cs-CZ" sz="1800" b="1" dirty="0"/>
          </a:p>
          <a:p>
            <a:pPr marL="447675" lvl="2" indent="-355600" defTabSz="873125">
              <a:spcBef>
                <a:spcPts val="600"/>
              </a:spcBef>
              <a:buClr>
                <a:srgbClr val="FF5200"/>
              </a:buClr>
              <a:tabLst>
                <a:tab pos="2066925" algn="l"/>
              </a:tabLst>
              <a:defRPr/>
            </a:pPr>
            <a:r>
              <a:rPr lang="cs-CZ" altLang="cs-CZ" sz="1600" dirty="0"/>
              <a:t>Český Brod – Praha-Běchovice</a:t>
            </a:r>
          </a:p>
          <a:p>
            <a:pPr marL="447675" lvl="2" indent="-355600" defTabSz="873125">
              <a:spcBef>
                <a:spcPts val="600"/>
              </a:spcBef>
              <a:buClr>
                <a:srgbClr val="FF5200"/>
              </a:buClr>
              <a:tabLst>
                <a:tab pos="2066925" algn="l"/>
              </a:tabLst>
              <a:defRPr/>
            </a:pPr>
            <a:r>
              <a:rPr lang="cs-CZ" altLang="cs-CZ" sz="1600" dirty="0"/>
              <a:t>Praha-Běchovice – Praha-Malešice – Praha-Uhříněves (Praha-Malešice ve výluce RBC)</a:t>
            </a:r>
          </a:p>
          <a:p>
            <a:pPr marL="447675" lvl="2" indent="-355600" defTabSz="873125">
              <a:spcBef>
                <a:spcPts val="600"/>
              </a:spcBef>
              <a:buClr>
                <a:srgbClr val="FF5200"/>
              </a:buClr>
              <a:tabLst>
                <a:tab pos="2066925" algn="l"/>
              </a:tabLst>
              <a:defRPr/>
            </a:pPr>
            <a:r>
              <a:rPr lang="cs-CZ" sz="1600" dirty="0"/>
              <a:t>Říčany – Hluboká nad Vltavou-Zámostí</a:t>
            </a:r>
          </a:p>
          <a:p>
            <a:pPr marL="447675" lvl="2" indent="-355600" defTabSz="873125">
              <a:spcBef>
                <a:spcPts val="600"/>
              </a:spcBef>
              <a:buClr>
                <a:srgbClr val="FF5200"/>
              </a:buClr>
              <a:tabLst>
                <a:tab pos="2066925" algn="l"/>
              </a:tabLst>
              <a:defRPr/>
            </a:pPr>
            <a:r>
              <a:rPr lang="cs-CZ" altLang="cs-CZ" sz="1600" dirty="0"/>
              <a:t>Plzeň hl. n. (m) – Cheb</a:t>
            </a:r>
          </a:p>
          <a:p>
            <a:pPr marL="447675" lvl="2" indent="-355600" defTabSz="873125">
              <a:spcBef>
                <a:spcPts val="600"/>
              </a:spcBef>
              <a:buClr>
                <a:srgbClr val="FF5200"/>
              </a:buClr>
              <a:tabLst>
                <a:tab pos="2066925" algn="l"/>
              </a:tabLst>
              <a:defRPr/>
            </a:pPr>
            <a:r>
              <a:rPr lang="cs-CZ" altLang="cs-CZ" sz="1600" b="0" dirty="0"/>
              <a:t>Ústí nad Orlicí – Lichkov</a:t>
            </a:r>
          </a:p>
          <a:p>
            <a:pPr marL="92075" lvl="2" indent="0" defTabSz="873125">
              <a:spcBef>
                <a:spcPts val="1800"/>
              </a:spcBef>
              <a:buClr>
                <a:srgbClr val="FF5200"/>
              </a:buClr>
              <a:buNone/>
              <a:tabLst>
                <a:tab pos="2066925" algn="l"/>
              </a:tabLst>
              <a:defRPr/>
            </a:pPr>
            <a:r>
              <a:rPr lang="cs-CZ" sz="1800" b="1" dirty="0"/>
              <a:t>Seznam RBC a přesná úseková specifikace RBC </a:t>
            </a:r>
            <a:r>
              <a:rPr lang="cs-CZ" sz="1800" dirty="0"/>
              <a:t>jsou uvedeny </a:t>
            </a:r>
            <a:br>
              <a:rPr lang="cs-CZ" sz="1800" dirty="0"/>
            </a:br>
            <a:r>
              <a:rPr lang="cs-CZ" sz="1800" dirty="0"/>
              <a:t>v Příloze A (provoz s dodatečnými provozními opatřeními) a Příloze B (provoz bez dodatečných provozních opatření) </a:t>
            </a:r>
            <a:r>
              <a:rPr lang="cs-CZ" sz="1800" b="1" dirty="0"/>
              <a:t>Pokynu SŽ PPD-1/2022 pro ověřovací provoz systému ETCS</a:t>
            </a:r>
            <a:endParaRPr lang="cs-CZ" altLang="cs-CZ" sz="1800" b="1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96888" y="530348"/>
            <a:ext cx="8156575" cy="408096"/>
          </a:xfrm>
        </p:spPr>
        <p:txBody>
          <a:bodyPr/>
          <a:lstStyle/>
          <a:p>
            <a:r>
              <a:rPr lang="cs-CZ" altLang="cs-CZ" dirty="0"/>
              <a:t>ETCS – </a:t>
            </a:r>
            <a:r>
              <a:rPr lang="cs-CZ" dirty="0"/>
              <a:t>EUROPEAN TRAIN CONTROL SYSTEM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BBFFE0-7584-47E7-90FA-15F39808A249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6" name="TextovéPole 6">
            <a:extLst>
              <a:ext uri="{FF2B5EF4-FFF2-40B4-BE49-F238E27FC236}">
                <a16:creationId xmlns:a16="http://schemas.microsoft.com/office/drawing/2014/main" id="{DC623F81-7B98-4037-BDFA-D3F6E80405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75" y="6344054"/>
            <a:ext cx="440885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000" dirty="0">
                <a:latin typeface="+mn-lt"/>
              </a:rPr>
              <a:t>Centrální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dispečerské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pracoviště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Praha</a:t>
            </a:r>
          </a:p>
        </p:txBody>
      </p:sp>
    </p:spTree>
    <p:extLst>
      <p:ext uri="{BB962C8B-B14F-4D97-AF65-F5344CB8AC3E}">
        <p14:creationId xmlns:p14="http://schemas.microsoft.com/office/powerpoint/2010/main" val="37301290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8120063" y="6245225"/>
            <a:ext cx="592137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BF8CDFC-704D-459D-853B-1C60401BE003}" type="slidenum">
              <a:rPr lang="cs-CZ" altLang="cs-CZ" sz="1100">
                <a:latin typeface="+mn-lt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cs-CZ" altLang="cs-CZ" sz="1100" dirty="0">
              <a:latin typeface="+mn-lt"/>
            </a:endParaRPr>
          </a:p>
        </p:txBody>
      </p:sp>
      <p:sp>
        <p:nvSpPr>
          <p:cNvPr id="13319" name="Rectangle 2"/>
          <p:cNvSpPr txBox="1">
            <a:spLocks/>
          </p:cNvSpPr>
          <p:nvPr/>
        </p:nvSpPr>
        <p:spPr bwMode="auto">
          <a:xfrm>
            <a:off x="502707" y="464080"/>
            <a:ext cx="8471475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609600" indent="-609600" defTabSz="873125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873125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873125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873125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873125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731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731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731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731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cs-CZ" altLang="cs-CZ" sz="24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HRANIČNÍ PŘECHODY V OBVODU CDP PRAHA</a:t>
            </a:r>
          </a:p>
        </p:txBody>
      </p:sp>
      <p:sp>
        <p:nvSpPr>
          <p:cNvPr id="6" name="TextovéPole 6">
            <a:extLst>
              <a:ext uri="{FF2B5EF4-FFF2-40B4-BE49-F238E27FC236}">
                <a16:creationId xmlns:a16="http://schemas.microsoft.com/office/drawing/2014/main" id="{DC623F81-7B98-4037-BDFA-D3F6E80405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575" y="6344054"/>
            <a:ext cx="440885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000" dirty="0">
                <a:latin typeface="+mn-lt"/>
              </a:rPr>
              <a:t>Centrální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dispečerské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pracoviště</a:t>
            </a:r>
            <a:r>
              <a:rPr lang="cs-CZ" altLang="cs-CZ" sz="1000" b="1" dirty="0">
                <a:solidFill>
                  <a:srgbClr val="0069AF"/>
                </a:solidFill>
                <a:latin typeface="+mn-lt"/>
              </a:rPr>
              <a:t> </a:t>
            </a:r>
            <a:r>
              <a:rPr lang="cs-CZ" altLang="cs-CZ" sz="1000" dirty="0">
                <a:latin typeface="+mn-lt"/>
              </a:rPr>
              <a:t>Praha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7599333"/>
              </p:ext>
            </p:extLst>
          </p:nvPr>
        </p:nvGraphicFramePr>
        <p:xfrm>
          <a:off x="502705" y="1245298"/>
          <a:ext cx="8209494" cy="4267200"/>
        </p:xfrm>
        <a:graphic>
          <a:graphicData uri="http://schemas.openxmlformats.org/drawingml/2006/table">
            <a:tbl>
              <a:tblPr firstRow="1" bandRow="1">
                <a:tableStyleId>{182C228D-DB82-498E-97C7-A9C4409E5F8C}</a:tableStyleId>
              </a:tblPr>
              <a:tblGrid>
                <a:gridCol w="1474376">
                  <a:extLst>
                    <a:ext uri="{9D8B030D-6E8A-4147-A177-3AD203B41FA5}">
                      <a16:colId xmlns:a16="http://schemas.microsoft.com/office/drawing/2014/main" val="2417310242"/>
                    </a:ext>
                  </a:extLst>
                </a:gridCol>
                <a:gridCol w="1161535">
                  <a:extLst>
                    <a:ext uri="{9D8B030D-6E8A-4147-A177-3AD203B41FA5}">
                      <a16:colId xmlns:a16="http://schemas.microsoft.com/office/drawing/2014/main" val="3044374243"/>
                    </a:ext>
                  </a:extLst>
                </a:gridCol>
                <a:gridCol w="1556952">
                  <a:extLst>
                    <a:ext uri="{9D8B030D-6E8A-4147-A177-3AD203B41FA5}">
                      <a16:colId xmlns:a16="http://schemas.microsoft.com/office/drawing/2014/main" val="2327124039"/>
                    </a:ext>
                  </a:extLst>
                </a:gridCol>
                <a:gridCol w="1655805">
                  <a:extLst>
                    <a:ext uri="{9D8B030D-6E8A-4147-A177-3AD203B41FA5}">
                      <a16:colId xmlns:a16="http://schemas.microsoft.com/office/drawing/2014/main" val="1929442371"/>
                    </a:ext>
                  </a:extLst>
                </a:gridCol>
                <a:gridCol w="2360826">
                  <a:extLst>
                    <a:ext uri="{9D8B030D-6E8A-4147-A177-3AD203B41FA5}">
                      <a16:colId xmlns:a16="http://schemas.microsoft.com/office/drawing/2014/main" val="21536379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400" dirty="0"/>
                        <a:t>Organizační jednotka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/>
                        <a:t>Provozní obvod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/>
                        <a:t>Hraniční</a:t>
                      </a:r>
                      <a:r>
                        <a:rPr lang="cs-CZ" sz="1400" baseline="0" dirty="0"/>
                        <a:t> přechod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/>
                        <a:t>Provoz řídí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/>
                        <a:t>Poznámka – stav </a:t>
                      </a:r>
                      <a:br>
                        <a:rPr lang="cs-CZ" sz="1400" dirty="0"/>
                      </a:br>
                      <a:r>
                        <a:rPr lang="cs-CZ" sz="1400" dirty="0"/>
                        <a:t>k řešení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02021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dirty="0"/>
                        <a:t>OŘ Hradec Králové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/>
                        <a:t>Česká Třebová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altLang="cs-CZ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Lichkov – </a:t>
                      </a:r>
                      <a:r>
                        <a:rPr lang="cs-CZ" altLang="cs-CZ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Międzylesie</a:t>
                      </a:r>
                      <a:endParaRPr lang="cs-CZ" altLang="cs-CZ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/>
                        <a:t>CDP Praha/PPV Lichkov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/>
                        <a:t>---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16010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/>
                        <a:t>OŘ Hradec Králové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/>
                        <a:t>Hradec Králové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altLang="cs-CZ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Meziměstí – </a:t>
                      </a:r>
                      <a:r>
                        <a:rPr lang="cs-CZ" altLang="cs-CZ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Mieroszów</a:t>
                      </a:r>
                      <a:endParaRPr lang="cs-CZ" altLang="cs-CZ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altLang="cs-CZ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ŽST Meziměstí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/>
                        <a:t>---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52871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/>
                        <a:t>OŘ Hradec Králové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/>
                        <a:t>Hradec Králové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altLang="cs-CZ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Královec – </a:t>
                      </a:r>
                      <a:r>
                        <a:rPr lang="cs-CZ" altLang="cs-CZ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Lubawka</a:t>
                      </a:r>
                      <a:endParaRPr lang="cs-CZ" altLang="cs-CZ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altLang="cs-CZ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ŽST Trutnov střed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/>
                        <a:t>---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47272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/>
                        <a:t>OŘ Hradec Králové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/>
                        <a:t>Liberec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altLang="cs-CZ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Harrachov – </a:t>
                      </a:r>
                      <a:r>
                        <a:rPr lang="cs-CZ" altLang="cs-CZ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Szklarska</a:t>
                      </a:r>
                      <a:r>
                        <a:rPr lang="cs-CZ" altLang="cs-CZ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altLang="cs-CZ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Poręba</a:t>
                      </a:r>
                      <a:r>
                        <a:rPr lang="cs-CZ" altLang="cs-CZ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altLang="cs-CZ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Górna</a:t>
                      </a:r>
                      <a:endParaRPr lang="cs-CZ" altLang="cs-CZ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altLang="cs-CZ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ŽST Tanvald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/>
                        <a:t>---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0780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/>
                        <a:t>OŘ Hradec Králové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/>
                        <a:t>Liberec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altLang="cs-CZ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Višňová – </a:t>
                      </a:r>
                      <a:r>
                        <a:rPr lang="cs-CZ" altLang="cs-CZ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Zawidów</a:t>
                      </a:r>
                      <a:endParaRPr lang="cs-CZ" altLang="cs-CZ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altLang="cs-CZ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ŽST Višňová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/>
                        <a:t>---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34507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/>
                        <a:t>OŘ Hradec Králové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/>
                        <a:t>Liberec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Hrádek nad Nisou – </a:t>
                      </a:r>
                      <a:r>
                        <a:rPr lang="cs-CZ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Zittau</a:t>
                      </a:r>
                      <a:endParaRPr lang="cs-CZ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altLang="cs-CZ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ŽST </a:t>
                      </a:r>
                      <a:r>
                        <a:rPr lang="cs-CZ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Hrádek nad Nisou 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/>
                        <a:t>peážní trať – problém </a:t>
                      </a:r>
                      <a:br>
                        <a:rPr lang="cs-CZ" sz="1400" dirty="0"/>
                      </a:br>
                      <a:r>
                        <a:rPr lang="cs-CZ" sz="1400" dirty="0"/>
                        <a:t>s kabelem traťového telefonu přes polské území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43838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03220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cs-CZ" dirty="0"/>
              <a:t>Centrální dispečerské pracoviště Praha</a:t>
            </a:r>
          </a:p>
          <a:p>
            <a:pPr>
              <a:buNone/>
            </a:pPr>
            <a:endParaRPr lang="cs-CZ" dirty="0"/>
          </a:p>
          <a:p>
            <a:pPr lvl="1">
              <a:buNone/>
            </a:pPr>
            <a:r>
              <a:rPr lang="cs-CZ" dirty="0"/>
              <a:t>Ing. Pavel Kolář</a:t>
            </a:r>
          </a:p>
          <a:p>
            <a:pPr lvl="2">
              <a:buNone/>
            </a:pPr>
            <a:r>
              <a:rPr lang="cs-CZ" dirty="0"/>
              <a:t>ředitel CDP Praha</a:t>
            </a:r>
          </a:p>
          <a:p>
            <a:pPr lvl="2">
              <a:buNone/>
            </a:pPr>
            <a:endParaRPr lang="cs-CZ" dirty="0"/>
          </a:p>
          <a:p>
            <a:pPr lvl="2">
              <a:buNone/>
            </a:pPr>
            <a:r>
              <a:rPr lang="cs-CZ" dirty="0"/>
              <a:t>kolarpavel@spravazeleznic.cz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www.spravazeleznic.cz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Děkuji za pozornost</a:t>
            </a:r>
            <a:endParaRPr lang="cs-CZ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© Správa železnic, státní organizace </a:t>
            </a:r>
          </a:p>
          <a:p>
            <a:pPr marL="0" indent="0">
              <a:buNone/>
            </a:pPr>
            <a:r>
              <a:rPr lang="cs-CZ" dirty="0"/>
              <a:t>Dlážděná 1003/7, 110 00 Praha 1 </a:t>
            </a:r>
          </a:p>
        </p:txBody>
      </p:sp>
    </p:spTree>
    <p:extLst>
      <p:ext uri="{BB962C8B-B14F-4D97-AF65-F5344CB8AC3E}">
        <p14:creationId xmlns:p14="http://schemas.microsoft.com/office/powerpoint/2010/main" val="4065018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SZDC">
      <a:dk1>
        <a:srgbClr val="002B59"/>
      </a:dk1>
      <a:lt1>
        <a:srgbClr val="FFFFFF"/>
      </a:lt1>
      <a:dk2>
        <a:srgbClr val="FF5200"/>
      </a:dk2>
      <a:lt2>
        <a:srgbClr val="FFFFFF"/>
      </a:lt2>
      <a:accent1>
        <a:srgbClr val="002B59"/>
      </a:accent1>
      <a:accent2>
        <a:srgbClr val="FF5200"/>
      </a:accent2>
      <a:accent3>
        <a:srgbClr val="00A1E0"/>
      </a:accent3>
      <a:accent4>
        <a:srgbClr val="737373"/>
      </a:accent4>
      <a:accent5>
        <a:srgbClr val="82BC00"/>
      </a:accent5>
      <a:accent6>
        <a:srgbClr val="34A49A"/>
      </a:accent6>
      <a:hlink>
        <a:srgbClr val="002B59"/>
      </a:hlink>
      <a:folHlink>
        <a:srgbClr val="737373"/>
      </a:folHlink>
    </a:clrScheme>
    <a:fontScheme name="SZDC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Mod val="20000"/>
            <a:lumOff val="80000"/>
          </a:schemeClr>
        </a:solidFill>
        <a:ln w="12700">
          <a:solidFill>
            <a:schemeClr val="accent3"/>
          </a:solidFill>
        </a:ln>
      </a:spPr>
      <a:bodyPr lIns="72000" tIns="54000" rIns="72000" bIns="72000" rtlCol="0" anchor="t" anchorCtr="0"/>
      <a:lstStyle>
        <a:defPPr algn="l">
          <a:defRPr sz="1500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accent3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w="12700">
          <a:noFill/>
        </a:ln>
      </a:spPr>
      <a:bodyPr wrap="square" lIns="0" tIns="0" rIns="0" bIns="0" rtlCol="0">
        <a:spAutoFit/>
      </a:bodyPr>
      <a:lstStyle>
        <a:defPPr>
          <a:defRPr sz="150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D68DDC52BD08C74A84BD722897D47355" ma:contentTypeVersion="7" ma:contentTypeDescription="Vytvořit nový dokument" ma:contentTypeScope="" ma:versionID="0091792794118dfa8380e63db8c156dc">
  <xsd:schema xmlns:xsd="http://www.w3.org/2001/XMLSchema" xmlns:p="http://schemas.microsoft.com/office/2006/metadata/properties" xmlns:ns1="http://schemas.microsoft.com/sharepoint/v3" xmlns:ns2="http://schemas.microsoft.com/sharepoint/v3/fields" targetNamespace="http://schemas.microsoft.com/office/2006/metadata/properties" ma:root="true" ma:fieldsID="e50c54431dbdc2c5f53f82dc5678a903" ns1:_="" ns2:_="">
    <xsd:import namespace="http://schemas.microsoft.com/sharepoint/v3"/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1:URL" minOccurs="0"/>
                <xsd:element ref="ns2:_Source" minOccurs="0"/>
                <xsd:element ref="ns2:_RightsManagement" minOccurs="0"/>
                <xsd:element ref="ns2:_Coverage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http://schemas.microsoft.com/sharepoint/v3" elementFormDefault="qualified">
    <xsd:import namespace="http://schemas.microsoft.com/office/2006/documentManagement/types"/>
    <xsd:element name="URL" ma:index="8" nillable="true" ma:displayName="Adresa URL" ma:internalName="URL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:xsd="http://www.w3.org/2001/XMLSchema" xmlns:dms="http://schemas.microsoft.com/office/2006/documentManagement/types" targetNamespace="http://schemas.microsoft.com/sharepoint/v3/fields" elementFormDefault="qualified">
    <xsd:import namespace="http://schemas.microsoft.com/office/2006/documentManagement/types"/>
    <xsd:element name="_Source" ma:index="9" nillable="true" ma:displayName="Zdroj" ma:description="Odkazy na prostředky, z nichž byl tento prostředek odvozen" ma:internalName="_Source">
      <xsd:simpleType>
        <xsd:restriction base="dms:Note"/>
      </xsd:simpleType>
    </xsd:element>
    <xsd:element name="_RightsManagement" ma:index="10" nillable="true" ma:displayName="Správa práv" ma:description="Informace o právech souvisejících s tímto prostředkem" ma:internalName="_RightsManagement">
      <xsd:simpleType>
        <xsd:restriction base="dms:Note"/>
      </xsd:simpleType>
    </xsd:element>
    <xsd:element name="_Coverage" ma:index="11" nillable="true" ma:displayName="Pokrytí" ma:description="Rozsah" ma:internalName="_Coverag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 ma:readOnly="true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 ma:index="12" ma:displayName="Kategorie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p:properties xmlns:p="http://schemas.microsoft.com/office/2006/metadata/properties" xmlns:xsi="http://www.w3.org/2001/XMLSchema-instance">
  <documentManagement>
    <_Source xmlns="http://schemas.microsoft.com/sharepoint/v3/fields" xsi:nil="true"/>
    <URL xmlns="http://schemas.microsoft.com/sharepoint/v3">
      <Url xsi:nil="true"/>
      <Description xsi:nil="true"/>
    </URL>
    <_Coverage xmlns="http://schemas.microsoft.com/sharepoint/v3/fields" xsi:nil="true"/>
    <_RightsManagement xmlns="http://schemas.microsoft.com/sharepoint/v3/fields" xsi:nil="true"/>
  </documentManagement>
</p:properties>
</file>

<file path=customXml/itemProps1.xml><?xml version="1.0" encoding="utf-8"?>
<ds:datastoreItem xmlns:ds="http://schemas.openxmlformats.org/officeDocument/2006/customXml" ds:itemID="{859EBA81-4619-49EE-8D72-F07849EBE7F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4939EEF-7259-4ECB-84A6-E45B51B6442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sharepoint/v3/fields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61AAD1DE-51B7-4A5F-8043-3FCA5BC59FF5}">
  <ds:schemaRefs>
    <ds:schemaRef ds:uri="http://purl.org/dc/dcmitype/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sharepoint/v3"/>
    <ds:schemaRef ds:uri="http://purl.org/dc/terms/"/>
    <ds:schemaRef ds:uri="http://schemas.openxmlformats.org/package/2006/metadata/core-properties"/>
    <ds:schemaRef ds:uri="http://schemas.microsoft.com/sharepoint/v3/field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3555</TotalTime>
  <Words>610</Words>
  <Application>Microsoft Office PowerPoint</Application>
  <PresentationFormat>Předvádění na obrazovce (4:3)</PresentationFormat>
  <Paragraphs>113</Paragraphs>
  <Slides>10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Calibri</vt:lpstr>
      <vt:lpstr>Verdana</vt:lpstr>
      <vt:lpstr>Wingdings</vt:lpstr>
      <vt:lpstr>Office Theme</vt:lpstr>
      <vt:lpstr>Centrální dispečerské pracoviště Praha</vt:lpstr>
      <vt:lpstr>Prezentace aplikace PowerPoint</vt:lpstr>
      <vt:lpstr>TRAŤOVÉ ÚSEKY ŘÍZENÉ Z CDP PRAHA</vt:lpstr>
      <vt:lpstr>Mapa traťových úseků řízených z CDP Praha</vt:lpstr>
      <vt:lpstr>AKTIVACE CDP PRAHA A VÝHLED PRO ROK 2024</vt:lpstr>
      <vt:lpstr>Dispečerský sál CDP Česká Třebová – Kolín (Ústí nad Orlicí – Letohrad – Lichkov/Międzylesie)</vt:lpstr>
      <vt:lpstr>Operativní řízení provozu</vt:lpstr>
      <vt:lpstr>ETCS – EUROPEAN TRAIN CONTROL SYSTEM</vt:lpstr>
      <vt:lpstr>Prezentace aplikace PowerPoint</vt:lpstr>
      <vt:lpstr>Děkuji za pozornost</vt:lpstr>
    </vt:vector>
  </TitlesOfParts>
  <Company>Správa železnic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Dlouhý název  příslušné prezentace</dc:title>
  <dc:creator>Javůrek Tomáš, Ing.</dc:creator>
  <cp:lastModifiedBy>Kolář Pavel, Ing.</cp:lastModifiedBy>
  <cp:revision>176</cp:revision>
  <cp:lastPrinted>2024-04-17T10:48:44Z</cp:lastPrinted>
  <dcterms:created xsi:type="dcterms:W3CDTF">2018-05-24T14:44:43Z</dcterms:created>
  <dcterms:modified xsi:type="dcterms:W3CDTF">2024-04-23T09:30:33Z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0x010100D68DDC52BD08C74A84BD722897D47355</vt:lpwstr>
  </property>
</Properties>
</file>