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0"/>
  </p:notesMasterIdLst>
  <p:sldIdLst>
    <p:sldId id="319" r:id="rId5"/>
    <p:sldId id="389" r:id="rId6"/>
    <p:sldId id="397" r:id="rId7"/>
    <p:sldId id="407" r:id="rId8"/>
    <p:sldId id="320" r:id="rId9"/>
    <p:sldId id="334" r:id="rId10"/>
    <p:sldId id="408" r:id="rId11"/>
    <p:sldId id="411" r:id="rId12"/>
    <p:sldId id="409" r:id="rId13"/>
    <p:sldId id="410" r:id="rId14"/>
    <p:sldId id="395" r:id="rId15"/>
    <p:sldId id="343" r:id="rId16"/>
    <p:sldId id="396" r:id="rId17"/>
    <p:sldId id="390" r:id="rId18"/>
    <p:sldId id="285" r:id="rId1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73">
          <p15:clr>
            <a:srgbClr val="A4A3A4"/>
          </p15:clr>
        </p15:guide>
        <p15:guide id="3" orient="horz" pos="4125">
          <p15:clr>
            <a:srgbClr val="A4A3A4"/>
          </p15:clr>
        </p15:guide>
        <p15:guide id="5" orient="horz" pos="3822">
          <p15:clr>
            <a:srgbClr val="A4A3A4"/>
          </p15:clr>
        </p15:guide>
        <p15:guide id="6" orient="horz" pos="951">
          <p15:clr>
            <a:srgbClr val="A4A3A4"/>
          </p15:clr>
        </p15:guide>
        <p15:guide id="7" pos="2880">
          <p15:clr>
            <a:srgbClr val="A4A3A4"/>
          </p15:clr>
        </p15:guide>
        <p15:guide id="8" pos="313">
          <p15:clr>
            <a:srgbClr val="A4A3A4"/>
          </p15:clr>
        </p15:guide>
        <p15:guide id="9" pos="5451">
          <p15:clr>
            <a:srgbClr val="A4A3A4"/>
          </p15:clr>
        </p15:guide>
        <p15:guide id="10" pos="2049">
          <p15:clr>
            <a:srgbClr val="A4A3A4"/>
          </p15:clr>
        </p15:guide>
        <p15:guide id="11" pos="3711">
          <p15:clr>
            <a:srgbClr val="A4A3A4"/>
          </p15:clr>
        </p15:guide>
        <p15:guide id="12" pos="3864">
          <p15:clr>
            <a:srgbClr val="A4A3A4"/>
          </p15:clr>
        </p15:guide>
        <p15:guide id="13" pos="2801">
          <p15:clr>
            <a:srgbClr val="A4A3A4"/>
          </p15:clr>
        </p15:guide>
        <p15:guide id="14" pos="2959">
          <p15:clr>
            <a:srgbClr val="A4A3A4"/>
          </p15:clr>
        </p15:guide>
        <p15:guide id="15" pos="1896">
          <p15:clr>
            <a:srgbClr val="A4A3A4"/>
          </p15:clr>
        </p15:guide>
        <p15:guide id="16" orient="horz" pos="34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6"/>
      </p:cViewPr>
      <p:guideLst>
        <p:guide orient="horz" pos="2160"/>
        <p:guide orient="horz" pos="273"/>
        <p:guide orient="horz" pos="4125"/>
        <p:guide orient="horz" pos="3822"/>
        <p:guide orient="horz" pos="951"/>
        <p:guide pos="2880"/>
        <p:guide pos="313"/>
        <p:guide pos="5451"/>
        <p:guide pos="2049"/>
        <p:guide pos="3711"/>
        <p:guide pos="3864"/>
        <p:guide pos="2801"/>
        <p:guide pos="2959"/>
        <p:guide pos="1896"/>
        <p:guide orient="horz" pos="34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26000" cy="126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25.04.2024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4D8D9F0-FCC3-4898-A218-1E3FA9D15E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55271734-DC55-4952-84DB-FAE745BB2D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539432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9" y="1509713"/>
            <a:ext cx="3949700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697414" y="1509713"/>
            <a:ext cx="3956050" cy="40608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3429000"/>
            <a:ext cx="8156575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252788" y="1509713"/>
            <a:ext cx="2638425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496889" y="1509713"/>
            <a:ext cx="2513012" cy="16920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460" y="-2383"/>
            <a:ext cx="9146841" cy="5467351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498475" y="5357813"/>
            <a:ext cx="8147050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724DFEC-764C-42DD-BF81-148D78A5CE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D9321FA2-7199-4251-AA8A-0260AFFA6C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6328800"/>
            <a:ext cx="251066" cy="199259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D6DE6D78-4A4C-4DC7-9F74-13ECAAAE04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640614D0-C663-471E-9D8A-B8CAC7D45BA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888" y="357188"/>
            <a:ext cx="8156575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888" y="1509713"/>
            <a:ext cx="8156575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4288" y="6327369"/>
            <a:ext cx="909464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669E4ECD-787E-4098-B214-BEBD647BCCD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0" r:id="rId9"/>
    <p:sldLayoutId id="2147483666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314" userDrawn="1">
          <p15:clr>
            <a:srgbClr val="F26B43"/>
          </p15:clr>
        </p15:guide>
        <p15:guide id="5" pos="5446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Konference Malenovice, duben 2024</a:t>
            </a: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dirty="0"/>
              <a:t>Provozní situace </a:t>
            </a:r>
            <a:br>
              <a:rPr lang="cs-CZ" altLang="cs-CZ" dirty="0"/>
            </a:br>
            <a:r>
              <a:rPr lang="cs-CZ" altLang="cs-CZ" dirty="0"/>
              <a:t>na pohraničních přechodech mezi SŽ CDP Přerov a </a:t>
            </a:r>
            <a:br>
              <a:rPr lang="cs-CZ" altLang="cs-CZ" dirty="0"/>
            </a:br>
            <a:r>
              <a:rPr lang="cs-CZ" altLang="cs-CZ" dirty="0"/>
              <a:t>PKP PLK CZRK </a:t>
            </a:r>
            <a:r>
              <a:rPr lang="cs-CZ" altLang="cs-CZ" dirty="0" err="1"/>
              <a:t>Sosnowiec</a:t>
            </a:r>
            <a:endParaRPr lang="cs-CZ" dirty="0"/>
          </a:p>
        </p:txBody>
      </p:sp>
      <p:sp>
        <p:nvSpPr>
          <p:cNvPr id="8" name="Text Placeholder 1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Ing. Petr Novák</a:t>
            </a:r>
          </a:p>
          <a:p>
            <a:pPr marL="0" lvl="1" indent="0">
              <a:buNone/>
            </a:pPr>
            <a:r>
              <a:rPr lang="cs-CZ" dirty="0"/>
              <a:t>ředitel CDP Přerov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1402133"/>
              </p:ext>
            </p:extLst>
          </p:nvPr>
        </p:nvGraphicFramePr>
        <p:xfrm>
          <a:off x="496887" y="3768673"/>
          <a:ext cx="8079846" cy="2264890"/>
        </p:xfrm>
        <a:graphic>
          <a:graphicData uri="http://schemas.openxmlformats.org/drawingml/2006/table">
            <a:tbl>
              <a:tblPr firstRow="1">
                <a:tableStyleId>{182C228D-DB82-498E-97C7-A9C4409E5F8C}</a:tableStyleId>
              </a:tblPr>
              <a:tblGrid>
                <a:gridCol w="5609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98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/>
                        <a:t>Dálkové řízení provozu</a:t>
                      </a:r>
                      <a:endParaRPr lang="cs-CZ" sz="1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000" marR="72000" marT="72000" marB="7200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>
                          <a:latin typeface="+mn-lt"/>
                        </a:rPr>
                        <a:t>Počet provozovaných dispečerských sálů</a:t>
                      </a:r>
                      <a:endParaRPr lang="cs-CZ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Počet dálkově řízených dopraven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78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Počet obsluhovaných zastávek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123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>
                          <a:latin typeface="+mn-lt"/>
                        </a:rPr>
                        <a:t>Délka dálkově řízených traťových úseků v km</a:t>
                      </a:r>
                      <a:endParaRPr lang="cs-CZ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559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189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Celková délka tratí plánovaných</a:t>
                      </a:r>
                      <a:r>
                        <a:rPr lang="cs-CZ" sz="1500" b="0" i="0" u="none" strike="noStrike" baseline="0" dirty="0">
                          <a:solidFill>
                            <a:schemeClr val="tx1"/>
                          </a:solidFill>
                          <a:latin typeface="+mn-lt"/>
                        </a:rPr>
                        <a:t> k obsluze z CDP Přerov</a:t>
                      </a:r>
                      <a:endParaRPr lang="cs-CZ" sz="15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1050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Operativní a dálkové řízení provozu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</a:t>
            </a:fld>
            <a:endParaRPr lang="cs-CZ" dirty="0"/>
          </a:p>
        </p:txBody>
      </p:sp>
      <p:graphicFrame>
        <p:nvGraphicFramePr>
          <p:cNvPr id="6" name="Content Placeholder 7"/>
          <p:cNvGraphicFramePr>
            <a:graphicFrameLocks/>
          </p:cNvGraphicFramePr>
          <p:nvPr/>
        </p:nvGraphicFramePr>
        <p:xfrm>
          <a:off x="496887" y="1209835"/>
          <a:ext cx="8033403" cy="2257700"/>
        </p:xfrm>
        <a:graphic>
          <a:graphicData uri="http://schemas.openxmlformats.org/drawingml/2006/table">
            <a:tbl>
              <a:tblPr firstRow="1">
                <a:tableStyleId>{182C228D-DB82-498E-97C7-A9C4409E5F8C}</a:tableStyleId>
              </a:tblPr>
              <a:tblGrid>
                <a:gridCol w="5555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7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>
                          <a:latin typeface="+mn-lt"/>
                        </a:rPr>
                        <a:t>Operativní řízení provozu</a:t>
                      </a:r>
                      <a:endParaRPr lang="cs-CZ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72000" marB="7200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>
                          <a:latin typeface="+mn-lt"/>
                        </a:rPr>
                        <a:t>Počet dispečerských okruhů provozních dispečerů</a:t>
                      </a:r>
                      <a:endParaRPr lang="cs-CZ" sz="15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5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z toho počet okruhů na dispečerských sálech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5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Celková délka dispečersky</a:t>
                      </a:r>
                      <a:r>
                        <a:rPr lang="cs-CZ" sz="150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5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řízených tratí v km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3123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522812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5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Délka tratí vícekolejných v km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943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5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Délka tratí jednokolejných v km</a:t>
                      </a: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5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2180</a:t>
                      </a:r>
                    </a:p>
                  </a:txBody>
                  <a:tcPr marL="72000" marR="72000" marT="72000" marB="720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808907" y="6327369"/>
            <a:ext cx="412671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cs-CZ" sz="1100" dirty="0">
                <a:latin typeface="+mn-lt"/>
              </a:rPr>
              <a:t>Konference Malenovice, duben 2024</a:t>
            </a:r>
          </a:p>
        </p:txBody>
      </p:sp>
    </p:spTree>
    <p:extLst>
      <p:ext uri="{BB962C8B-B14F-4D97-AF65-F5344CB8AC3E}">
        <p14:creationId xmlns:p14="http://schemas.microsoft.com/office/powerpoint/2010/main" val="2646985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obsah 9">
            <a:extLst>
              <a:ext uri="{FF2B5EF4-FFF2-40B4-BE49-F238E27FC236}">
                <a16:creationId xmlns:a16="http://schemas.microsoft.com/office/drawing/2014/main" id="{47D446A3-9929-79B9-2DAC-8ED9A7EE38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0010" y="2073148"/>
            <a:ext cx="3810330" cy="2933954"/>
          </a:xfrm>
        </p:spPr>
      </p:pic>
      <p:sp>
        <p:nvSpPr>
          <p:cNvPr id="4" name="Nadpis 3">
            <a:extLst>
              <a:ext uri="{FF2B5EF4-FFF2-40B4-BE49-F238E27FC236}">
                <a16:creationId xmlns:a16="http://schemas.microsoft.com/office/drawing/2014/main" id="{FC527A9E-6ED5-49AB-DB0C-C8001B73D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Řízení provozu na pohraničních tratích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B180586-FB1C-2A68-B6DC-FFA88AA8F09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FBA1D77E-15EB-0819-D7E2-11F3F5677B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68" t="4751"/>
          <a:stretch/>
        </p:blipFill>
        <p:spPr>
          <a:xfrm>
            <a:off x="490537" y="1504580"/>
            <a:ext cx="6559192" cy="4562845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F278D36D-E6E1-6664-ECA1-6B0DFEBBD7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586"/>
          <a:stretch/>
        </p:blipFill>
        <p:spPr>
          <a:xfrm>
            <a:off x="5766170" y="1244636"/>
            <a:ext cx="3136508" cy="1942101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B3F6A60C-6A00-BAE7-AC29-79D0B823D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21" y="6269386"/>
            <a:ext cx="44088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cs-CZ" sz="1100" dirty="0">
                <a:latin typeface="+mn-lt"/>
              </a:rPr>
              <a:t>Konference Malenovice, duben 2024</a:t>
            </a:r>
          </a:p>
        </p:txBody>
      </p:sp>
    </p:spTree>
    <p:extLst>
      <p:ext uri="{BB962C8B-B14F-4D97-AF65-F5344CB8AC3E}">
        <p14:creationId xmlns:p14="http://schemas.microsoft.com/office/powerpoint/2010/main" val="2498698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3712" y="1663700"/>
            <a:ext cx="8156575" cy="4201523"/>
          </a:xfrm>
        </p:spPr>
        <p:txBody>
          <a:bodyPr/>
          <a:lstStyle/>
          <a:p>
            <a:pPr marL="434250" lvl="2" indent="0" defTabSz="873125">
              <a:spcBef>
                <a:spcPts val="0"/>
              </a:spcBef>
              <a:spcAft>
                <a:spcPts val="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br>
              <a:rPr lang="cs-CZ" altLang="cs-CZ" dirty="0"/>
            </a:br>
            <a:endParaRPr lang="cs-CZ" alt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3399" cy="1139278"/>
          </a:xfrm>
        </p:spPr>
        <p:txBody>
          <a:bodyPr/>
          <a:lstStyle/>
          <a:p>
            <a:r>
              <a:rPr lang="cs-CZ" dirty="0"/>
              <a:t>Řízená oblast Ostrava Svinov – Petrovice u Karviné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>
          <a:xfrm>
            <a:off x="954112" y="6276930"/>
            <a:ext cx="5742696" cy="22107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altLang="cs-CZ" dirty="0"/>
              <a:t>Konference Malenovice, duben 2024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70E76B2-3EEA-B15E-864D-CD4347CCC2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2" y="1663701"/>
            <a:ext cx="8651828" cy="425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2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3999" cy="5330953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>
          <a:xfrm>
            <a:off x="926003" y="6327369"/>
            <a:ext cx="5742696" cy="22107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dirty="0"/>
              <a:t>Konference Malenovice, duben 2024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96888" y="5614069"/>
            <a:ext cx="8156575" cy="496425"/>
          </a:xfrm>
        </p:spPr>
        <p:txBody>
          <a:bodyPr/>
          <a:lstStyle/>
          <a:p>
            <a:r>
              <a:rPr lang="cs-CZ" dirty="0"/>
              <a:t>Centrální dispečerské pracoviště Přerov</a:t>
            </a:r>
          </a:p>
        </p:txBody>
      </p:sp>
    </p:spTree>
    <p:extLst>
      <p:ext uri="{BB962C8B-B14F-4D97-AF65-F5344CB8AC3E}">
        <p14:creationId xmlns:p14="http://schemas.microsoft.com/office/powerpoint/2010/main" val="3740340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7" y="1469065"/>
            <a:ext cx="8257445" cy="4800322"/>
          </a:xfrm>
        </p:spPr>
        <p:txBody>
          <a:bodyPr/>
          <a:lstStyle/>
          <a:p>
            <a:pPr marL="0" indent="0">
              <a:buNone/>
            </a:pPr>
            <a:endParaRPr lang="cs-CZ" sz="1600" b="1" dirty="0"/>
          </a:p>
          <a:p>
            <a:pPr marL="85725" lvl="2" indent="0" algn="just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sz="1800" b="1" dirty="0"/>
          </a:p>
          <a:p>
            <a:pPr marL="442912" indent="0" algn="just">
              <a:spcBef>
                <a:spcPts val="0"/>
              </a:spcBef>
              <a:spcAft>
                <a:spcPts val="600"/>
              </a:spcAft>
              <a:buNone/>
            </a:pPr>
            <a:endParaRPr lang="cs-CZ" sz="1600" dirty="0"/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1600" b="1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6888" y="469728"/>
            <a:ext cx="8156575" cy="770512"/>
          </a:xfrm>
        </p:spPr>
        <p:txBody>
          <a:bodyPr/>
          <a:lstStyle/>
          <a:p>
            <a:pPr algn="ctr"/>
            <a:r>
              <a:rPr lang="cs-CZ" dirty="0"/>
              <a:t>Rozšíření CDP Přerov – nová budova</a:t>
            </a:r>
            <a:br>
              <a:rPr lang="cs-CZ" dirty="0"/>
            </a:br>
            <a:r>
              <a:rPr lang="cs-CZ" dirty="0"/>
              <a:t>2024-2027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0" name="TextovéPole 6"/>
          <p:cNvSpPr txBox="1">
            <a:spLocks noChangeArrowheads="1"/>
          </p:cNvSpPr>
          <p:nvPr/>
        </p:nvSpPr>
        <p:spPr bwMode="auto">
          <a:xfrm>
            <a:off x="827021" y="6269386"/>
            <a:ext cx="44088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cs-CZ" sz="1100" dirty="0">
                <a:latin typeface="+mn-lt"/>
              </a:rPr>
              <a:t>Konference Malenovice, duben 2024</a:t>
            </a:r>
          </a:p>
        </p:txBody>
      </p:sp>
      <p:pic>
        <p:nvPicPr>
          <p:cNvPr id="3" name="Obrázek 2" descr="Obsah obrázku venku, obloha, strom, rostlina&#10;&#10;Popis byl vytvořen automaticky">
            <a:extLst>
              <a:ext uri="{FF2B5EF4-FFF2-40B4-BE49-F238E27FC236}">
                <a16:creationId xmlns:a16="http://schemas.microsoft.com/office/drawing/2014/main" id="{B69B984C-8119-A320-1EC4-1A599ED080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00" y="1207456"/>
            <a:ext cx="7199537" cy="5061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46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7" y="1469065"/>
            <a:ext cx="8257445" cy="4800322"/>
          </a:xfrm>
        </p:spPr>
        <p:txBody>
          <a:bodyPr/>
          <a:lstStyle/>
          <a:p>
            <a:pPr marL="0" indent="0">
              <a:buNone/>
            </a:pPr>
            <a:endParaRPr lang="cs-CZ" sz="1600" b="1" dirty="0"/>
          </a:p>
          <a:p>
            <a:pPr marL="85725" lvl="2" indent="0" algn="just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sz="1800" b="1" dirty="0"/>
          </a:p>
          <a:p>
            <a:pPr marL="442912" indent="0" algn="just">
              <a:spcBef>
                <a:spcPts val="0"/>
              </a:spcBef>
              <a:spcAft>
                <a:spcPts val="600"/>
              </a:spcAft>
              <a:buNone/>
            </a:pPr>
            <a:endParaRPr lang="cs-CZ" sz="1600" dirty="0"/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1600" b="1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6888" y="469728"/>
            <a:ext cx="8156575" cy="770512"/>
          </a:xfrm>
        </p:spPr>
        <p:txBody>
          <a:bodyPr/>
          <a:lstStyle/>
          <a:p>
            <a:pPr algn="ctr"/>
            <a:r>
              <a:rPr lang="cs-CZ" dirty="0"/>
              <a:t>Rozšíření CDP Přerov – nová budova</a:t>
            </a:r>
            <a:br>
              <a:rPr lang="cs-CZ" dirty="0"/>
            </a:br>
            <a:r>
              <a:rPr lang="cs-CZ" dirty="0"/>
              <a:t>2024-2027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0" name="TextovéPole 6"/>
          <p:cNvSpPr txBox="1">
            <a:spLocks noChangeArrowheads="1"/>
          </p:cNvSpPr>
          <p:nvPr/>
        </p:nvSpPr>
        <p:spPr bwMode="auto">
          <a:xfrm>
            <a:off x="827021" y="6269386"/>
            <a:ext cx="44088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cs-CZ" sz="1100" dirty="0">
                <a:latin typeface="+mn-lt"/>
              </a:rPr>
              <a:t>Konference Malenovice, duben 2024</a:t>
            </a:r>
          </a:p>
        </p:txBody>
      </p:sp>
      <p:pic>
        <p:nvPicPr>
          <p:cNvPr id="4" name="Obrázek 3" descr="Obsah obrázku venku, mrak, obloha, okno&#10;&#10;Popis byl vytvořen automaticky">
            <a:extLst>
              <a:ext uri="{FF2B5EF4-FFF2-40B4-BE49-F238E27FC236}">
                <a16:creationId xmlns:a16="http://schemas.microsoft.com/office/drawing/2014/main" id="{69D5C8FC-CFF4-7A81-30EC-80D181D112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09" y="1162975"/>
            <a:ext cx="7741328" cy="510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96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FED55463-34D3-838A-0870-F4331586BF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088968"/>
              </p:ext>
            </p:extLst>
          </p:nvPr>
        </p:nvGraphicFramePr>
        <p:xfrm>
          <a:off x="496887" y="1563330"/>
          <a:ext cx="8156575" cy="4262326"/>
        </p:xfrm>
        <a:graphic>
          <a:graphicData uri="http://schemas.openxmlformats.org/drawingml/2006/table">
            <a:tbl>
              <a:tblPr>
                <a:tableStyleId>{182C228D-DB82-498E-97C7-A9C4409E5F8C}</a:tableStyleId>
              </a:tblPr>
              <a:tblGrid>
                <a:gridCol w="2763140">
                  <a:extLst>
                    <a:ext uri="{9D8B030D-6E8A-4147-A177-3AD203B41FA5}">
                      <a16:colId xmlns:a16="http://schemas.microsoft.com/office/drawing/2014/main" val="1307125043"/>
                    </a:ext>
                  </a:extLst>
                </a:gridCol>
                <a:gridCol w="1833236">
                  <a:extLst>
                    <a:ext uri="{9D8B030D-6E8A-4147-A177-3AD203B41FA5}">
                      <a16:colId xmlns:a16="http://schemas.microsoft.com/office/drawing/2014/main" val="1496669"/>
                    </a:ext>
                  </a:extLst>
                </a:gridCol>
                <a:gridCol w="1726963">
                  <a:extLst>
                    <a:ext uri="{9D8B030D-6E8A-4147-A177-3AD203B41FA5}">
                      <a16:colId xmlns:a16="http://schemas.microsoft.com/office/drawing/2014/main" val="2880889008"/>
                    </a:ext>
                  </a:extLst>
                </a:gridCol>
                <a:gridCol w="1833236">
                  <a:extLst>
                    <a:ext uri="{9D8B030D-6E8A-4147-A177-3AD203B41FA5}">
                      <a16:colId xmlns:a16="http://schemas.microsoft.com/office/drawing/2014/main" val="4220042976"/>
                    </a:ext>
                  </a:extLst>
                </a:gridCol>
              </a:tblGrid>
              <a:tr h="52037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Příhraniční úsek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>
                          <a:effectLst/>
                        </a:rPr>
                        <a:t>leden - duben 2019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>
                          <a:effectLst/>
                        </a:rPr>
                        <a:t>leden-duben 2023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>
                          <a:effectLst/>
                        </a:rPr>
                        <a:t>leden - duben 2024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3387575"/>
                  </a:ext>
                </a:extLst>
              </a:tr>
              <a:tr h="52037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 err="1">
                          <a:effectLst/>
                        </a:rPr>
                        <a:t>Chalupki</a:t>
                      </a:r>
                      <a:r>
                        <a:rPr lang="cs-CZ" sz="1800" u="none" strike="noStrike" dirty="0">
                          <a:effectLst/>
                        </a:rPr>
                        <a:t> - Bohumín-Vrbice 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>
                          <a:effectLst/>
                        </a:rPr>
                        <a:t>4777 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>
                          <a:effectLst/>
                        </a:rPr>
                        <a:t>5849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5306</a:t>
                      </a: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140757107"/>
                  </a:ext>
                </a:extLst>
              </a:tr>
              <a:tr h="52037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 err="1">
                          <a:effectLst/>
                        </a:rPr>
                        <a:t>Chalupki</a:t>
                      </a:r>
                      <a:r>
                        <a:rPr lang="cs-CZ" sz="1800" u="none" strike="noStrike" dirty="0">
                          <a:effectLst/>
                        </a:rPr>
                        <a:t> - Bohumín os. n.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>
                          <a:effectLst/>
                        </a:rPr>
                        <a:t> 351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>
                          <a:effectLst/>
                        </a:rPr>
                        <a:t>649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UD Digi Kyokasho NP-B" panose="020B0400000000000000" pitchFamily="18" charset="-128"/>
                        </a:rPr>
                        <a:t>677</a:t>
                      </a: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34951929"/>
                  </a:ext>
                </a:extLst>
              </a:tr>
              <a:tr h="399878">
                <a:tc>
                  <a:txBody>
                    <a:bodyPr/>
                    <a:lstStyle/>
                    <a:p>
                      <a:pPr algn="l" fontAlgn="b"/>
                      <a:r>
                        <a:rPr lang="el-GR" sz="1800" b="1" u="none" strike="noStrike" dirty="0">
                          <a:effectLst/>
                        </a:rPr>
                        <a:t>Σ </a:t>
                      </a:r>
                      <a:r>
                        <a:rPr lang="cs-CZ" sz="1800" b="1" u="none" strike="noStrike" dirty="0" err="1">
                          <a:effectLst/>
                        </a:rPr>
                        <a:t>Chalupki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>
                          <a:effectLst/>
                        </a:rPr>
                        <a:t>5128 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>
                          <a:effectLst/>
                        </a:rPr>
                        <a:t>6498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5983</a:t>
                      </a: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53100174"/>
                  </a:ext>
                </a:extLst>
              </a:tr>
              <a:tr h="31101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367818952"/>
                  </a:ext>
                </a:extLst>
              </a:tr>
              <a:tr h="520374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cs-CZ" sz="1800" b="1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Zebrzydowice</a:t>
                      </a:r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-Petrovice u K.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5444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3861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3936</a:t>
                      </a: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6086421"/>
                  </a:ext>
                </a:extLst>
              </a:tr>
              <a:tr h="39987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cs-CZ" sz="1800" b="1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Zebrzydowice</a:t>
                      </a:r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cs-CZ" sz="1800" b="1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Cziesyn</a:t>
                      </a:r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Český Těšín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1195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cs-CZ" sz="18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239</a:t>
                      </a: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850146336"/>
                  </a:ext>
                </a:extLst>
              </a:tr>
              <a:tr h="32582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4925839"/>
                  </a:ext>
                </a:extLst>
              </a:tr>
              <a:tr h="444307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u="none" strike="noStrike" dirty="0">
                          <a:effectLst/>
                        </a:rPr>
                        <a:t>Celkem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11767 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10759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10158</a:t>
                      </a:r>
                    </a:p>
                  </a:txBody>
                  <a:tcPr marL="7620" marR="7620" marT="762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1326785"/>
                  </a:ext>
                </a:extLst>
              </a:tr>
            </a:tbl>
          </a:graphicData>
        </a:graphic>
      </p:graphicFrame>
      <p:sp>
        <p:nvSpPr>
          <p:cNvPr id="4" name="Nadpis 3">
            <a:extLst>
              <a:ext uri="{FF2B5EF4-FFF2-40B4-BE49-F238E27FC236}">
                <a16:creationId xmlns:a16="http://schemas.microsoft.com/office/drawing/2014/main" id="{4F54EFF8-DD04-5C1F-F077-F5B7190DA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Intenzity vlaků v pohraničních úsecích 	    SŽ - PKP PLK 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0A1DDF0-9216-BB73-D06C-CA22E878082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34C183-6A2C-9CCF-2500-1A7010F1479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Konference Katowice, květen 2023</a:t>
            </a:r>
          </a:p>
        </p:txBody>
      </p:sp>
    </p:spTree>
    <p:extLst>
      <p:ext uri="{BB962C8B-B14F-4D97-AF65-F5344CB8AC3E}">
        <p14:creationId xmlns:p14="http://schemas.microsoft.com/office/powerpoint/2010/main" val="3726040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FC527A9E-6ED5-49AB-DB0C-C8001B73D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Provoz ETCS na pohraničních tratích s PKP PLK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B180586-FB1C-2A68-B6DC-FFA88AA8F09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3F6A60C-6A00-BAE7-AC29-79D0B823D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21" y="6269386"/>
            <a:ext cx="44088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cs-CZ" sz="1100" dirty="0">
                <a:latin typeface="+mn-lt"/>
              </a:rPr>
              <a:t>Konference Malenovice, duben 2024</a:t>
            </a:r>
          </a:p>
        </p:txBody>
      </p:sp>
      <p:pic>
        <p:nvPicPr>
          <p:cNvPr id="3" name="Obrázek 2" descr="Obsah obrázku mapa, text, atlas, diagram">
            <a:extLst>
              <a:ext uri="{FF2B5EF4-FFF2-40B4-BE49-F238E27FC236}">
                <a16:creationId xmlns:a16="http://schemas.microsoft.com/office/drawing/2014/main" id="{7EB614AA-1824-11CB-A12E-BD7C70926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8" y="1091864"/>
            <a:ext cx="7413116" cy="467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022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5E25F23A-D7E0-E3F2-30EF-05F07E5BA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598124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r>
              <a:rPr lang="cs-CZ" b="1" dirty="0"/>
              <a:t>k 9.6.2024 </a:t>
            </a:r>
            <a:r>
              <a:rPr lang="cs-CZ" dirty="0"/>
              <a:t>bude zahájen provoz ETCS </a:t>
            </a:r>
            <a:r>
              <a:rPr lang="cs-CZ" b="1" dirty="0"/>
              <a:t>s dodatečnými opatřeními</a:t>
            </a:r>
            <a:r>
              <a:rPr lang="cs-CZ" dirty="0"/>
              <a:t> na tratích Dětmarovice – Petrovice u Karviné  a Dětmarovice - Mosty u Jablunkova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r>
              <a:rPr lang="cs-CZ" b="1" dirty="0"/>
              <a:t>k 15.9.2024 </a:t>
            </a:r>
            <a:r>
              <a:rPr lang="cs-CZ" dirty="0"/>
              <a:t>bude zahájen provoz ETCS </a:t>
            </a:r>
            <a:r>
              <a:rPr lang="cs-CZ" b="1" dirty="0"/>
              <a:t>bez dodatečných opatření</a:t>
            </a:r>
            <a:r>
              <a:rPr lang="cs-CZ" dirty="0"/>
              <a:t> na tratích Dětmarovice – Petrovice u Karviné a Dětmarovice - Mosty u Jablunkova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AFFF40BA-61C1-6629-6473-C3689E629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Provoz ETCS na pohraničních tratích s PKP PLK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F4F590B-5A89-EB69-5216-68999966E8B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F40068A-C776-939F-FB20-EAA4BD7520C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cs-CZ" sz="1100" dirty="0">
                <a:latin typeface="+mn-lt"/>
              </a:rPr>
              <a:t>Konference Malenovice</a:t>
            </a:r>
            <a:r>
              <a:rPr lang="it-IT" sz="1100" dirty="0">
                <a:latin typeface="+mn-lt"/>
              </a:rPr>
              <a:t>, </a:t>
            </a:r>
            <a:r>
              <a:rPr lang="cs-CZ" sz="1100" dirty="0">
                <a:latin typeface="+mn-lt"/>
              </a:rPr>
              <a:t>duben 2024</a:t>
            </a:r>
          </a:p>
        </p:txBody>
      </p:sp>
    </p:spTree>
    <p:extLst>
      <p:ext uri="{BB962C8B-B14F-4D97-AF65-F5344CB8AC3E}">
        <p14:creationId xmlns:p14="http://schemas.microsoft.com/office/powerpoint/2010/main" val="2540931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043" y="908720"/>
            <a:ext cx="8340028" cy="5272087"/>
          </a:xfrm>
        </p:spPr>
        <p:txBody>
          <a:bodyPr/>
          <a:lstStyle/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altLang="cs-CZ" sz="1800" dirty="0"/>
              <a:t>Podmínky radioprovozu a vybavení hnacích vozidel jsou stanoveny v Místním pohraničním ujednání (MPU) příslušného úseku.</a:t>
            </a:r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dirty="0"/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dirty="0"/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dirty="0"/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dirty="0"/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dirty="0"/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altLang="cs-CZ" sz="1800" dirty="0"/>
              <a:t>Za splnění podmínek uvedených v MPU</a:t>
            </a:r>
            <a:r>
              <a:rPr lang="cs-CZ" altLang="cs-CZ" sz="1800" b="1" dirty="0"/>
              <a:t> odpovídá dopravce.</a:t>
            </a:r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b="1" dirty="0"/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sz="1800" dirty="0"/>
              <a:t>Části úseků přeshraničního provozu provozovaných SŽ </a:t>
            </a:r>
            <a:r>
              <a:rPr lang="cs-CZ" sz="1800" b="1" dirty="0"/>
              <a:t>jsou vybaveny systémem GSM-R.</a:t>
            </a:r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sz="1800" b="1" dirty="0"/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1600" b="1" dirty="0"/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b="1" dirty="0"/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b="1" dirty="0"/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1600" b="1" dirty="0"/>
          </a:p>
          <a:p>
            <a:pPr marL="88900" lvl="2" indent="0" algn="ctr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2400" b="1" dirty="0">
              <a:solidFill>
                <a:schemeClr val="tx2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BBFFE0-7584-47E7-90FA-15F39808A249}" type="slidenum">
              <a:rPr kumimoji="0" lang="cs-CZ" sz="1100" b="1" i="0" u="none" strike="noStrike" kern="1200" cap="none" spc="0" normalizeH="0" baseline="0" noProof="0" smtClean="0">
                <a:ln>
                  <a:noFill/>
                </a:ln>
                <a:solidFill>
                  <a:srgbClr val="002B59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sz="1100" b="1" i="0" u="none" strike="noStrike" kern="1200" cap="none" spc="0" normalizeH="0" baseline="0" noProof="0" dirty="0">
              <a:ln>
                <a:noFill/>
              </a:ln>
              <a:solidFill>
                <a:srgbClr val="002B59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0" name="TextovéPole 6"/>
          <p:cNvSpPr txBox="1">
            <a:spLocks noChangeArrowheads="1"/>
          </p:cNvSpPr>
          <p:nvPr/>
        </p:nvSpPr>
        <p:spPr bwMode="auto">
          <a:xfrm>
            <a:off x="827021" y="6269386"/>
            <a:ext cx="44088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dirty="0">
                <a:ln>
                  <a:noFill/>
                </a:ln>
                <a:solidFill>
                  <a:srgbClr val="002B59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Konference Malenovice</a:t>
            </a:r>
            <a:r>
              <a:rPr kumimoji="0" lang="it-IT" sz="1100" b="0" i="0" u="none" strike="noStrike" kern="1200" cap="none" spc="0" normalizeH="0" baseline="0" noProof="0" dirty="0">
                <a:ln>
                  <a:noFill/>
                </a:ln>
                <a:solidFill>
                  <a:srgbClr val="002B59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, </a:t>
            </a:r>
            <a:r>
              <a:rPr kumimoji="0" lang="cs-CZ" sz="1100" b="0" i="0" u="none" strike="noStrike" kern="1200" cap="none" spc="0" normalizeH="0" baseline="0" noProof="0" dirty="0">
                <a:ln>
                  <a:noFill/>
                </a:ln>
                <a:solidFill>
                  <a:srgbClr val="002B59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duben 2024</a:t>
            </a:r>
          </a:p>
        </p:txBody>
      </p:sp>
      <p:sp>
        <p:nvSpPr>
          <p:cNvPr id="3" name="Title 6">
            <a:extLst>
              <a:ext uri="{FF2B5EF4-FFF2-40B4-BE49-F238E27FC236}">
                <a16:creationId xmlns:a16="http://schemas.microsoft.com/office/drawing/2014/main" id="{96685A47-1DAE-83C9-C207-3F6D92FB5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88" y="351485"/>
            <a:ext cx="8156575" cy="498475"/>
          </a:xfrm>
        </p:spPr>
        <p:txBody>
          <a:bodyPr/>
          <a:lstStyle/>
          <a:p>
            <a:r>
              <a:rPr lang="cs-CZ" dirty="0"/>
              <a:t>Radioprovoz na pohraničních tratích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D20C8C8-91F0-D46C-9F74-E61F7A286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1484784"/>
            <a:ext cx="5184576" cy="211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69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043" y="908720"/>
            <a:ext cx="8340028" cy="5272087"/>
          </a:xfrm>
        </p:spPr>
        <p:txBody>
          <a:bodyPr/>
          <a:lstStyle/>
          <a:p>
            <a:pPr marL="85725" lvl="2" indent="0" defTabSz="873125">
              <a:spcBef>
                <a:spcPts val="0"/>
              </a:spcBef>
              <a:spcAft>
                <a:spcPts val="6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sz="1800" b="1" dirty="0"/>
              <a:t>Hnací vozidla </a:t>
            </a:r>
            <a:r>
              <a:rPr lang="cs-CZ" sz="1800" dirty="0"/>
              <a:t>na části úseku přeshraničního provozu provozované SŽ </a:t>
            </a:r>
            <a:r>
              <a:rPr lang="cs-CZ" sz="1800" b="1" dirty="0"/>
              <a:t>musí být vybavena terminálem umožňujícím základní rádiové spojení GSM-R </a:t>
            </a:r>
            <a:r>
              <a:rPr lang="cs-CZ" sz="1800" dirty="0"/>
              <a:t>s trvalým přístupem do rádiového prostředí SŽ.</a:t>
            </a:r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1600" b="1" dirty="0"/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r>
              <a:rPr lang="cs-CZ" altLang="cs-CZ" sz="1600" b="1" dirty="0"/>
              <a:t>Jednou z funkcí GSM-R je i zastavení vlaku na dálku z důvodu hrozícího nebezpečí!</a:t>
            </a:r>
          </a:p>
          <a:p>
            <a:pPr marL="85725" lvl="2" indent="0" defTabSz="873125">
              <a:spcBef>
                <a:spcPts val="0"/>
              </a:spcBef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000" b="1" dirty="0"/>
          </a:p>
          <a:p>
            <a:pPr marL="85725" lvl="2" indent="0" defTabSz="873125">
              <a:spcBef>
                <a:spcPts val="0"/>
              </a:spcBef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000" b="1" dirty="0"/>
          </a:p>
          <a:p>
            <a:pPr marL="85725" lvl="2" indent="0" defTabSz="873125">
              <a:spcBef>
                <a:spcPts val="0"/>
              </a:spcBef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altLang="cs-CZ" sz="1000" b="1" dirty="0"/>
              <a:t>Traťový dispečer vyšle z DT                Vlak automaticky, nebo strojvedoucí               STOP VLAK = VLAK STOJÍ</a:t>
            </a:r>
          </a:p>
          <a:p>
            <a:pPr marL="85725" lvl="2" indent="0" defTabSz="873125">
              <a:spcBef>
                <a:spcPts val="0"/>
              </a:spcBef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altLang="cs-CZ" sz="1000" b="1" dirty="0"/>
              <a:t>        signál STO VLAK                                   na pokyn funkce STOP VLAK </a:t>
            </a:r>
          </a:p>
          <a:p>
            <a:pPr marL="85725" lvl="2" indent="0" defTabSz="873125">
              <a:spcBef>
                <a:spcPts val="0"/>
              </a:spcBef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altLang="cs-CZ" sz="1000" b="1" dirty="0"/>
              <a:t>                                                                                     zastaví</a:t>
            </a:r>
          </a:p>
          <a:p>
            <a:pPr marL="85725" lvl="2" indent="0" defTabSz="873125"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altLang="cs-CZ" sz="1800" b="1" dirty="0"/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r>
              <a:rPr lang="cs-CZ" altLang="cs-CZ" sz="1600" b="1" dirty="0"/>
              <a:t>v</a:t>
            </a:r>
          </a:p>
          <a:p>
            <a:pPr marL="88900" lvl="2" indent="0" algn="ctr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2400" b="1" dirty="0">
              <a:solidFill>
                <a:schemeClr val="tx2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BBFFE0-7584-47E7-90FA-15F39808A249}" type="slidenum">
              <a:rPr kumimoji="0" lang="cs-CZ" sz="1100" b="1" i="0" u="none" strike="noStrike" kern="1200" cap="none" spc="0" normalizeH="0" baseline="0" noProof="0" smtClean="0">
                <a:ln>
                  <a:noFill/>
                </a:ln>
                <a:solidFill>
                  <a:srgbClr val="002B59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sz="1100" b="1" i="0" u="none" strike="noStrike" kern="1200" cap="none" spc="0" normalizeH="0" baseline="0" noProof="0" dirty="0">
              <a:ln>
                <a:noFill/>
              </a:ln>
              <a:solidFill>
                <a:srgbClr val="002B59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0" name="TextovéPole 6"/>
          <p:cNvSpPr txBox="1">
            <a:spLocks noChangeArrowheads="1"/>
          </p:cNvSpPr>
          <p:nvPr/>
        </p:nvSpPr>
        <p:spPr bwMode="auto">
          <a:xfrm>
            <a:off x="827021" y="6269386"/>
            <a:ext cx="44088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dirty="0">
                <a:ln>
                  <a:noFill/>
                </a:ln>
                <a:solidFill>
                  <a:srgbClr val="002B59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Konference Malenovice, duben</a:t>
            </a:r>
            <a:r>
              <a:rPr kumimoji="0" lang="it-IT" sz="1100" b="0" i="0" u="none" strike="noStrike" kern="1200" cap="none" spc="0" normalizeH="0" baseline="0" noProof="0" dirty="0">
                <a:ln>
                  <a:noFill/>
                </a:ln>
                <a:solidFill>
                  <a:srgbClr val="002B59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20</a:t>
            </a:r>
            <a:r>
              <a:rPr kumimoji="0" lang="cs-CZ" sz="1100" b="0" i="0" u="none" strike="noStrike" kern="1200" cap="none" spc="0" normalizeH="0" baseline="0" noProof="0" dirty="0">
                <a:ln>
                  <a:noFill/>
                </a:ln>
                <a:solidFill>
                  <a:srgbClr val="002B59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24</a:t>
            </a:r>
          </a:p>
        </p:txBody>
      </p:sp>
      <p:sp>
        <p:nvSpPr>
          <p:cNvPr id="3" name="Title 6">
            <a:extLst>
              <a:ext uri="{FF2B5EF4-FFF2-40B4-BE49-F238E27FC236}">
                <a16:creationId xmlns:a16="http://schemas.microsoft.com/office/drawing/2014/main" id="{96685A47-1DAE-83C9-C207-3F6D92FB5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88" y="351485"/>
            <a:ext cx="8156575" cy="498475"/>
          </a:xfrm>
        </p:spPr>
        <p:txBody>
          <a:bodyPr/>
          <a:lstStyle/>
          <a:p>
            <a:r>
              <a:rPr lang="cs-CZ" dirty="0"/>
              <a:t>Radioprovoz na pohraničních tratích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FF39123-E6E6-52D1-B521-9A75D05C5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88" y="3645024"/>
            <a:ext cx="2409683" cy="2030075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39AC4307-15CE-3320-5583-A5B843D67F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471" y="3995159"/>
            <a:ext cx="2305058" cy="874001"/>
          </a:xfrm>
          <a:prstGeom prst="rect">
            <a:avLst/>
          </a:prstGeom>
        </p:spPr>
      </p:pic>
      <p:sp>
        <p:nvSpPr>
          <p:cNvPr id="11" name="Šipka: doprava 10">
            <a:extLst>
              <a:ext uri="{FF2B5EF4-FFF2-40B4-BE49-F238E27FC236}">
                <a16:creationId xmlns:a16="http://schemas.microsoft.com/office/drawing/2014/main" id="{504C58DD-BF14-167F-4BD0-20E0E77B70C7}"/>
              </a:ext>
            </a:extLst>
          </p:cNvPr>
          <p:cNvSpPr/>
          <p:nvPr/>
        </p:nvSpPr>
        <p:spPr>
          <a:xfrm>
            <a:off x="2627784" y="3176063"/>
            <a:ext cx="431647" cy="144016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2" name="Šipka: doprava 11">
            <a:extLst>
              <a:ext uri="{FF2B5EF4-FFF2-40B4-BE49-F238E27FC236}">
                <a16:creationId xmlns:a16="http://schemas.microsoft.com/office/drawing/2014/main" id="{E9DBE760-5C91-2B2F-6F35-509CE2684968}"/>
              </a:ext>
            </a:extLst>
          </p:cNvPr>
          <p:cNvSpPr/>
          <p:nvPr/>
        </p:nvSpPr>
        <p:spPr>
          <a:xfrm>
            <a:off x="5796136" y="3176063"/>
            <a:ext cx="431647" cy="144016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725E22F-F778-822E-4415-58DB000CAA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6192" y="3477572"/>
            <a:ext cx="2046739" cy="2586758"/>
          </a:xfrm>
          <a:prstGeom prst="rect">
            <a:avLst/>
          </a:prstGeom>
        </p:spPr>
      </p:pic>
      <p:sp>
        <p:nvSpPr>
          <p:cNvPr id="15" name="Šipka: doprava 14">
            <a:extLst>
              <a:ext uri="{FF2B5EF4-FFF2-40B4-BE49-F238E27FC236}">
                <a16:creationId xmlns:a16="http://schemas.microsoft.com/office/drawing/2014/main" id="{7D16C983-C535-F816-63E7-9727434095AA}"/>
              </a:ext>
            </a:extLst>
          </p:cNvPr>
          <p:cNvSpPr/>
          <p:nvPr/>
        </p:nvSpPr>
        <p:spPr>
          <a:xfrm>
            <a:off x="2962522" y="4360151"/>
            <a:ext cx="431647" cy="144016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6" name="Šipka: doprava 15">
            <a:extLst>
              <a:ext uri="{FF2B5EF4-FFF2-40B4-BE49-F238E27FC236}">
                <a16:creationId xmlns:a16="http://schemas.microsoft.com/office/drawing/2014/main" id="{988195FD-FE00-9709-382B-F61BD8CAB99B}"/>
              </a:ext>
            </a:extLst>
          </p:cNvPr>
          <p:cNvSpPr/>
          <p:nvPr/>
        </p:nvSpPr>
        <p:spPr>
          <a:xfrm>
            <a:off x="5796135" y="4360151"/>
            <a:ext cx="431647" cy="144016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7" name="Šipka: doprava 16">
            <a:extLst>
              <a:ext uri="{FF2B5EF4-FFF2-40B4-BE49-F238E27FC236}">
                <a16:creationId xmlns:a16="http://schemas.microsoft.com/office/drawing/2014/main" id="{3D21082E-E010-95EC-D79A-83C32DC45EE0}"/>
              </a:ext>
            </a:extLst>
          </p:cNvPr>
          <p:cNvSpPr/>
          <p:nvPr/>
        </p:nvSpPr>
        <p:spPr>
          <a:xfrm>
            <a:off x="281064" y="5229200"/>
            <a:ext cx="431647" cy="144016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030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7287" y="917400"/>
            <a:ext cx="8340028" cy="5272087"/>
          </a:xfrm>
        </p:spPr>
        <p:txBody>
          <a:bodyPr/>
          <a:lstStyle/>
          <a:p>
            <a:pPr marL="85725" lvl="2" indent="0" defTabSz="873125">
              <a:spcBef>
                <a:spcPts val="0"/>
              </a:spcBef>
              <a:spcAft>
                <a:spcPts val="6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sz="1800" dirty="0"/>
              <a:t>Vybavení hnacího vozidla </a:t>
            </a:r>
            <a:r>
              <a:rPr lang="cs-CZ" sz="1800" b="1" dirty="0"/>
              <a:t>nouzovým spojením </a:t>
            </a:r>
            <a:r>
              <a:rPr lang="cs-CZ" sz="1800" dirty="0"/>
              <a:t>je možné jen ve výjimečných případech a to na základě předchozího </a:t>
            </a:r>
            <a:r>
              <a:rPr lang="cs-CZ" sz="1800" b="1" dirty="0"/>
              <a:t>souhlasu provozního dispečera SŽ.</a:t>
            </a:r>
          </a:p>
          <a:p>
            <a:pPr marL="85725" lvl="2" indent="0" defTabSz="873125">
              <a:spcBef>
                <a:spcPts val="0"/>
              </a:spcBef>
              <a:spcAft>
                <a:spcPts val="6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sz="1800" b="1" dirty="0"/>
              <a:t>        Porucha GSM-R</a:t>
            </a:r>
          </a:p>
          <a:p>
            <a:pPr marL="85725" lvl="2" indent="0" defTabSz="873125">
              <a:spcBef>
                <a:spcPts val="0"/>
              </a:spcBef>
              <a:spcAft>
                <a:spcPts val="6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sz="1800" b="1" dirty="0"/>
          </a:p>
          <a:p>
            <a:pPr marL="85725" lvl="2" indent="0" defTabSz="873125">
              <a:spcBef>
                <a:spcPts val="0"/>
              </a:spcBef>
              <a:spcAft>
                <a:spcPts val="6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sz="1800" b="1" dirty="0"/>
          </a:p>
          <a:p>
            <a:pPr marL="85725" lvl="2" indent="0" defTabSz="873125">
              <a:spcBef>
                <a:spcPts val="0"/>
              </a:spcBef>
              <a:spcAft>
                <a:spcPts val="6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sz="1800" b="1" dirty="0"/>
          </a:p>
          <a:p>
            <a:pPr marL="85725" lvl="2" indent="0" defTabSz="873125">
              <a:spcBef>
                <a:spcPts val="0"/>
              </a:spcBef>
              <a:spcAft>
                <a:spcPts val="6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endParaRPr lang="cs-CZ" sz="1800" b="1" dirty="0"/>
          </a:p>
          <a:p>
            <a:pPr marL="85725" lvl="2" indent="0" defTabSz="873125">
              <a:spcBef>
                <a:spcPts val="0"/>
              </a:spcBef>
              <a:spcAft>
                <a:spcPts val="600"/>
              </a:spcAft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sz="1800" b="1" dirty="0"/>
              <a:t>V případě komunikace strojvedoucího hnacího vozidla mobilním telefonem je strojvedoucí povinen, před ohlášením pohotovosti k odjezdu v ŽST na straně PKP PLK, provést zkoušku spojení s příslušným úsekovým dispečerem CDP Přerov/výpravčím ŽST. Pokud nebude zkouška spojení úspěšná, je jízda na úsek přeshraničního provozu zakázána. </a:t>
            </a:r>
          </a:p>
          <a:p>
            <a:pPr marL="8572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FF5200"/>
              </a:buClr>
              <a:buSzTx/>
              <a:buFont typeface="Verdana" pitchFamily="34" charset="0"/>
              <a:buNone/>
              <a:tabLst/>
              <a:defRPr/>
            </a:pPr>
            <a:r>
              <a:rPr kumimoji="0" lang="cs-CZ" altLang="cs-CZ" sz="2000" b="1" i="0" u="none" strike="noStrike" kern="1200" cap="none" spc="0" normalizeH="0" baseline="0" noProof="0" dirty="0">
                <a:ln>
                  <a:noFill/>
                </a:ln>
                <a:solidFill>
                  <a:srgbClr val="FF52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Neplněním stanovených povinností dochází k ohrožení bezpečnosti provozování drážní dopravy!</a:t>
            </a:r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1600" b="1" dirty="0"/>
          </a:p>
          <a:p>
            <a:pPr marL="88900" lvl="2" indent="0" algn="just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1600" b="1" dirty="0"/>
          </a:p>
          <a:p>
            <a:pPr marL="88900" lvl="2" indent="0" algn="ctr" defTabSz="873125"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None/>
              <a:tabLst>
                <a:tab pos="2066925" algn="l"/>
              </a:tabLst>
              <a:defRPr/>
            </a:pPr>
            <a:endParaRPr lang="cs-CZ" altLang="cs-CZ" sz="2400" b="1" dirty="0">
              <a:solidFill>
                <a:schemeClr val="tx2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477501"/>
          </a:xfrm>
        </p:spPr>
        <p:txBody>
          <a:bodyPr/>
          <a:lstStyle/>
          <a:p>
            <a:r>
              <a:rPr lang="cs-CZ" dirty="0"/>
              <a:t>Radioprovoz na  pohraničních tratích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0" name="TextovéPole 6"/>
          <p:cNvSpPr txBox="1">
            <a:spLocks noChangeArrowheads="1"/>
          </p:cNvSpPr>
          <p:nvPr/>
        </p:nvSpPr>
        <p:spPr bwMode="auto">
          <a:xfrm>
            <a:off x="827021" y="6269386"/>
            <a:ext cx="44088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cs-CZ" sz="1100" dirty="0">
                <a:latin typeface="+mn-lt"/>
              </a:rPr>
              <a:t>Konference Malenovice, duben</a:t>
            </a:r>
            <a:r>
              <a:rPr lang="it-IT" sz="1100" dirty="0">
                <a:latin typeface="+mn-lt"/>
              </a:rPr>
              <a:t> 20</a:t>
            </a:r>
            <a:r>
              <a:rPr lang="cs-CZ" sz="1100" dirty="0">
                <a:latin typeface="+mn-lt"/>
              </a:rPr>
              <a:t>24</a:t>
            </a:r>
          </a:p>
        </p:txBody>
      </p: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A5B7A267-5DE1-3705-317F-6A739D076943}"/>
              </a:ext>
            </a:extLst>
          </p:cNvPr>
          <p:cNvGrpSpPr/>
          <p:nvPr/>
        </p:nvGrpSpPr>
        <p:grpSpPr>
          <a:xfrm>
            <a:off x="976118" y="2204864"/>
            <a:ext cx="2304488" cy="877900"/>
            <a:chOff x="496888" y="2204864"/>
            <a:chExt cx="2304488" cy="87790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7E89EF2-89F8-C622-8650-135B24774A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6888" y="2204864"/>
              <a:ext cx="2304488" cy="877900"/>
            </a:xfrm>
            <a:prstGeom prst="rect">
              <a:avLst/>
            </a:prstGeom>
          </p:spPr>
        </p:pic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57EE077F-BCD4-229D-59C7-9107C6DA7F92}"/>
                </a:ext>
              </a:extLst>
            </p:cNvPr>
            <p:cNvCxnSpPr/>
            <p:nvPr/>
          </p:nvCxnSpPr>
          <p:spPr>
            <a:xfrm>
              <a:off x="496888" y="2204864"/>
              <a:ext cx="2304488" cy="877900"/>
            </a:xfrm>
            <a:prstGeom prst="line">
              <a:avLst/>
            </a:prstGeom>
            <a:ln w="57150">
              <a:solidFill>
                <a:schemeClr val="tx2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Šipka: doprava 5">
            <a:extLst>
              <a:ext uri="{FF2B5EF4-FFF2-40B4-BE49-F238E27FC236}">
                <a16:creationId xmlns:a16="http://schemas.microsoft.com/office/drawing/2014/main" id="{695FA638-88E9-994D-1F2F-EE8D71DB294D}"/>
              </a:ext>
            </a:extLst>
          </p:cNvPr>
          <p:cNvSpPr/>
          <p:nvPr/>
        </p:nvSpPr>
        <p:spPr>
          <a:xfrm>
            <a:off x="4428385" y="2571806"/>
            <a:ext cx="431647" cy="144016"/>
          </a:xfrm>
          <a:prstGeom prst="rightArrow">
            <a:avLst/>
          </a:prstGeom>
          <a:solidFill>
            <a:schemeClr val="tx2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DCEA678D-7C63-B047-C809-7ACC167960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0191" y="1559006"/>
            <a:ext cx="1062089" cy="20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4433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sah 1">
            <a:extLst>
              <a:ext uri="{FF2B5EF4-FFF2-40B4-BE49-F238E27FC236}">
                <a16:creationId xmlns:a16="http://schemas.microsoft.com/office/drawing/2014/main" id="{5E25F23A-D7E0-E3F2-30EF-05F07E5BA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598124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Dispečer se nemůže spojit se strojvedoucím vlaku nebo  posunového dílu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u="sng" dirty="0"/>
              <a:t>Příčiny</a:t>
            </a:r>
            <a:r>
              <a:rPr lang="cs-CZ" dirty="0"/>
              <a:t>: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Hnací vozidlo nemá GSM-R nebo strojvedoucí neumí ovládat  GSM-R;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strojvedoucí při překročení státní hranice nepřeladí GSM-R na CZ číslo vlaku.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vlak odjíždějící z CZ stanice má již naladěno PL číslo vlaku místo CZ číslo vlaku po státní hranici.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Navazování spojení se ze strany dopravců zlepšilo.   </a:t>
            </a:r>
            <a:r>
              <a:rPr lang="cs-CZ" b="1" dirty="0">
                <a:solidFill>
                  <a:srgbClr val="FF0000"/>
                </a:solidFill>
              </a:rPr>
              <a:t>DĚKUJEME!!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AFFF40BA-61C1-6629-6473-C3689E629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Navázání spojení dispečera a strojvedoucího </a:t>
            </a:r>
            <a:r>
              <a:rPr lang="cs-CZ"/>
              <a:t>na pohraničních tratích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F4F590B-5A89-EB69-5216-68999966E8B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F40068A-C776-939F-FB20-EAA4BD7520C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cs-CZ" sz="1100" dirty="0">
                <a:latin typeface="+mn-lt"/>
              </a:rPr>
              <a:t>Konference Malenovice</a:t>
            </a:r>
            <a:r>
              <a:rPr lang="it-IT" sz="1100" dirty="0">
                <a:latin typeface="+mn-lt"/>
              </a:rPr>
              <a:t>, </a:t>
            </a:r>
            <a:r>
              <a:rPr lang="cs-CZ" sz="1100" dirty="0">
                <a:latin typeface="+mn-lt"/>
              </a:rPr>
              <a:t>duben 2024</a:t>
            </a:r>
          </a:p>
        </p:txBody>
      </p:sp>
    </p:spTree>
    <p:extLst>
      <p:ext uri="{BB962C8B-B14F-4D97-AF65-F5344CB8AC3E}">
        <p14:creationId xmlns:p14="http://schemas.microsoft.com/office/powerpoint/2010/main" val="42617621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cs-CZ" altLang="cs-CZ" dirty="0"/>
              <a:t>Provozní situace </a:t>
            </a:r>
            <a:br>
              <a:rPr lang="cs-CZ" altLang="cs-CZ" dirty="0"/>
            </a:br>
            <a:r>
              <a:rPr lang="cs-CZ" altLang="cs-CZ" dirty="0"/>
              <a:t>na pohraničních přechodech</a:t>
            </a:r>
          </a:p>
          <a:p>
            <a:pPr>
              <a:buNone/>
            </a:pPr>
            <a:r>
              <a:rPr lang="cs-CZ" altLang="cs-CZ" dirty="0"/>
              <a:t> mezi SŽ CDP Přerov a </a:t>
            </a:r>
            <a:br>
              <a:rPr lang="cs-CZ" altLang="cs-CZ" dirty="0"/>
            </a:br>
            <a:r>
              <a:rPr lang="cs-CZ" altLang="cs-CZ" dirty="0"/>
              <a:t>PKP </a:t>
            </a:r>
            <a:r>
              <a:rPr lang="cs-CZ" altLang="cs-CZ"/>
              <a:t>PLK CZRK </a:t>
            </a:r>
            <a:r>
              <a:rPr lang="cs-CZ" altLang="cs-CZ" dirty="0" err="1"/>
              <a:t>Sosnowiec</a:t>
            </a:r>
            <a:endParaRPr lang="cs-CZ" dirty="0"/>
          </a:p>
          <a:p>
            <a:pPr>
              <a:buNone/>
            </a:pPr>
            <a:endParaRPr lang="cs-CZ" dirty="0"/>
          </a:p>
          <a:p>
            <a:pPr lvl="1">
              <a:buNone/>
            </a:pPr>
            <a:r>
              <a:rPr lang="cs-CZ" dirty="0"/>
              <a:t>Ing. Petr Novák</a:t>
            </a:r>
          </a:p>
          <a:p>
            <a:pPr lvl="2">
              <a:buNone/>
            </a:pPr>
            <a:r>
              <a:rPr lang="cs-CZ" dirty="0"/>
              <a:t>ředitel CDP Přerov</a:t>
            </a:r>
          </a:p>
          <a:p>
            <a:pPr lvl="2">
              <a:buNone/>
            </a:pPr>
            <a:endParaRPr lang="cs-CZ" dirty="0"/>
          </a:p>
          <a:p>
            <a:pPr lvl="2">
              <a:buNone/>
            </a:pPr>
            <a:r>
              <a:rPr lang="cs-CZ" dirty="0"/>
              <a:t>novakpet@spravazeleznic.cz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www.spravazeleznic.cz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Děkuji za pozornost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© Správa železnic, státní organizace </a:t>
            </a:r>
          </a:p>
          <a:p>
            <a:pPr marL="0" indent="0">
              <a:buNone/>
            </a:pPr>
            <a:r>
              <a:rPr lang="cs-CZ" dirty="0"/>
              <a:t>Dlážděná 1003/7, 110 00 Praha 1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68DDC52BD08C74A84BD722897D47355" ma:contentTypeVersion="7" ma:contentTypeDescription="Vytvořit nový dokument" ma:contentTypeScope="" ma:versionID="0091792794118dfa8380e63db8c156dc">
  <xsd:schema xmlns:xsd="http://www.w3.org/2001/XMLSchema" xmlns:p="http://schemas.microsoft.com/office/2006/metadata/properties" xmlns:ns1="http://schemas.microsoft.com/sharepoint/v3" xmlns:ns2="http://schemas.microsoft.com/sharepoint/v3/fields" targetNamespace="http://schemas.microsoft.com/office/2006/metadata/properties" ma:root="true" ma:fieldsID="e50c54431dbdc2c5f53f82dc5678a903" ns1:_="" ns2:_="">
    <xsd:import namespace="http://schemas.microsoft.com/sharepoint/v3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1:URL" minOccurs="0"/>
                <xsd:element ref="ns2:_Source" minOccurs="0"/>
                <xsd:element ref="ns2:_RightsManagement" minOccurs="0"/>
                <xsd:element ref="ns2:_Coverag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URL" ma:index="8" nillable="true" ma:displayName="Adresa URL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dms="http://schemas.microsoft.com/office/2006/documentManagement/types" targetNamespace="http://schemas.microsoft.com/sharepoint/v3/fields" elementFormDefault="qualified">
    <xsd:import namespace="http://schemas.microsoft.com/office/2006/documentManagement/types"/>
    <xsd:element name="_Source" ma:index="9" nillable="true" ma:displayName="Zdroj" ma:description="Odkazy na prostředky, z nichž byl tento prostředek odvozen" ma:internalName="_Source">
      <xsd:simpleType>
        <xsd:restriction base="dms:Note"/>
      </xsd:simpleType>
    </xsd:element>
    <xsd:element name="_RightsManagement" ma:index="10" nillable="true" ma:displayName="Správa práv" ma:description="Informace o právech souvisejících s tímto prostředkem" ma:internalName="_RightsManagement">
      <xsd:simpleType>
        <xsd:restriction base="dms:Note"/>
      </xsd:simpleType>
    </xsd:element>
    <xsd:element name="_Coverage" ma:index="11" nillable="true" ma:displayName="Pokrytí" ma:description="Rozsah" ma:internalName="_Coverag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 ma:readOnly="true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 ma:index="12" ma:displayName="Kategorie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_Source xmlns="http://schemas.microsoft.com/sharepoint/v3/fields" xsi:nil="true"/>
    <URL xmlns="http://schemas.microsoft.com/sharepoint/v3">
      <Url xsi:nil="true"/>
      <Description xsi:nil="true"/>
    </URL>
    <_Coverage xmlns="http://schemas.microsoft.com/sharepoint/v3/fields" xsi:nil="true"/>
    <_RightsManagement xmlns="http://schemas.microsoft.com/sharepoint/v3/fields" xsi:nil="true"/>
  </documentManagement>
</p:properties>
</file>

<file path=customXml/itemProps1.xml><?xml version="1.0" encoding="utf-8"?>
<ds:datastoreItem xmlns:ds="http://schemas.openxmlformats.org/officeDocument/2006/customXml" ds:itemID="{5E8F2B2A-EB7A-47C9-B04A-DD5E025E34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84F8155-7A7E-4265-AC81-387675F8CA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sharepoint/v3/field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EA2D5A5C-217C-42E8-99D2-0518B8D140A1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sharepoint/v3"/>
    <ds:schemaRef ds:uri="http://purl.org/dc/terms/"/>
    <ds:schemaRef ds:uri="http://schemas.microsoft.com/sharepoint/v3/field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3365</TotalTime>
  <Words>682</Words>
  <Application>Microsoft Office PowerPoint</Application>
  <PresentationFormat>Předvádění na obrazovce (4:3)</PresentationFormat>
  <Paragraphs>164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Verdana</vt:lpstr>
      <vt:lpstr>Office Theme</vt:lpstr>
      <vt:lpstr>Provozní situace  na pohraničních přechodech mezi SŽ CDP Přerov a  PKP PLK CZRK Sosnowiec</vt:lpstr>
      <vt:lpstr>Operativní a dálkové řízení provozu</vt:lpstr>
      <vt:lpstr>Řízení provozu na pohraničních tratích</vt:lpstr>
      <vt:lpstr>Řízená oblast Ostrava Svinov – Petrovice u Karviné</vt:lpstr>
      <vt:lpstr>Centrální dispečerské pracoviště Přerov</vt:lpstr>
      <vt:lpstr>Rozšíření CDP Přerov – nová budova 2024-2027</vt:lpstr>
      <vt:lpstr>Rozšíření CDP Přerov – nová budova 2024-2027</vt:lpstr>
      <vt:lpstr>Intenzity vlaků v pohraničních úsecích      SŽ - PKP PLK </vt:lpstr>
      <vt:lpstr>Provoz ETCS na pohraničních tratích s PKP PLK</vt:lpstr>
      <vt:lpstr>Provoz ETCS na pohraničních tratích s PKP PLK</vt:lpstr>
      <vt:lpstr>Radioprovoz na pohraničních tratích</vt:lpstr>
      <vt:lpstr>Radioprovoz na pohraničních tratích</vt:lpstr>
      <vt:lpstr>Radioprovoz na  pohraničních tratích</vt:lpstr>
      <vt:lpstr>Navázání spojení dispečera a strojvedoucího na pohraničních tratích</vt:lpstr>
      <vt:lpstr>Děkuji za pozornost</vt:lpstr>
    </vt:vector>
  </TitlesOfParts>
  <Company>Správa železnic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Interoperabilita a legislativa EU, projekty SŽDC</dc:title>
  <dc:creator>Bérová Šárka</dc:creator>
  <cp:lastModifiedBy>Novák Petr, Ing.</cp:lastModifiedBy>
  <cp:revision>155</cp:revision>
  <cp:lastPrinted>2022-12-02T08:10:26Z</cp:lastPrinted>
  <dcterms:created xsi:type="dcterms:W3CDTF">2018-05-24T14:44:43Z</dcterms:created>
  <dcterms:modified xsi:type="dcterms:W3CDTF">2024-04-25T07:38:54Z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0x010100D68DDC52BD08C74A84BD722897D47355</vt:lpwstr>
  </property>
</Properties>
</file>