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371" r:id="rId5"/>
    <p:sldId id="500" r:id="rId6"/>
    <p:sldId id="481" r:id="rId7"/>
    <p:sldId id="498" r:id="rId8"/>
    <p:sldId id="507" r:id="rId9"/>
    <p:sldId id="502" r:id="rId10"/>
    <p:sldId id="503" r:id="rId11"/>
    <p:sldId id="504" r:id="rId12"/>
    <p:sldId id="489" r:id="rId13"/>
    <p:sldId id="501" r:id="rId14"/>
    <p:sldId id="505" r:id="rId15"/>
    <p:sldId id="506" r:id="rId16"/>
  </p:sldIdLst>
  <p:sldSz cx="9144000" cy="6858000" type="screen4x3"/>
  <p:notesSz cx="6797675" cy="9926638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4714"/>
    <a:srgbClr val="ED682E"/>
    <a:srgbClr val="4BD1DD"/>
    <a:srgbClr val="800080"/>
    <a:srgbClr val="006600"/>
    <a:srgbClr val="81D4F0"/>
    <a:srgbClr val="FF3399"/>
    <a:srgbClr val="CC3399"/>
    <a:srgbClr val="00FFCC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681" autoAdjust="0"/>
    <p:restoredTop sz="94660" autoAdjust="0"/>
  </p:normalViewPr>
  <p:slideViewPr>
    <p:cSldViewPr>
      <p:cViewPr varScale="1">
        <p:scale>
          <a:sx n="124" d="100"/>
          <a:sy n="124" d="100"/>
        </p:scale>
        <p:origin x="1050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2028" y="-7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930" tIns="45466" rIns="90930" bIns="45466" numCol="1" anchor="t" anchorCtr="0" compatLnSpc="1">
            <a:prstTxWarp prst="textNoShape">
              <a:avLst/>
            </a:prstTxWarp>
          </a:bodyPr>
          <a:lstStyle>
            <a:lvl1pPr defTabSz="909544" eaLnBrk="1" hangingPunct="1">
              <a:defRPr sz="1200" b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930" tIns="45466" rIns="90930" bIns="45466" numCol="1" anchor="t" anchorCtr="0" compatLnSpc="1">
            <a:prstTxWarp prst="textNoShape">
              <a:avLst/>
            </a:prstTxWarp>
          </a:bodyPr>
          <a:lstStyle>
            <a:lvl1pPr algn="r" defTabSz="909544" eaLnBrk="1" hangingPunct="1">
              <a:defRPr sz="1200" b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269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930" tIns="45466" rIns="90930" bIns="45466" numCol="1" anchor="b" anchorCtr="0" compatLnSpc="1">
            <a:prstTxWarp prst="textNoShape">
              <a:avLst/>
            </a:prstTxWarp>
          </a:bodyPr>
          <a:lstStyle>
            <a:lvl1pPr defTabSz="909544" eaLnBrk="1" hangingPunct="1">
              <a:defRPr sz="1200" b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269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9750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930" tIns="45466" rIns="90930" bIns="45466" numCol="1" anchor="b" anchorCtr="0" compatLnSpc="1">
            <a:prstTxWarp prst="textNoShape">
              <a:avLst/>
            </a:prstTxWarp>
          </a:bodyPr>
          <a:lstStyle>
            <a:lvl1pPr algn="r" defTabSz="909544" eaLnBrk="1" hangingPunct="1">
              <a:defRPr sz="1200" b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1136EB52-6F10-4884-867F-C6C0076547B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930" tIns="45466" rIns="90930" bIns="45466" numCol="1" anchor="t" anchorCtr="0" compatLnSpc="1">
            <a:prstTxWarp prst="textNoShape">
              <a:avLst/>
            </a:prstTxWarp>
          </a:bodyPr>
          <a:lstStyle>
            <a:lvl1pPr defTabSz="909544" eaLnBrk="1" hangingPunct="1">
              <a:defRPr sz="1200" b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930" tIns="45466" rIns="90930" bIns="45466" numCol="1" anchor="t" anchorCtr="0" compatLnSpc="1">
            <a:prstTxWarp prst="textNoShape">
              <a:avLst/>
            </a:prstTxWarp>
          </a:bodyPr>
          <a:lstStyle>
            <a:lvl1pPr algn="r" defTabSz="909544" eaLnBrk="1" hangingPunct="1">
              <a:defRPr sz="1200" b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930" tIns="45466" rIns="90930" bIns="454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noProof="0" smtClean="0"/>
              <a:t>Klepnutím lze upravit styly předlohy textu.</a:t>
            </a:r>
          </a:p>
          <a:p>
            <a:pPr lvl="1"/>
            <a:r>
              <a:rPr lang="cs-CZ" altLang="cs-CZ" noProof="0" smtClean="0"/>
              <a:t>Druhá úroveň</a:t>
            </a:r>
          </a:p>
          <a:p>
            <a:pPr lvl="2"/>
            <a:r>
              <a:rPr lang="cs-CZ" altLang="cs-CZ" noProof="0" smtClean="0"/>
              <a:t>Třetí úroveň</a:t>
            </a:r>
          </a:p>
          <a:p>
            <a:pPr lvl="3"/>
            <a:r>
              <a:rPr lang="cs-CZ" altLang="cs-CZ" noProof="0" smtClean="0"/>
              <a:t>Čtvrtá úroveň</a:t>
            </a:r>
          </a:p>
          <a:p>
            <a:pPr lvl="4"/>
            <a:r>
              <a:rPr lang="cs-CZ" altLang="cs-CZ" noProof="0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338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930" tIns="45466" rIns="90930" bIns="45466" numCol="1" anchor="b" anchorCtr="0" compatLnSpc="1">
            <a:prstTxWarp prst="textNoShape">
              <a:avLst/>
            </a:prstTxWarp>
          </a:bodyPr>
          <a:lstStyle>
            <a:lvl1pPr defTabSz="909544" eaLnBrk="1" hangingPunct="1">
              <a:defRPr sz="1200" b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31338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930" tIns="45466" rIns="90930" bIns="45466" numCol="1" anchor="b" anchorCtr="0" compatLnSpc="1">
            <a:prstTxWarp prst="textNoShape">
              <a:avLst/>
            </a:prstTxWarp>
          </a:bodyPr>
          <a:lstStyle>
            <a:lvl1pPr algn="r" defTabSz="909544" eaLnBrk="1" hangingPunct="1">
              <a:defRPr sz="1200" b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85DC2387-B637-476F-A3BC-942B032A441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6463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 defTabSz="906463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1413" indent="-227013" defTabSz="906463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98613" indent="-227013" defTabSz="906463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 defTabSz="906463"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defTabSz="906463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defTabSz="906463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defTabSz="906463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defTabSz="906463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0A47D3A-6CEF-48AD-B3BC-355CBEC4CEF8}" type="slidenum">
              <a:rPr lang="cs-CZ" altLang="cs-CZ" sz="1200" b="0" smtClean="0">
                <a:latin typeface="Times New Roman" panose="02020603050405020304" pitchFamily="18" charset="0"/>
              </a:rPr>
              <a:pPr/>
              <a:t>1</a:t>
            </a:fld>
            <a:endParaRPr lang="cs-CZ" altLang="cs-CZ" sz="1200" b="0" smtClean="0">
              <a:latin typeface="Times New Roman" panose="02020603050405020304" pitchFamily="18" charset="0"/>
            </a:endParaRPr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DC2387-B637-476F-A3BC-942B032A441C}" type="slidenum">
              <a:rPr lang="cs-CZ" altLang="cs-CZ" smtClean="0"/>
              <a:pPr>
                <a:defRPr/>
              </a:pPr>
              <a:t>3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34179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34AAD-092C-49CD-9BFE-49BAA0DA7D0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A6657-75C1-4A4B-8879-31ED88F19D9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36548144"/>
      </p:ext>
    </p:extLst>
  </p:cSld>
  <p:clrMapOvr>
    <a:masterClrMapping/>
  </p:clrMapOvr>
  <p:transition spd="med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B698C-7F88-4B2D-9F9A-6F11B8C998A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0BAA61-4AE7-4F0F-ACDB-88CD638A051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94340928"/>
      </p:ext>
    </p:extLst>
  </p:cSld>
  <p:clrMapOvr>
    <a:masterClrMapping/>
  </p:clrMapOvr>
  <p:transition spd="med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2DAB5-A131-4F47-9538-F2069463431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F329DB-C7C5-4A25-93B6-DDE0DE6E91E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89060558"/>
      </p:ext>
    </p:extLst>
  </p:cSld>
  <p:clrMapOvr>
    <a:masterClrMapping/>
  </p:clrMapOvr>
  <p:transition spd="med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4F4A4-495E-4448-A1CA-0C6568A9EE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77DCDF-F174-489F-903B-13CB58FCD14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35627995"/>
      </p:ext>
    </p:extLst>
  </p:cSld>
  <p:clrMapOvr>
    <a:masterClrMapping/>
  </p:clrMapOvr>
  <p:transition spd="med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553FDE-F5F5-4A55-B1EA-76164A1962D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55A308-BC2F-4E2E-BFF6-D7401C26197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25168504"/>
      </p:ext>
    </p:extLst>
  </p:cSld>
  <p:clrMapOvr>
    <a:masterClrMapping/>
  </p:clrMapOvr>
  <p:transition spd="med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B1BCB7-ECD2-4D22-B1A0-C0EA915D549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62C36-264E-4AC0-A75D-24D61A97332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87333014"/>
      </p:ext>
    </p:extLst>
  </p:cSld>
  <p:clrMapOvr>
    <a:masterClrMapping/>
  </p:clrMapOvr>
  <p:transition spd="med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D6E034-6414-4579-AE0B-84A9D01D3F7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E4AA7B-2A6A-4703-8641-18BEDEF06A8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43859875"/>
      </p:ext>
    </p:extLst>
  </p:cSld>
  <p:clrMapOvr>
    <a:masterClrMapping/>
  </p:clrMapOvr>
  <p:transition spd="med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C14CD2-F600-41C5-9054-024DDA19699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879C33-B728-448F-94C2-742307B88F4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37757592"/>
      </p:ext>
    </p:extLst>
  </p:cSld>
  <p:clrMapOvr>
    <a:masterClrMapping/>
  </p:clrMapOvr>
  <p:transition spd="med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35E0C-255A-4FDB-BCFA-B2544610A5B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94275F-DA1E-4432-B1CA-D9ED15808B9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60008482"/>
      </p:ext>
    </p:extLst>
  </p:cSld>
  <p:clrMapOvr>
    <a:masterClrMapping/>
  </p:clrMapOvr>
  <p:transition spd="med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D033B-AA5F-438C-9B9A-F2F4706C2B2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28770B-0AB0-4CB4-8523-19116AD4603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6711515"/>
      </p:ext>
    </p:extLst>
  </p:cSld>
  <p:clrMapOvr>
    <a:masterClrMapping/>
  </p:clrMapOvr>
  <p:transition spd="med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990600"/>
            <a:ext cx="1943100" cy="5105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990600"/>
            <a:ext cx="5676900" cy="5105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72B6B-19BE-4192-AAB4-A62EA5B009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A435FC-9F84-4996-89DA-93B740F73CE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27078924"/>
      </p:ext>
    </p:extLst>
  </p:cSld>
  <p:clrMapOvr>
    <a:masterClrMapping/>
  </p:clrMapOvr>
  <p:transition spd="med">
    <p:pull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990600"/>
            <a:ext cx="7772400" cy="944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B38233-EF39-4D88-A55B-AD6D8B01A3B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55F853-A082-4B6A-B7F0-2B24D0D057B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31306161"/>
      </p:ext>
    </p:extLst>
  </p:cSld>
  <p:clrMapOvr>
    <a:masterClrMapping/>
  </p:clrMapOvr>
  <p:transition spd="med">
    <p:pull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990600"/>
            <a:ext cx="7772400" cy="944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0368B1-B684-4F66-83BA-BFB39E7174D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43E55-E443-42E3-BDAB-32D4FED7BB3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3710057"/>
      </p:ext>
    </p:extLst>
  </p:cSld>
  <p:clrMapOvr>
    <a:masterClrMapping/>
  </p:clrMapOvr>
  <p:transition spd="med"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90600"/>
            <a:ext cx="7772400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Click to edit Master text styles</a:t>
            </a:r>
          </a:p>
          <a:p>
            <a:pPr lvl="1"/>
            <a:r>
              <a:rPr lang="cs-CZ" altLang="cs-CZ" smtClean="0"/>
              <a:t>Second level</a:t>
            </a:r>
          </a:p>
          <a:p>
            <a:pPr lvl="2"/>
            <a:r>
              <a:rPr lang="cs-CZ" altLang="cs-CZ" smtClean="0"/>
              <a:t>Third level</a:t>
            </a:r>
          </a:p>
          <a:p>
            <a:pPr lvl="3"/>
            <a:r>
              <a:rPr lang="cs-CZ" altLang="cs-CZ" smtClean="0"/>
              <a:t>Fourth level</a:t>
            </a:r>
          </a:p>
          <a:p>
            <a:pPr lvl="4"/>
            <a:r>
              <a:rPr lang="cs-CZ" altLang="cs-CZ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605588"/>
            <a:ext cx="19050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100" b="0">
                <a:latin typeface="+mn-lt"/>
              </a:defRPr>
            </a:lvl1pPr>
          </a:lstStyle>
          <a:p>
            <a:pPr>
              <a:defRPr/>
            </a:pPr>
            <a:fld id="{1EA9C34B-9890-45CD-8619-53F9BF12BE0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latin typeface="+mn-lt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latin typeface="+mn-lt"/>
              </a:defRPr>
            </a:lvl1pPr>
          </a:lstStyle>
          <a:p>
            <a:pPr>
              <a:defRPr/>
            </a:pPr>
            <a:fld id="{AA6D3644-6795-425A-9D92-A2902B5FC15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spd="med">
    <p:pull dir="d"/>
  </p:transition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395288" y="2708275"/>
            <a:ext cx="8353425" cy="3529013"/>
          </a:xfrm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 anchor="ctr"/>
          <a:lstStyle/>
          <a:p>
            <a:pPr eaLnBrk="1" hangingPunct="1">
              <a:spcBef>
                <a:spcPts val="3000"/>
              </a:spcBef>
            </a:pPr>
            <a:r>
              <a:rPr lang="pl-PL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Projekt TTR z pohledu objednatele </a:t>
            </a:r>
            <a:r>
              <a:rPr lang="cs-CZ" altLang="cs-CZ" sz="36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cs-CZ" altLang="cs-CZ" sz="36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altLang="cs-CZ" sz="36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cs-CZ" altLang="cs-CZ" sz="36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altLang="cs-CZ" sz="2400" b="1" dirty="0" err="1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Timetable</a:t>
            </a:r>
            <a:r>
              <a:rPr lang="cs-CZ" altLang="cs-CZ" sz="24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altLang="cs-CZ" sz="2400" b="1" dirty="0" err="1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Redesign</a:t>
            </a:r>
            <a:r>
              <a:rPr lang="cs-CZ" altLang="cs-CZ" sz="24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altLang="cs-CZ" sz="2400" b="1" dirty="0" err="1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altLang="cs-CZ" sz="24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cs-CZ" altLang="cs-CZ" sz="24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altLang="cs-CZ" sz="36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cs-CZ" altLang="cs-CZ" sz="36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altLang="cs-CZ" sz="24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František Vichta</a:t>
            </a:r>
            <a:br>
              <a:rPr lang="cs-CZ" altLang="cs-CZ" sz="24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altLang="cs-CZ" sz="24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Ministerstvo dopravy, odbor veřejné dopravy</a:t>
            </a:r>
            <a:br>
              <a:rPr lang="cs-CZ" altLang="cs-CZ" sz="24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altLang="cs-CZ" sz="36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cs-CZ" altLang="cs-CZ" sz="36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altLang="cs-CZ" sz="24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23. září 2022</a:t>
            </a:r>
            <a:endParaRPr lang="en-US" altLang="cs-CZ" sz="2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quarter" idx="10"/>
          </p:nvPr>
        </p:nvSpPr>
        <p:spPr>
          <a:xfrm>
            <a:off x="683568" y="6605588"/>
            <a:ext cx="1905000" cy="228600"/>
          </a:xfrm>
        </p:spPr>
        <p:txBody>
          <a:bodyPr/>
          <a:lstStyle/>
          <a:p>
            <a:pPr>
              <a:defRPr/>
            </a:pPr>
            <a:r>
              <a:rPr lang="cs-CZ" altLang="cs-CZ" dirty="0" smtClean="0"/>
              <a:t>4</a:t>
            </a:r>
            <a:endParaRPr lang="cs-CZ" altLang="cs-CZ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424038"/>
            <a:ext cx="8064896" cy="4702075"/>
          </a:xfrm>
        </p:spPr>
        <p:txBody>
          <a:bodyPr/>
          <a:lstStyle/>
          <a:p>
            <a:pPr lvl="0">
              <a:spcBef>
                <a:spcPts val="1200"/>
              </a:spcBef>
            </a:pP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Vznik </a:t>
            </a:r>
            <a:r>
              <a:rPr lang="cs-CZ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integrovaných železničních podniků </a:t>
            </a:r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v soukromém a státním </a:t>
            </a:r>
            <a:r>
              <a:rPr lang="cs-CZ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vlastnictví 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v době zakládání železniční sítě v 19. století</a:t>
            </a: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spcBef>
                <a:spcPts val="1200"/>
              </a:spcBef>
            </a:pP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Postupné </a:t>
            </a:r>
            <a:r>
              <a:rPr lang="cs-CZ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propojení </a:t>
            </a:r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sítě </a:t>
            </a: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a přechod ke státním integrovaným železničním 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podnikům (do roku 1918 byl </a:t>
            </a: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v zásadě provoz 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železnic pod státní kontrolou)</a:t>
            </a: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spcBef>
                <a:spcPts val="1200"/>
              </a:spcBef>
            </a:pPr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Homogenní integrovaná </a:t>
            </a:r>
            <a:r>
              <a:rPr lang="cs-CZ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železnice 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– 2. polovina 20. století plně sjednocená, plně monopolní a řízená státem</a:t>
            </a: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spcBef>
                <a:spcPts val="1200"/>
              </a:spcBef>
            </a:pP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Nerealizované úvahy </a:t>
            </a: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o 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opětovné </a:t>
            </a:r>
            <a:r>
              <a:rPr lang="cs-CZ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privatizaci </a:t>
            </a:r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drah</a:t>
            </a:r>
          </a:p>
          <a:p>
            <a:pPr lvl="0">
              <a:spcBef>
                <a:spcPts val="1200"/>
              </a:spcBef>
            </a:pP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Úvahy o </a:t>
            </a:r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dezintegrovaném železničním </a:t>
            </a:r>
            <a:r>
              <a:rPr lang="cs-CZ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systému 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a posléze realizace tohoto modelu v unijním právu</a:t>
            </a: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None/>
              <a:defRPr/>
            </a:pPr>
            <a:endParaRPr lang="cs-CZ" sz="24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48" name="Rectangle 2"/>
          <p:cNvSpPr txBox="1">
            <a:spLocks noChangeArrowheads="1"/>
          </p:cNvSpPr>
          <p:nvPr/>
        </p:nvSpPr>
        <p:spPr bwMode="auto">
          <a:xfrm>
            <a:off x="250825" y="0"/>
            <a:ext cx="8569325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defTabSz="446088">
              <a:spcBef>
                <a:spcPct val="20000"/>
              </a:spcBef>
              <a:buChar char="•"/>
              <a:tabLst>
                <a:tab pos="354013" algn="l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446088">
              <a:spcBef>
                <a:spcPct val="20000"/>
              </a:spcBef>
              <a:buChar char="–"/>
              <a:tabLst>
                <a:tab pos="354013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446088">
              <a:spcBef>
                <a:spcPct val="20000"/>
              </a:spcBef>
              <a:buChar char="•"/>
              <a:tabLst>
                <a:tab pos="354013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446088">
              <a:spcBef>
                <a:spcPct val="20000"/>
              </a:spcBef>
              <a:buChar char="–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446088">
              <a:spcBef>
                <a:spcPct val="20000"/>
              </a:spcBef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4460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4460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4460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4460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cs-CZ" altLang="cs-CZ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Vývoj železničního trhu</a:t>
            </a:r>
            <a:endParaRPr lang="cs-CZ" altLang="cs-CZ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075757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altLang="cs-CZ" dirty="0" smtClean="0"/>
              <a:t>1</a:t>
            </a:r>
            <a:endParaRPr lang="cs-CZ" altLang="cs-CZ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63588" y="1319213"/>
            <a:ext cx="7488832" cy="5400675"/>
          </a:xfrm>
        </p:spPr>
        <p:txBody>
          <a:bodyPr/>
          <a:lstStyle/>
          <a:p>
            <a:pPr lvl="0"/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Jednotlivé </a:t>
            </a:r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integrované železniční podniky</a:t>
            </a:r>
          </a:p>
          <a:p>
            <a:pPr lvl="0"/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Postupný přechod k monopolu </a:t>
            </a:r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státní železnice </a:t>
            </a: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– integrace prostřednictvím železničního podniku, který určuje systémová 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pravidla</a:t>
            </a:r>
          </a:p>
          <a:p>
            <a:pPr lvl="0"/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Zánik monopolu </a:t>
            </a:r>
            <a:r>
              <a:rPr lang="cs-CZ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vlivem nových pravidel</a:t>
            </a:r>
            <a:endParaRPr lang="cs-CZ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Vzrůst významu </a:t>
            </a:r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objednatelů </a:t>
            </a: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(960 subjektů v ČR)</a:t>
            </a:r>
          </a:p>
          <a:p>
            <a:pPr marL="0" indent="0">
              <a:buNone/>
            </a:pP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Principiálně:</a:t>
            </a:r>
          </a:p>
          <a:p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Integrační role </a:t>
            </a:r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dopravců</a:t>
            </a:r>
          </a:p>
          <a:p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Integrační role </a:t>
            </a:r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objednatelů</a:t>
            </a:r>
          </a:p>
          <a:p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Integrační role </a:t>
            </a:r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IM</a:t>
            </a:r>
          </a:p>
          <a:p>
            <a:pPr marL="0" indent="0">
              <a:buFontTx/>
              <a:buNone/>
              <a:tabLst>
                <a:tab pos="449263" algn="l"/>
              </a:tabLst>
              <a:defRPr/>
            </a:pPr>
            <a:endParaRPr lang="cs-CZ" altLang="cs-CZ" sz="20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48" name="Rectangle 2"/>
          <p:cNvSpPr txBox="1">
            <a:spLocks noChangeArrowheads="1"/>
          </p:cNvSpPr>
          <p:nvPr/>
        </p:nvSpPr>
        <p:spPr bwMode="auto">
          <a:xfrm>
            <a:off x="161671" y="44624"/>
            <a:ext cx="8892666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defTabSz="446088">
              <a:spcBef>
                <a:spcPct val="20000"/>
              </a:spcBef>
              <a:buChar char="•"/>
              <a:tabLst>
                <a:tab pos="354013" algn="l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446088">
              <a:spcBef>
                <a:spcPct val="20000"/>
              </a:spcBef>
              <a:buChar char="–"/>
              <a:tabLst>
                <a:tab pos="354013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446088">
              <a:spcBef>
                <a:spcPct val="20000"/>
              </a:spcBef>
              <a:buChar char="•"/>
              <a:tabLst>
                <a:tab pos="354013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446088">
              <a:spcBef>
                <a:spcPct val="20000"/>
              </a:spcBef>
              <a:buChar char="–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446088">
              <a:spcBef>
                <a:spcPct val="20000"/>
              </a:spcBef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4460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4460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4460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4460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cs-CZ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Kdo určoval systémová </a:t>
            </a:r>
            <a:r>
              <a:rPr lang="cs-CZ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pravidla?</a:t>
            </a:r>
            <a:endParaRPr lang="cs-CZ" altLang="cs-CZ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altLang="cs-CZ" dirty="0" smtClean="0"/>
              <a:t>2</a:t>
            </a:r>
          </a:p>
          <a:p>
            <a:pPr>
              <a:defRPr/>
            </a:pPr>
            <a:endParaRPr lang="cs-CZ" altLang="cs-CZ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3" y="1092257"/>
            <a:ext cx="8280920" cy="5400675"/>
          </a:xfrm>
        </p:spPr>
        <p:txBody>
          <a:bodyPr/>
          <a:lstStyle/>
          <a:p>
            <a:pPr marL="0" indent="0">
              <a:buNone/>
            </a:pPr>
            <a:r>
              <a:rPr lang="cs-CZ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Postupným vývojem vznikly 4 typy železničních dopravních systémů v ČR, z nichž každý je postaven na jiných požadavcích:</a:t>
            </a: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Systém(y) Open Access – systém každého dopravce</a:t>
            </a: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Systém objednávky MD</a:t>
            </a:r>
          </a:p>
          <a:p>
            <a:pPr lvl="0"/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Systém(y) </a:t>
            </a: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regionálních 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objednatelů – 14 systémů, byť se vzájemnou vazbou a obvyklou koordinací</a:t>
            </a: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Systém(y) </a:t>
            </a: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nákladní 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dopravy</a:t>
            </a:r>
          </a:p>
          <a:p>
            <a:pPr marL="0" indent="0">
              <a:buNone/>
            </a:pPr>
            <a:endParaRPr lang="cs-CZ" sz="24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Objednatelé – nabídková řízení podle 1370/2007, výjimky pro přímá zadání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Nová situace pro dopravce – plní služby na základě dlouhodobých smluv, které ale mají dobu určitou, následně může přijít změna operátora.</a:t>
            </a:r>
            <a:endParaRPr lang="cs-CZ" sz="24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48" name="Rectangle 2"/>
          <p:cNvSpPr txBox="1">
            <a:spLocks noChangeArrowheads="1"/>
          </p:cNvSpPr>
          <p:nvPr/>
        </p:nvSpPr>
        <p:spPr bwMode="auto">
          <a:xfrm>
            <a:off x="323341" y="33251"/>
            <a:ext cx="8569325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defTabSz="446088">
              <a:spcBef>
                <a:spcPct val="20000"/>
              </a:spcBef>
              <a:buChar char="•"/>
              <a:tabLst>
                <a:tab pos="354013" algn="l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446088">
              <a:spcBef>
                <a:spcPct val="20000"/>
              </a:spcBef>
              <a:buChar char="–"/>
              <a:tabLst>
                <a:tab pos="354013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446088">
              <a:spcBef>
                <a:spcPct val="20000"/>
              </a:spcBef>
              <a:buChar char="•"/>
              <a:tabLst>
                <a:tab pos="354013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446088">
              <a:spcBef>
                <a:spcPct val="20000"/>
              </a:spcBef>
              <a:buChar char="–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446088">
              <a:spcBef>
                <a:spcPct val="20000"/>
              </a:spcBef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4460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4460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4460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4460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cs-CZ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Rozdílné </a:t>
            </a:r>
            <a:r>
              <a:rPr lang="cs-CZ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požadavky na </a:t>
            </a:r>
            <a:r>
              <a:rPr lang="cs-CZ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</a:t>
            </a:r>
            <a:endParaRPr lang="cs-CZ" altLang="cs-CZ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9886171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altLang="cs-CZ" dirty="0" smtClean="0"/>
              <a:t>2</a:t>
            </a:r>
          </a:p>
          <a:p>
            <a:pPr>
              <a:defRPr/>
            </a:pPr>
            <a:endParaRPr lang="cs-CZ" altLang="cs-CZ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3" y="1204913"/>
            <a:ext cx="8280920" cy="5400675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Objednatel DD je zvyklý kooperativně spolupracovat </a:t>
            </a: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se SŽ na přípravě kapacitních modelů 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(např. kvůli výlukám) </a:t>
            </a: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rozhodně budeme </a:t>
            </a:r>
            <a:r>
              <a:rPr lang="cs-CZ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velmi rádi </a:t>
            </a:r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spolupracovat na přípravě rozsáhlejších kapacitních modelů, které </a:t>
            </a:r>
            <a:r>
              <a:rPr lang="cs-CZ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řeší třeba i delší rameno či síť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endParaRPr lang="cs-CZ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r"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24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Očekává-li </a:t>
            </a:r>
            <a:r>
              <a:rPr lang="cs-CZ" sz="2400" i="1" dirty="0">
                <a:latin typeface="Calibri" panose="020F0502020204030204" pitchFamily="34" charset="0"/>
                <a:cs typeface="Calibri" panose="020F0502020204030204" pitchFamily="34" charset="0"/>
              </a:rPr>
              <a:t>se, že bude TTR řešit dlouhodobý kapacitní </a:t>
            </a:r>
            <a:r>
              <a:rPr lang="cs-CZ" sz="24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model na rameni či síti, je důležitou otázkou, jak bude tento systém řešit výluky</a:t>
            </a:r>
            <a:r>
              <a:rPr lang="cs-CZ" sz="2400" i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cs-CZ" sz="24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či cyklickou </a:t>
            </a:r>
            <a:r>
              <a:rPr lang="cs-CZ" sz="2400" i="1" dirty="0">
                <a:latin typeface="Calibri" panose="020F0502020204030204" pitchFamily="34" charset="0"/>
                <a:cs typeface="Calibri" panose="020F0502020204030204" pitchFamily="34" charset="0"/>
              </a:rPr>
              <a:t>údržbu koridorů (kdy co 15 - 20 let </a:t>
            </a:r>
            <a:r>
              <a:rPr lang="cs-CZ" sz="24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je třeba </a:t>
            </a:r>
            <a:r>
              <a:rPr lang="cs-CZ" sz="2400" i="1" dirty="0">
                <a:latin typeface="Calibri" panose="020F0502020204030204" pitchFamily="34" charset="0"/>
                <a:cs typeface="Calibri" panose="020F0502020204030204" pitchFamily="34" charset="0"/>
              </a:rPr>
              <a:t>obnovit </a:t>
            </a:r>
            <a:r>
              <a:rPr lang="cs-CZ" sz="24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kompletní </a:t>
            </a:r>
            <a:r>
              <a:rPr lang="cs-CZ" sz="2400" i="1" dirty="0">
                <a:latin typeface="Calibri" panose="020F0502020204030204" pitchFamily="34" charset="0"/>
                <a:cs typeface="Calibri" panose="020F0502020204030204" pitchFamily="34" charset="0"/>
              </a:rPr>
              <a:t>rozsah, což </a:t>
            </a:r>
            <a:r>
              <a:rPr lang="cs-CZ" sz="24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není možné </a:t>
            </a:r>
            <a:r>
              <a:rPr lang="cs-CZ" sz="2400" i="1" dirty="0">
                <a:latin typeface="Calibri" panose="020F0502020204030204" pitchFamily="34" charset="0"/>
                <a:cs typeface="Calibri" panose="020F0502020204030204" pitchFamily="34" charset="0"/>
              </a:rPr>
              <a:t>bez výluk). </a:t>
            </a:r>
            <a:endParaRPr lang="cs-CZ" sz="2400" i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r"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Je třeba dosáhnout </a:t>
            </a:r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stabilního GVD s dlouhodobě vysokou přesností plnění GVD - jinak </a:t>
            </a:r>
            <a:r>
              <a:rPr lang="cs-CZ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systém </a:t>
            </a:r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ITJŘ </a:t>
            </a:r>
            <a:r>
              <a:rPr lang="cs-CZ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není možný. </a:t>
            </a:r>
            <a:endParaRPr lang="cs-CZ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48" name="Rectangle 2"/>
          <p:cNvSpPr txBox="1">
            <a:spLocks noChangeArrowheads="1"/>
          </p:cNvSpPr>
          <p:nvPr/>
        </p:nvSpPr>
        <p:spPr bwMode="auto">
          <a:xfrm>
            <a:off x="323341" y="33251"/>
            <a:ext cx="8569325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defTabSz="446088">
              <a:spcBef>
                <a:spcPct val="20000"/>
              </a:spcBef>
              <a:buChar char="•"/>
              <a:tabLst>
                <a:tab pos="354013" algn="l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446088">
              <a:spcBef>
                <a:spcPct val="20000"/>
              </a:spcBef>
              <a:buChar char="–"/>
              <a:tabLst>
                <a:tab pos="354013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446088">
              <a:spcBef>
                <a:spcPct val="20000"/>
              </a:spcBef>
              <a:buChar char="•"/>
              <a:tabLst>
                <a:tab pos="354013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446088">
              <a:spcBef>
                <a:spcPct val="20000"/>
              </a:spcBef>
              <a:buChar char="–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446088">
              <a:spcBef>
                <a:spcPct val="20000"/>
              </a:spcBef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4460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4460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4460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4460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4013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cs-CZ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cs-CZ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Pohled objednatele dálkové dopravy</a:t>
            </a:r>
            <a:endParaRPr lang="cs-CZ" altLang="cs-CZ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356180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67544" y="1124744"/>
            <a:ext cx="8136904" cy="5112568"/>
          </a:xfrm>
        </p:spPr>
        <p:txBody>
          <a:bodyPr/>
          <a:lstStyle/>
          <a:p>
            <a:pPr marL="182563" lvl="4" indent="-182563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R9 Praha – Havlíčkův Brod – </a:t>
            </a:r>
            <a:r>
              <a:rPr lang="cs-CZ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Brno/Jihlava</a:t>
            </a:r>
            <a:endParaRPr lang="cs-CZ" sz="2400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82563" lvl="4" indent="0">
              <a:spcBef>
                <a:spcPts val="600"/>
              </a:spcBef>
              <a:spcAft>
                <a:spcPts val="0"/>
              </a:spcAft>
              <a:buNone/>
              <a:defRPr/>
            </a:pPr>
            <a:r>
              <a:rPr lang="cs-CZ" sz="24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nová vozidla, nový provozní koncept, zlepšení do Jihlavy.</a:t>
            </a:r>
            <a:endParaRPr lang="cs-CZ" sz="24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82563" lvl="4" indent="-182563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Ex36 München – Plzeň – </a:t>
            </a:r>
            <a:r>
              <a:rPr lang="cs-CZ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Praha</a:t>
            </a:r>
            <a:endParaRPr lang="cs-CZ" sz="2400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82563" lvl="4" indent="0">
              <a:spcBef>
                <a:spcPts val="600"/>
              </a:spcBef>
              <a:spcAft>
                <a:spcPts val="0"/>
              </a:spcAft>
              <a:buNone/>
              <a:tabLst>
                <a:tab pos="266700" algn="l"/>
              </a:tabLst>
              <a:defRPr/>
            </a:pPr>
            <a:r>
              <a:rPr lang="cs-CZ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cs-CZ" sz="24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odepsána kooperační smlouva o společném nabídkovém řízení s bavorským objednatelem BEG, probíhají jednání pracovních skupin, nová vozidla</a:t>
            </a:r>
            <a:r>
              <a:rPr lang="cs-CZ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  <a:p>
            <a:pPr marL="182563" lvl="4" indent="-182563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Ex6 a R16 Praha – Plzeň – </a:t>
            </a:r>
            <a:r>
              <a:rPr lang="cs-CZ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Cheb/Klatovy</a:t>
            </a:r>
            <a:endParaRPr lang="cs-CZ" sz="2400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82563" lvl="4" indent="0">
              <a:spcBef>
                <a:spcPts val="600"/>
              </a:spcBef>
              <a:spcAft>
                <a:spcPts val="0"/>
              </a:spcAft>
              <a:buNone/>
              <a:defRPr/>
            </a:pPr>
            <a:r>
              <a:rPr lang="cs-CZ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cs-CZ" sz="24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nitrostátní soutěž zahrnující zbývající vlaky Praha – Plzeň – Cheb/Klatovy</a:t>
            </a:r>
            <a:endParaRPr lang="cs-CZ" sz="2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82563" lvl="4" indent="-182563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Soubor „Big Diesel“ </a:t>
            </a:r>
            <a:r>
              <a:rPr lang="cs-CZ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(R14, R21, R22, R24 až R27</a:t>
            </a:r>
            <a:r>
              <a:rPr lang="cs-CZ" sz="24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182563" lvl="4" indent="0">
              <a:spcBef>
                <a:spcPts val="600"/>
              </a:spcBef>
              <a:spcAft>
                <a:spcPts val="0"/>
              </a:spcAft>
              <a:buNone/>
              <a:defRPr/>
            </a:pPr>
            <a:r>
              <a:rPr lang="cs-CZ" sz="24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Rozsáhlý soubor všech t.č. dieselových rychlíků, posuzuje se možnost využití prostředků z Modernizačního fondu. </a:t>
            </a:r>
            <a:endParaRPr lang="cs-CZ" sz="2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600"/>
              </a:spcBef>
              <a:buNone/>
            </a:pPr>
            <a:endParaRPr lang="cs-CZ" sz="2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altLang="cs-CZ" dirty="0"/>
              <a:t>8</a:t>
            </a:r>
          </a:p>
        </p:txBody>
      </p:sp>
      <p:sp>
        <p:nvSpPr>
          <p:cNvPr id="7172" name="Rectangle 2"/>
          <p:cNvSpPr txBox="1">
            <a:spLocks noChangeArrowheads="1"/>
          </p:cNvSpPr>
          <p:nvPr/>
        </p:nvSpPr>
        <p:spPr bwMode="auto">
          <a:xfrm>
            <a:off x="250825" y="0"/>
            <a:ext cx="8569325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cs-CZ" altLang="cs-CZ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Zadávání veřejných služeb na MD</a:t>
            </a:r>
            <a:endParaRPr lang="cs-CZ" altLang="cs-CZ" dirty="0">
              <a:solidFill>
                <a:srgbClr val="00669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239306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altLang="cs-CZ" dirty="0" smtClean="0"/>
              <a:t>9</a:t>
            </a:r>
            <a:endParaRPr lang="cs-CZ" altLang="cs-CZ" dirty="0"/>
          </a:p>
        </p:txBody>
      </p:sp>
      <p:sp>
        <p:nvSpPr>
          <p:cNvPr id="7172" name="Rectangle 2"/>
          <p:cNvSpPr txBox="1">
            <a:spLocks noChangeArrowheads="1"/>
          </p:cNvSpPr>
          <p:nvPr/>
        </p:nvSpPr>
        <p:spPr bwMode="auto">
          <a:xfrm>
            <a:off x="250825" y="0"/>
            <a:ext cx="8569325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cs-CZ" altLang="cs-CZ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Nabídková řízení </a:t>
            </a:r>
            <a:r>
              <a:rPr lang="cs-CZ" altLang="cs-CZ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 nejbližších letech</a:t>
            </a:r>
            <a:endParaRPr lang="cs-CZ" altLang="cs-CZ" dirty="0">
              <a:solidFill>
                <a:srgbClr val="00669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046606"/>
            <a:ext cx="8676456" cy="5622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078182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altLang="cs-CZ" dirty="0" smtClean="0"/>
              <a:t>10</a:t>
            </a:r>
            <a:endParaRPr lang="cs-CZ" altLang="cs-CZ" dirty="0"/>
          </a:p>
        </p:txBody>
      </p:sp>
      <p:sp>
        <p:nvSpPr>
          <p:cNvPr id="7172" name="Rectangle 2"/>
          <p:cNvSpPr txBox="1">
            <a:spLocks noChangeArrowheads="1"/>
          </p:cNvSpPr>
          <p:nvPr/>
        </p:nvSpPr>
        <p:spPr bwMode="auto">
          <a:xfrm>
            <a:off x="250825" y="0"/>
            <a:ext cx="8569325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  <a:r>
              <a:rPr lang="cs-CZ" altLang="cs-CZ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Celkový harmonogram otevírání trhu</a:t>
            </a:r>
            <a:endParaRPr lang="cs-CZ" altLang="cs-CZ" dirty="0">
              <a:solidFill>
                <a:srgbClr val="00669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60" y="1184165"/>
            <a:ext cx="5747004" cy="535533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3"/>
          <a:srcRect t="1631" r="43617" b="18285"/>
          <a:stretch/>
        </p:blipFill>
        <p:spPr>
          <a:xfrm>
            <a:off x="5796136" y="5229200"/>
            <a:ext cx="3240360" cy="100811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TextovéPole 10"/>
          <p:cNvSpPr txBox="1"/>
          <p:nvPr/>
        </p:nvSpPr>
        <p:spPr>
          <a:xfrm>
            <a:off x="5796136" y="1184165"/>
            <a:ext cx="31683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800" b="0" dirty="0">
                <a:latin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cs-CZ" sz="1800" b="0" dirty="0" smtClean="0">
                <a:latin typeface="Calibri" panose="020F0502020204030204" pitchFamily="34" charset="0"/>
                <a:cs typeface="Calibri" panose="020F0502020204030204" pitchFamily="34" charset="0"/>
              </a:rPr>
              <a:t>vedený harmonogram je součástí návrhu Plánu dopravní obslužnosti MD zpracovaného podle § 5 zákona o veřejných službách v přepravě cestujících.</a:t>
            </a:r>
            <a:endParaRPr lang="cs-CZ" sz="1800" b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783397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67544" y="1124744"/>
            <a:ext cx="8208912" cy="5112568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Praha – 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Pardubice v rastru 120 hodin ve špičkové hodině (pouze přímé vlaky)</a:t>
            </a:r>
          </a:p>
          <a:p>
            <a:pPr marL="0" indent="0">
              <a:buNone/>
            </a:pP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</a:pPr>
            <a:r>
              <a:rPr lang="cs-CZ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16:02 </a:t>
            </a:r>
            <a:r>
              <a:rPr lang="cs-CZ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ČD Ex1	Žilina	</a:t>
            </a:r>
            <a:r>
              <a:rPr lang="cs-CZ" sz="24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(státní objednávka Ostrava – Žilina)</a:t>
            </a:r>
          </a:p>
          <a:p>
            <a:pPr>
              <a:spcBef>
                <a:spcPts val="0"/>
              </a:spcBef>
            </a:pPr>
            <a:r>
              <a:rPr lang="cs-CZ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16:18 </a:t>
            </a:r>
            <a:r>
              <a:rPr lang="cs-CZ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RJ		Opava			</a:t>
            </a:r>
            <a:endParaRPr lang="cs-CZ" sz="24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</a:pPr>
            <a:r>
              <a:rPr lang="cs-CZ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16:25 </a:t>
            </a:r>
            <a:r>
              <a:rPr lang="cs-CZ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ČD		Opava</a:t>
            </a:r>
            <a:endParaRPr lang="cs-CZ" sz="24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</a:pPr>
            <a:r>
              <a:rPr lang="cs-CZ" sz="24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16:42 </a:t>
            </a:r>
            <a:r>
              <a:rPr lang="cs-CZ" sz="2400" b="1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ČD R18	Veselí nad Moravou</a:t>
            </a:r>
            <a:endParaRPr lang="cs-CZ" sz="24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</a:pPr>
            <a:r>
              <a:rPr lang="cs-CZ" sz="24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17:02 </a:t>
            </a:r>
            <a:r>
              <a:rPr lang="cs-CZ" sz="2400" b="1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ČD Ex2	Žilina 	</a:t>
            </a:r>
            <a:r>
              <a:rPr lang="cs-CZ" sz="24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(via Horní Lideč)</a:t>
            </a:r>
            <a:endParaRPr lang="cs-CZ" sz="24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</a:pPr>
            <a:r>
              <a:rPr lang="cs-CZ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17:18 </a:t>
            </a:r>
            <a:r>
              <a:rPr lang="cs-CZ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RJ		Návsí-</a:t>
            </a:r>
            <a:r>
              <a:rPr lang="cs-CZ" sz="2400" b="1" dirty="0" err="1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Nawsie</a:t>
            </a:r>
            <a:endParaRPr lang="cs-CZ" sz="24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</a:pPr>
            <a:r>
              <a:rPr lang="cs-CZ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17:25 </a:t>
            </a:r>
            <a:r>
              <a:rPr lang="cs-CZ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ČD SCP	Bohumín</a:t>
            </a:r>
            <a:endParaRPr lang="cs-CZ" sz="24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</a:pPr>
            <a:r>
              <a:rPr lang="cs-CZ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17:28 </a:t>
            </a:r>
            <a:r>
              <a:rPr lang="cs-CZ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LEO		Bohumín</a:t>
            </a:r>
            <a:endParaRPr lang="cs-CZ" sz="24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</a:pPr>
            <a:r>
              <a:rPr lang="cs-CZ" sz="24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17:42 </a:t>
            </a:r>
            <a:r>
              <a:rPr lang="cs-CZ" sz="2400" b="1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R19		Brno</a:t>
            </a:r>
            <a:endParaRPr lang="cs-CZ" sz="24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</a:pP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17:59 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S1		Pardubice</a:t>
            </a: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				    přínosy a omezení pro cestující</a:t>
            </a:r>
            <a:endParaRPr lang="cs-CZ" sz="2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altLang="cs-CZ" dirty="0"/>
              <a:t>5</a:t>
            </a:r>
          </a:p>
        </p:txBody>
      </p:sp>
      <p:sp>
        <p:nvSpPr>
          <p:cNvPr id="7172" name="Rectangle 2"/>
          <p:cNvSpPr txBox="1">
            <a:spLocks noChangeArrowheads="1"/>
          </p:cNvSpPr>
          <p:nvPr/>
        </p:nvSpPr>
        <p:spPr bwMode="auto">
          <a:xfrm>
            <a:off x="250825" y="0"/>
            <a:ext cx="8569325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cs-CZ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r>
              <a:rPr lang="cs-CZ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Motivace pro koncesní model</a:t>
            </a:r>
            <a:endParaRPr lang="cs-CZ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043608" y="1412776"/>
            <a:ext cx="6840760" cy="3528392"/>
          </a:xfrm>
        </p:spPr>
        <p:txBody>
          <a:bodyPr/>
          <a:lstStyle/>
          <a:p>
            <a:pPr lvl="0"/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Současný ITJŘ - zvolené </a:t>
            </a: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body, 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pouze částečným nástrojem, byť MD a řada krajů, jakož i někteří Open Access dopravci z něj (vhodným způsobem) vycházejí</a:t>
            </a: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Víceletá </a:t>
            </a:r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pravidla:</a:t>
            </a:r>
          </a:p>
          <a:p>
            <a:pPr lvl="0"/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Dopravní plány</a:t>
            </a:r>
          </a:p>
          <a:p>
            <a:pPr lvl="0"/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Dlouholeté rámcové alokace kapacity x přednost 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vlaků</a:t>
            </a:r>
          </a:p>
          <a:p>
            <a:pPr lvl="0"/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Souvislost s právními předpisy</a:t>
            </a: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altLang="cs-CZ" dirty="0"/>
              <a:t>6</a:t>
            </a:r>
          </a:p>
        </p:txBody>
      </p:sp>
      <p:sp>
        <p:nvSpPr>
          <p:cNvPr id="7172" name="Rectangle 2"/>
          <p:cNvSpPr txBox="1">
            <a:spLocks noChangeArrowheads="1"/>
          </p:cNvSpPr>
          <p:nvPr/>
        </p:nvSpPr>
        <p:spPr bwMode="auto">
          <a:xfrm>
            <a:off x="1" y="0"/>
            <a:ext cx="9144000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None/>
            </a:pPr>
            <a:r>
              <a:rPr lang="cs-CZ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r>
              <a:rPr lang="cs-CZ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Nástroje integrace</a:t>
            </a:r>
            <a:endParaRPr lang="cs-CZ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403011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51520" y="1124744"/>
            <a:ext cx="8640960" cy="3528392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cs-CZ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Unijní právo 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– stanoví pravidla pro sjednávání veřejných služeb, které tvoří většinu dopravních služeb na železnici.</a:t>
            </a:r>
          </a:p>
          <a:p>
            <a:pPr>
              <a:spcBef>
                <a:spcPts val="1200"/>
              </a:spcBef>
            </a:pPr>
            <a:r>
              <a:rPr lang="cs-CZ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Integrační funkce 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musí být mj. v důsledku toho rozděleny </a:t>
            </a: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mezi 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subjekty </a:t>
            </a: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na dopravním trhu (dopravci, objednatelé, IM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>
              <a:spcBef>
                <a:spcPts val="1200"/>
              </a:spcBef>
            </a:pPr>
            <a:r>
              <a:rPr lang="cs-CZ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Dlouhodobé plánování 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je potřebné, fakticky na straně objednatelů se již víceméně provádí, jak jej zkvalitnit (vazba na proměnnou infrastrukturu a výluky)?</a:t>
            </a:r>
          </a:p>
          <a:p>
            <a:pPr>
              <a:spcBef>
                <a:spcPts val="1200"/>
              </a:spcBef>
            </a:pP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Existují ale i oblasti dopravy, které </a:t>
            </a:r>
            <a:r>
              <a:rPr lang="cs-CZ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mohou jen obtížně fungovat </a:t>
            </a:r>
            <a:r>
              <a:rPr lang="cs-CZ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na dlouhodobém principu (některé segmenty místní dopravy, většina dopravních služeb v nákladní dopravě) – jak definovat pojem rámcových tras pro tyto služby.</a:t>
            </a:r>
          </a:p>
          <a:p>
            <a:pPr marL="0" indent="0" algn="r">
              <a:spcBef>
                <a:spcPts val="1200"/>
              </a:spcBef>
              <a:buNone/>
            </a:pPr>
            <a:r>
              <a:rPr lang="cs-CZ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Vazba na právo na přístup na trh.</a:t>
            </a:r>
          </a:p>
          <a:p>
            <a:pPr marL="0" indent="0">
              <a:spcBef>
                <a:spcPts val="1200"/>
              </a:spcBef>
              <a:buNone/>
            </a:pPr>
            <a:endParaRPr lang="cs-CZ" sz="24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>
              <a:buNone/>
            </a:pPr>
            <a:endParaRPr lang="cs-CZ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>
              <a:buNone/>
            </a:pP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altLang="cs-CZ" dirty="0"/>
              <a:t>6</a:t>
            </a:r>
          </a:p>
        </p:txBody>
      </p:sp>
      <p:sp>
        <p:nvSpPr>
          <p:cNvPr id="7172" name="Rectangle 2"/>
          <p:cNvSpPr txBox="1">
            <a:spLocks noChangeArrowheads="1"/>
          </p:cNvSpPr>
          <p:nvPr/>
        </p:nvSpPr>
        <p:spPr bwMode="auto">
          <a:xfrm>
            <a:off x="1" y="0"/>
            <a:ext cx="9144000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None/>
            </a:pPr>
            <a:r>
              <a:rPr lang="cs-CZ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10. Závěrečné poznámky</a:t>
            </a:r>
            <a:endParaRPr lang="cs-CZ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343586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899592" y="1700808"/>
            <a:ext cx="7200800" cy="3528392"/>
          </a:xfrm>
        </p:spPr>
        <p:txBody>
          <a:bodyPr/>
          <a:lstStyle/>
          <a:p>
            <a:pPr marL="0" indent="0">
              <a:spcBef>
                <a:spcPts val="1200"/>
              </a:spcBef>
              <a:buNone/>
            </a:pPr>
            <a:r>
              <a:rPr lang="cs-CZ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Děkuji za pozornost!</a:t>
            </a:r>
          </a:p>
          <a:p>
            <a:pPr marL="0" indent="0">
              <a:spcBef>
                <a:spcPts val="1200"/>
              </a:spcBef>
              <a:buNone/>
            </a:pPr>
            <a:endParaRPr lang="cs-CZ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1200"/>
              </a:spcBef>
              <a:buNone/>
            </a:pPr>
            <a:endParaRPr lang="cs-CZ" sz="24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1200"/>
              </a:spcBef>
              <a:buNone/>
            </a:pPr>
            <a:endParaRPr lang="cs-CZ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1200"/>
              </a:spcBef>
              <a:buNone/>
            </a:pPr>
            <a:endParaRPr lang="cs-CZ" sz="24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1200"/>
              </a:spcBef>
              <a:buNone/>
            </a:pPr>
            <a:endParaRPr lang="cs-CZ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r">
              <a:spcBef>
                <a:spcPts val="1200"/>
              </a:spcBef>
              <a:buNone/>
            </a:pPr>
            <a:r>
              <a:rPr lang="cs-CZ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František Vichta</a:t>
            </a:r>
          </a:p>
          <a:p>
            <a:pPr marL="0" indent="0" algn="r">
              <a:spcBef>
                <a:spcPts val="1200"/>
              </a:spcBef>
              <a:buNone/>
            </a:pPr>
            <a:r>
              <a:rPr lang="cs-CZ" sz="2400" u="sng" dirty="0" err="1"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cs-CZ" sz="2400" u="sng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rantisek.vichta</a:t>
            </a:r>
            <a:r>
              <a:rPr lang="en-US" sz="2400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@</a:t>
            </a:r>
            <a:r>
              <a:rPr lang="cs-CZ" sz="2400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mdcr.cz</a:t>
            </a:r>
          </a:p>
          <a:p>
            <a:pPr marL="0" indent="0">
              <a:buNone/>
            </a:pP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>
              <a:buNone/>
            </a:pPr>
            <a:endParaRPr lang="cs-CZ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>
              <a:buNone/>
            </a:pPr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altLang="cs-CZ" dirty="0"/>
              <a:t>6</a:t>
            </a:r>
          </a:p>
        </p:txBody>
      </p:sp>
      <p:sp>
        <p:nvSpPr>
          <p:cNvPr id="7172" name="Rectangle 2"/>
          <p:cNvSpPr txBox="1">
            <a:spLocks noChangeArrowheads="1"/>
          </p:cNvSpPr>
          <p:nvPr/>
        </p:nvSpPr>
        <p:spPr bwMode="auto">
          <a:xfrm>
            <a:off x="1" y="0"/>
            <a:ext cx="9144000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None/>
            </a:pPr>
            <a:endParaRPr lang="cs-CZ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021386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77C0C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77C0C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4AC9C25D5707554FA354B32C809EBB4C" ma:contentTypeVersion="14" ma:contentTypeDescription="Vytvoří nový dokument" ma:contentTypeScope="" ma:versionID="d7b19772611c0f0f86cf6ec3b31b78c3">
  <xsd:schema xmlns:xsd="http://www.w3.org/2001/XMLSchema" xmlns:xs="http://www.w3.org/2001/XMLSchema" xmlns:p="http://schemas.microsoft.com/office/2006/metadata/properties" xmlns:ns3="352ce92f-50f3-4253-9fad-b6e5ea204dd5" xmlns:ns4="69365a4e-5cc1-45d8-b5f0-9df5c3b03723" targetNamespace="http://schemas.microsoft.com/office/2006/metadata/properties" ma:root="true" ma:fieldsID="2bdb66be40515d15d2bb26d8ee853d21" ns3:_="" ns4:_="">
    <xsd:import namespace="352ce92f-50f3-4253-9fad-b6e5ea204dd5"/>
    <xsd:import namespace="69365a4e-5cc1-45d8-b5f0-9df5c3b0372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2ce92f-50f3-4253-9fad-b6e5ea204dd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365a4e-5cc1-45d8-b5f0-9df5c3b0372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Hodnota hash upozornění na sdílení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125064C-750F-410F-B733-DB87E4EF2B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52ce92f-50f3-4253-9fad-b6e5ea204dd5"/>
    <ds:schemaRef ds:uri="69365a4e-5cc1-45d8-b5f0-9df5c3b0372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E807D50-DA0B-46E6-A633-287D95B88EC7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69365a4e-5cc1-45d8-b5f0-9df5c3b03723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352ce92f-50f3-4253-9fad-b6e5ea204dd5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3E5D975-96E5-426C-BD27-5288056450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5970</TotalTime>
  <Words>789</Words>
  <Application>Microsoft Office PowerPoint</Application>
  <PresentationFormat>Předvádění na obrazovce (4:3)</PresentationFormat>
  <Paragraphs>94</Paragraphs>
  <Slides>12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Default Design</vt:lpstr>
      <vt:lpstr>Projekt TTR z pohledu objednatele   Timetable Redesign Day  František Vichta Ministerstvo dopravy, odbor veřejné dopravy  23. září 2022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Ogilvy &amp; Mather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Michalčík Ondřej JUDr.</dc:creator>
  <cp:lastModifiedBy>Vichta František Ing.</cp:lastModifiedBy>
  <cp:revision>397</cp:revision>
  <cp:lastPrinted>2019-05-15T14:40:49Z</cp:lastPrinted>
  <dcterms:created xsi:type="dcterms:W3CDTF">2006-09-18T13:56:39Z</dcterms:created>
  <dcterms:modified xsi:type="dcterms:W3CDTF">2022-09-22T10:13:33Z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PSDescription">
    <vt:lpwstr/>
  </property>
  <property fmtid="{D5CDD505-2E9C-101B-9397-08002B2CF9AE}" pid="3" name="Owner">
    <vt:lpwstr/>
  </property>
  <property fmtid="{D5CDD505-2E9C-101B-9397-08002B2CF9AE}" pid="4" name="Status">
    <vt:lpwstr/>
  </property>
  <property fmtid="{D5CDD505-2E9C-101B-9397-08002B2CF9AE}" pid="5" name="ContentTypeId">
    <vt:lpwstr>0x0101004AC9C25D5707554FA354B32C809EBB4C</vt:lpwstr>
  </property>
</Properties>
</file>