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1"/>
  </p:notesMasterIdLst>
  <p:sldIdLst>
    <p:sldId id="319" r:id="rId5"/>
    <p:sldId id="352" r:id="rId6"/>
    <p:sldId id="370" r:id="rId7"/>
    <p:sldId id="361" r:id="rId8"/>
    <p:sldId id="362" r:id="rId9"/>
    <p:sldId id="366" r:id="rId10"/>
    <p:sldId id="367" r:id="rId11"/>
    <p:sldId id="380" r:id="rId12"/>
    <p:sldId id="382" r:id="rId13"/>
    <p:sldId id="381" r:id="rId14"/>
    <p:sldId id="383" r:id="rId15"/>
    <p:sldId id="386" r:id="rId16"/>
    <p:sldId id="384" r:id="rId17"/>
    <p:sldId id="385" r:id="rId18"/>
    <p:sldId id="387" r:id="rId19"/>
    <p:sldId id="285" r:id="rId2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62" y="67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vranek\AppData\Local\Microsoft\Windows\INetCache\Content.Outlook\Z2O2EC7R\P&#345;ehled%20ukazatel&#367;_Hrani&#269;n&#237;%20p&#345;echody_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vranek\AppData\Local\Microsoft\Windows\INetCache\Content.Outlook\Z2O2EC7R\P&#345;ehled%20ukazatel&#367;_Hrani&#269;n&#237;%20p&#345;echody_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vranek\AppData\Local\Microsoft\Windows\INetCache\Content.Outlook\Z2O2EC7R\P&#345;ehled%20ukazatel&#367;_Hrani&#269;n&#237;%20p&#345;echody_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vranek\AppData\Local\Microsoft\Windows\INetCache\Content.Outlook\Z2O2EC7R\P&#345;ehled%20ukazatel&#367;_Hrani&#269;n&#237;%20p&#345;echody_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'Cena za použití dráhy'!$A$5</c:f>
              <c:strCache>
                <c:ptCount val="1"/>
                <c:pt idx="0">
                  <c:v>ND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3.4942876193079106E-2"/>
                  <c:y val="3.40453365931072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7803-4482-BEB4-8342A3939914}"/>
                </c:ext>
              </c:extLst>
            </c:dLbl>
            <c:dLbl>
              <c:idx val="1"/>
              <c:layout>
                <c:manualLayout>
                  <c:x val="-4.326260862000271E-2"/>
                  <c:y val="-1.7022668296553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7803-4482-BEB4-8342A3939914}"/>
                </c:ext>
              </c:extLst>
            </c:dLbl>
            <c:dLbl>
              <c:idx val="2"/>
              <c:layout>
                <c:manualLayout>
                  <c:x val="-4.3262608620002828E-2"/>
                  <c:y val="-3.4045336593107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7803-4482-BEB4-8342A3939914}"/>
                </c:ext>
              </c:extLst>
            </c:dLbl>
            <c:numFmt formatCode="#,##0\ &quot;Kč&quot;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'Cena za použití dráhy'!$B$4:$D$4</c:f>
              <c:numCache>
                <c:formatCode>General</c:formatCode>
                <c:ptCount val="3"/>
                <c:pt idx="0">
                  <c:v>2019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'Cena za použití dráhy'!$B$5:$D$5</c:f>
              <c:numCache>
                <c:formatCode>#\ ##0.00\ "Kč"</c:formatCode>
                <c:ptCount val="3"/>
                <c:pt idx="0">
                  <c:v>1642109055.4664395</c:v>
                </c:pt>
                <c:pt idx="1">
                  <c:v>1515868810.9184201</c:v>
                </c:pt>
                <c:pt idx="2">
                  <c:v>1347432094.4875383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03-4482-BEB4-8342A3939914}"/>
            </c:ext>
          </c:extLst>
        </c:ser>
        <c:ser>
          <c:idx val="1"/>
          <c:order val="1"/>
          <c:tx>
            <c:strRef>
              <c:f>'Cena za použití dráhy'!$A$6</c:f>
              <c:strCache>
                <c:ptCount val="1"/>
                <c:pt idx="0">
                  <c:v>OD</c:v>
                </c:pt>
              </c:strCache>
            </c:strRef>
          </c:tx>
          <c:spPr>
            <a:solidFill>
              <a:srgbClr val="FF5200"/>
            </a:solidFill>
            <a:ln>
              <a:solidFill>
                <a:srgbClr val="FF5200"/>
              </a:solidFill>
            </a:ln>
            <a:effectLst/>
          </c:spPr>
          <c:invertIfNegative val="0"/>
          <c:dLbls>
            <c:numFmt formatCode="#,##0\ &quot;Kč&quot;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'Cena za použití dráhy'!$B$4:$D$4</c:f>
              <c:numCache>
                <c:formatCode>General</c:formatCode>
                <c:ptCount val="3"/>
                <c:pt idx="0">
                  <c:v>2019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'Cena za použití dráhy'!$B$6:$D$6</c:f>
              <c:numCache>
                <c:formatCode>#\ ##0.00\ "Kč"</c:formatCode>
                <c:ptCount val="3"/>
                <c:pt idx="0">
                  <c:v>2032586103.2479508</c:v>
                </c:pt>
                <c:pt idx="1">
                  <c:v>2053194666.0726759</c:v>
                </c:pt>
                <c:pt idx="2">
                  <c:v>2079343111.6608157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03-4482-BEB4-8342A39399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9631496"/>
        <c:axId val="509626576"/>
      </c:barChart>
      <c:lineChart>
        <c:grouping val="standard"/>
        <c:varyColors val="0"/>
        <c:ser>
          <c:idx val="2"/>
          <c:order val="2"/>
          <c:tx>
            <c:strRef>
              <c:f>'Cena za použití dráhy'!$A$7</c:f>
              <c:strCache>
                <c:ptCount val="1"/>
                <c:pt idx="0">
                  <c:v>Celkem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3.3278929707694391E-3"/>
                  <c:y val="-3.1068405779799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803-4482-BEB4-8342A3939914}"/>
                </c:ext>
              </c:extLst>
            </c:dLbl>
            <c:dLbl>
              <c:idx val="1"/>
              <c:layout>
                <c:manualLayout>
                  <c:x val="4.9918394561541584E-3"/>
                  <c:y val="-3.7282086935759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803-4482-BEB4-8342A3939914}"/>
                </c:ext>
              </c:extLst>
            </c:dLbl>
            <c:dLbl>
              <c:idx val="2"/>
              <c:layout>
                <c:manualLayout>
                  <c:x val="0"/>
                  <c:y val="-4.6602608669699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803-4482-BEB4-8342A3939914}"/>
                </c:ext>
              </c:extLst>
            </c:dLbl>
            <c:numFmt formatCode="#,##0\ &quot;Kč&quot;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'Cena za použití dráhy'!$B$4:$D$4</c:f>
              <c:numCache>
                <c:formatCode>General</c:formatCode>
                <c:ptCount val="3"/>
                <c:pt idx="0">
                  <c:v>2019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'Cena za použití dráhy'!$B$7:$D$7</c:f>
              <c:numCache>
                <c:formatCode>#\ ##0.00\ "Kč"</c:formatCode>
                <c:ptCount val="3"/>
                <c:pt idx="0">
                  <c:v>3674695158.7143903</c:v>
                </c:pt>
                <c:pt idx="1">
                  <c:v>3569063476.991096</c:v>
                </c:pt>
                <c:pt idx="2">
                  <c:v>3426775206.1483541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803-4482-BEB4-8342A39399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9631496"/>
        <c:axId val="509626576"/>
      </c:lineChart>
      <c:catAx>
        <c:axId val="509631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509626576"/>
        <c:crosses val="autoZero"/>
        <c:auto val="1"/>
        <c:lblAlgn val="ctr"/>
        <c:lblOffset val="100"/>
        <c:noMultiLvlLbl val="0"/>
      </c:catAx>
      <c:valAx>
        <c:axId val="509626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\ &quot;Kč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509631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Výkony!$A$7</c:f>
              <c:strCache>
                <c:ptCount val="1"/>
                <c:pt idx="0">
                  <c:v>ND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6.6989172940857657E-3"/>
                  <c:y val="-3.6135224971869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45B4-475F-83A0-22F6567E82BD}"/>
                </c:ext>
              </c:extLst>
            </c:dLbl>
            <c:dLbl>
              <c:idx val="1"/>
              <c:layout>
                <c:manualLayout>
                  <c:x val="-1.8422022558735856E-2"/>
                  <c:y val="-2.5016694211294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45B4-475F-83A0-22F6567E82BD}"/>
                </c:ext>
              </c:extLst>
            </c:dLbl>
            <c:dLbl>
              <c:idx val="2"/>
              <c:layout>
                <c:manualLayout>
                  <c:x val="-2.8470398499864505E-2"/>
                  <c:y val="-1.1118530760575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45B4-475F-83A0-22F6567E82B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Výkony!$B$5:$G$6</c:f>
              <c:multiLvlStrCache>
                <c:ptCount val="3"/>
                <c:lvl>
                  <c:pt idx="0">
                    <c:v>vlkm</c:v>
                  </c:pt>
                  <c:pt idx="1">
                    <c:v>vlkm</c:v>
                  </c:pt>
                  <c:pt idx="2">
                    <c:v>vlkm</c:v>
                  </c:pt>
                </c:lvl>
                <c:lvl>
                  <c:pt idx="0">
                    <c:v>2019</c:v>
                  </c:pt>
                  <c:pt idx="1">
                    <c:v>2022</c:v>
                  </c:pt>
                  <c:pt idx="2">
                    <c:v>2023</c:v>
                  </c:pt>
                </c:lvl>
              </c:multiLvlStrCache>
              <c:extLst/>
            </c:multiLvlStrRef>
          </c:cat>
          <c:val>
            <c:numRef>
              <c:f>Výkony!$B$7:$G$7</c:f>
              <c:numCache>
                <c:formatCode>#,##0.00</c:formatCode>
                <c:ptCount val="3"/>
                <c:pt idx="0">
                  <c:v>38878247.399999999</c:v>
                </c:pt>
                <c:pt idx="1">
                  <c:v>37289054.700000003</c:v>
                </c:pt>
                <c:pt idx="2">
                  <c:v>35051521.099999994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45B4-475F-83A0-22F6567E82BD}"/>
            </c:ext>
          </c:extLst>
        </c:ser>
        <c:ser>
          <c:idx val="1"/>
          <c:order val="1"/>
          <c:tx>
            <c:strRef>
              <c:f>Výkony!$A$8</c:f>
              <c:strCache>
                <c:ptCount val="1"/>
                <c:pt idx="0">
                  <c:v>OD</c:v>
                </c:pt>
              </c:strCache>
            </c:strRef>
          </c:tx>
          <c:spPr>
            <a:solidFill>
              <a:srgbClr val="FF5200"/>
            </a:solidFill>
            <a:ln>
              <a:solidFill>
                <a:srgbClr val="FF5200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Výkony!$B$5:$G$6</c:f>
              <c:multiLvlStrCache>
                <c:ptCount val="3"/>
                <c:lvl>
                  <c:pt idx="0">
                    <c:v>vlkm</c:v>
                  </c:pt>
                  <c:pt idx="1">
                    <c:v>vlkm</c:v>
                  </c:pt>
                  <c:pt idx="2">
                    <c:v>vlkm</c:v>
                  </c:pt>
                </c:lvl>
                <c:lvl>
                  <c:pt idx="0">
                    <c:v>2019</c:v>
                  </c:pt>
                  <c:pt idx="1">
                    <c:v>2022</c:v>
                  </c:pt>
                  <c:pt idx="2">
                    <c:v>2023</c:v>
                  </c:pt>
                </c:lvl>
              </c:multiLvlStrCache>
              <c:extLst/>
            </c:multiLvlStrRef>
          </c:cat>
          <c:val>
            <c:numRef>
              <c:f>Výkony!$B$8:$G$8</c:f>
              <c:numCache>
                <c:formatCode>#,##0.00</c:formatCode>
                <c:ptCount val="3"/>
                <c:pt idx="0">
                  <c:v>136106845</c:v>
                </c:pt>
                <c:pt idx="1">
                  <c:v>139605646.19999999</c:v>
                </c:pt>
                <c:pt idx="2">
                  <c:v>142141351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45B4-475F-83A0-22F6567E82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4903456"/>
        <c:axId val="628240792"/>
      </c:barChart>
      <c:lineChart>
        <c:grouping val="standard"/>
        <c:varyColors val="0"/>
        <c:ser>
          <c:idx val="2"/>
          <c:order val="2"/>
          <c:tx>
            <c:strRef>
              <c:f>Výkony!$A$9</c:f>
              <c:strCache>
                <c:ptCount val="1"/>
                <c:pt idx="0">
                  <c:v>Celkem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6.3639714293814778E-2"/>
                  <c:y val="-3.6135224971869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45B4-475F-83A0-22F6567E82BD}"/>
                </c:ext>
              </c:extLst>
            </c:dLbl>
            <c:dLbl>
              <c:idx val="1"/>
              <c:layout>
                <c:manualLayout>
                  <c:x val="-3.3494586470428829E-3"/>
                  <c:y val="-3.6135224971869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45B4-475F-83A0-22F6567E82BD}"/>
                </c:ext>
              </c:extLst>
            </c:dLbl>
            <c:dLbl>
              <c:idx val="2"/>
              <c:layout>
                <c:manualLayout>
                  <c:x val="-6.6989172940858889E-3"/>
                  <c:y val="-5.2813021112732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45B4-475F-83A0-22F6567E82B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Výkony!$B$5:$G$6</c:f>
              <c:multiLvlStrCache>
                <c:ptCount val="3"/>
                <c:lvl>
                  <c:pt idx="0">
                    <c:v>vlkm</c:v>
                  </c:pt>
                  <c:pt idx="1">
                    <c:v>vlkm</c:v>
                  </c:pt>
                  <c:pt idx="2">
                    <c:v>vlkm</c:v>
                  </c:pt>
                </c:lvl>
                <c:lvl>
                  <c:pt idx="0">
                    <c:v>2019</c:v>
                  </c:pt>
                  <c:pt idx="1">
                    <c:v>2022</c:v>
                  </c:pt>
                  <c:pt idx="2">
                    <c:v>2023</c:v>
                  </c:pt>
                </c:lvl>
              </c:multiLvlStrCache>
              <c:extLst/>
            </c:multiLvlStrRef>
          </c:cat>
          <c:val>
            <c:numRef>
              <c:f>Výkony!$B$9:$G$9</c:f>
              <c:numCache>
                <c:formatCode>#,##0.00</c:formatCode>
                <c:ptCount val="3"/>
                <c:pt idx="0">
                  <c:v>174985092.40000001</c:v>
                </c:pt>
                <c:pt idx="1">
                  <c:v>176894700.89999998</c:v>
                </c:pt>
                <c:pt idx="2">
                  <c:v>177192872.09999999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2-45B4-475F-83A0-22F6567E82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4903456"/>
        <c:axId val="628240792"/>
      </c:lineChart>
      <c:catAx>
        <c:axId val="344903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28240792"/>
        <c:crosses val="autoZero"/>
        <c:auto val="1"/>
        <c:lblAlgn val="ctr"/>
        <c:lblOffset val="100"/>
        <c:noMultiLvlLbl val="0"/>
      </c:catAx>
      <c:valAx>
        <c:axId val="628240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44903456"/>
        <c:crosses val="autoZero"/>
        <c:crossBetween val="between"/>
        <c:majorUnit val="10000000"/>
      </c:valAx>
      <c:spPr>
        <a:noFill/>
        <a:ln>
          <a:noFill/>
        </a:ln>
        <a:effectLst/>
      </c:spPr>
    </c:plotArea>
    <c:legend>
      <c:legendPos val="b"/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117483064207816E-2"/>
          <c:y val="0.10228196062916556"/>
          <c:w val="0.9446981197726716"/>
          <c:h val="0.787696581662409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'Hraniční přechody s Polskem'!$D$4:$D$5</c:f>
              <c:strCache>
                <c:ptCount val="2"/>
                <c:pt idx="0">
                  <c:v>2019</c:v>
                </c:pt>
                <c:pt idx="1">
                  <c:v>Počet vlaků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1C6-4F1D-BE81-E5CAFED3F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1C6-4F1D-BE81-E5CAFED3F000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1C6-4F1D-BE81-E5CAFED3F000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1C6-4F1D-BE81-E5CAFED3F000}"/>
              </c:ext>
            </c:extLst>
          </c:dPt>
          <c:dLbls>
            <c:delete val="1"/>
          </c:dLbls>
          <c:cat>
            <c:multiLvlStrRef>
              <c:f>'Hraniční přechody s Polskem'!$B$6:$C$13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</c:multiLvlStrRef>
          </c:cat>
          <c:val>
            <c:numRef>
              <c:f>'Hraniční přechody s Polskem'!$D$6:$D$13</c:f>
              <c:numCache>
                <c:formatCode>#,##0</c:formatCode>
                <c:ptCount val="8"/>
                <c:pt idx="0">
                  <c:v>2315</c:v>
                </c:pt>
                <c:pt idx="1">
                  <c:v>5643</c:v>
                </c:pt>
                <c:pt idx="2">
                  <c:v>16574</c:v>
                </c:pt>
                <c:pt idx="3">
                  <c:v>4024</c:v>
                </c:pt>
                <c:pt idx="4">
                  <c:v>627</c:v>
                </c:pt>
                <c:pt idx="5">
                  <c:v>577</c:v>
                </c:pt>
                <c:pt idx="6">
                  <c:v>1390</c:v>
                </c:pt>
                <c:pt idx="7">
                  <c:v>2784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D1C6-4F1D-BE81-E5CAFED3F000}"/>
            </c:ext>
          </c:extLst>
        </c:ser>
        <c:ser>
          <c:idx val="3"/>
          <c:order val="3"/>
          <c:tx>
            <c:strRef>
              <c:f>'Hraniční přechody s Polskem'!$G$4:$G$5</c:f>
              <c:strCache>
                <c:ptCount val="2"/>
                <c:pt idx="0">
                  <c:v>2022</c:v>
                </c:pt>
                <c:pt idx="1">
                  <c:v>Počet vlaků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1C6-4F1D-BE81-E5CAFED3F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1C6-4F1D-BE81-E5CAFED3F000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1C6-4F1D-BE81-E5CAFED3F000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1C6-4F1D-BE81-E5CAFED3F000}"/>
              </c:ext>
            </c:extLst>
          </c:dPt>
          <c:dLbls>
            <c:delete val="1"/>
          </c:dLbls>
          <c:cat>
            <c:multiLvlStrRef>
              <c:f>'Hraniční přechody s Polskem'!$B$6:$C$13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</c:multiLvlStrRef>
          </c:cat>
          <c:val>
            <c:numRef>
              <c:f>'Hraniční přechody s Polskem'!$G$6:$G$13</c:f>
              <c:numCache>
                <c:formatCode>#,##0</c:formatCode>
                <c:ptCount val="8"/>
                <c:pt idx="0">
                  <c:v>2536</c:v>
                </c:pt>
                <c:pt idx="1">
                  <c:v>2797</c:v>
                </c:pt>
                <c:pt idx="2">
                  <c:v>10719</c:v>
                </c:pt>
                <c:pt idx="3">
                  <c:v>55</c:v>
                </c:pt>
                <c:pt idx="4">
                  <c:v>19611</c:v>
                </c:pt>
                <c:pt idx="5">
                  <c:v>10470</c:v>
                </c:pt>
                <c:pt idx="6">
                  <c:v>969</c:v>
                </c:pt>
                <c:pt idx="7">
                  <c:v>3612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D1C6-4F1D-BE81-E5CAFED3F000}"/>
            </c:ext>
          </c:extLst>
        </c:ser>
        <c:ser>
          <c:idx val="6"/>
          <c:order val="6"/>
          <c:tx>
            <c:strRef>
              <c:f>'Hraniční přechody s Polskem'!$J$4:$J$5</c:f>
              <c:strCache>
                <c:ptCount val="2"/>
                <c:pt idx="0">
                  <c:v>2023</c:v>
                </c:pt>
                <c:pt idx="1">
                  <c:v>Počet vlaků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6-D1C6-4F1D-BE81-E5CAFED3F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8-D1C6-4F1D-BE81-E5CAFED3F000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A-D1C6-4F1D-BE81-E5CAFED3F000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C-D1C6-4F1D-BE81-E5CAFED3F000}"/>
              </c:ext>
            </c:extLst>
          </c:dPt>
          <c:dLbls>
            <c:delete val="1"/>
          </c:dLbls>
          <c:cat>
            <c:multiLvlStrRef>
              <c:f>'Hraniční přechody s Polskem'!$B$6:$C$13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</c:multiLvlStrRef>
          </c:cat>
          <c:val>
            <c:numRef>
              <c:f>'Hraniční přechody s Polskem'!$J$6:$J$13</c:f>
              <c:numCache>
                <c:formatCode>#,##0</c:formatCode>
                <c:ptCount val="8"/>
                <c:pt idx="0">
                  <c:v>721</c:v>
                </c:pt>
                <c:pt idx="1">
                  <c:v>6083</c:v>
                </c:pt>
                <c:pt idx="2">
                  <c:v>11804</c:v>
                </c:pt>
                <c:pt idx="3">
                  <c:v>911</c:v>
                </c:pt>
                <c:pt idx="4">
                  <c:v>18924</c:v>
                </c:pt>
                <c:pt idx="5">
                  <c:v>11516</c:v>
                </c:pt>
                <c:pt idx="6">
                  <c:v>732</c:v>
                </c:pt>
                <c:pt idx="7">
                  <c:v>3311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D1C6-4F1D-BE81-E5CAFED3F00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37115872"/>
        <c:axId val="537121120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'Hraniční přechody s Polskem'!$E$4:$E$5</c15:sqref>
                        </c15:formulaRef>
                      </c:ext>
                    </c:extLst>
                    <c:strCache>
                      <c:ptCount val="2"/>
                      <c:pt idx="0">
                        <c:v>2019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>
                      <c:ext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'Hraniční přechody s Polskem'!$E$6:$E$13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2315</c:v>
                      </c:pt>
                      <c:pt idx="1">
                        <c:v>5643</c:v>
                      </c:pt>
                      <c:pt idx="2">
                        <c:v>29836.799999999999</c:v>
                      </c:pt>
                      <c:pt idx="3">
                        <c:v>7243.2</c:v>
                      </c:pt>
                      <c:pt idx="4">
                        <c:v>1918.8</c:v>
                      </c:pt>
                      <c:pt idx="5">
                        <c:v>2090.1</c:v>
                      </c:pt>
                      <c:pt idx="6">
                        <c:v>3336</c:v>
                      </c:pt>
                      <c:pt idx="7">
                        <c:v>6681.6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21-D1C6-4F1D-BE81-E5CAFED3F000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Polskem'!$F$4:$F$5</c15:sqref>
                        </c15:formulaRef>
                      </c:ext>
                    </c:extLst>
                    <c:strCache>
                      <c:ptCount val="2"/>
                      <c:pt idx="0">
                        <c:v>2019</c:v>
                      </c:pt>
                      <c:pt idx="1">
                        <c:v>hrtkm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Polskem'!$F$6:$F$13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3214180</c:v>
                      </c:pt>
                      <c:pt idx="1">
                        <c:v>322436</c:v>
                      </c:pt>
                      <c:pt idx="2">
                        <c:v>32792043.600000001</c:v>
                      </c:pt>
                      <c:pt idx="3">
                        <c:v>2840538.6</c:v>
                      </c:pt>
                      <c:pt idx="4">
                        <c:v>2021360.1</c:v>
                      </c:pt>
                      <c:pt idx="5">
                        <c:v>635894.5</c:v>
                      </c:pt>
                      <c:pt idx="6">
                        <c:v>2590164</c:v>
                      </c:pt>
                      <c:pt idx="7">
                        <c:v>1296537.6000000001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D1C6-4F1D-BE81-E5CAFED3F000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Polskem'!$H$4:$H$5</c15:sqref>
                        </c15:formulaRef>
                      </c:ext>
                    </c:extLst>
                    <c:strCache>
                      <c:ptCount val="2"/>
                      <c:pt idx="0">
                        <c:v>2022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Polskem'!$H$6:$H$13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2536</c:v>
                      </c:pt>
                      <c:pt idx="1">
                        <c:v>2797</c:v>
                      </c:pt>
                      <c:pt idx="2">
                        <c:v>19294.2</c:v>
                      </c:pt>
                      <c:pt idx="3">
                        <c:v>99</c:v>
                      </c:pt>
                      <c:pt idx="4">
                        <c:v>61180.800000000003</c:v>
                      </c:pt>
                      <c:pt idx="5">
                        <c:v>37423.699999999997</c:v>
                      </c:pt>
                      <c:pt idx="6">
                        <c:v>2325.6</c:v>
                      </c:pt>
                      <c:pt idx="7">
                        <c:v>8668.7999999999993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D1C6-4F1D-BE81-E5CAFED3F000}"/>
                  </c:ext>
                </c:extLst>
              </c15:ser>
            </c15:filteredBarSeries>
            <c15:filteredBar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Polskem'!$I$4:$I$5</c15:sqref>
                        </c15:formulaRef>
                      </c:ext>
                    </c:extLst>
                    <c:strCache>
                      <c:ptCount val="2"/>
                      <c:pt idx="0">
                        <c:v>2022</c:v>
                      </c:pt>
                      <c:pt idx="1">
                        <c:v>hrtkm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Polskem'!$I$6:$I$13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3321406</c:v>
                      </c:pt>
                      <c:pt idx="1">
                        <c:v>144746</c:v>
                      </c:pt>
                      <c:pt idx="2">
                        <c:v>22850947.800000001</c:v>
                      </c:pt>
                      <c:pt idx="3">
                        <c:v>30439.8</c:v>
                      </c:pt>
                      <c:pt idx="4">
                        <c:v>71443508.299999997</c:v>
                      </c:pt>
                      <c:pt idx="5">
                        <c:v>14643459.4</c:v>
                      </c:pt>
                      <c:pt idx="6">
                        <c:v>1716055.2</c:v>
                      </c:pt>
                      <c:pt idx="7">
                        <c:v>1462996.8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4-D1C6-4F1D-BE81-E5CAFED3F000}"/>
                  </c:ext>
                </c:extLst>
              </c15:ser>
            </c15:filteredBarSeries>
            <c15:filteredBar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Polskem'!$K$4:$K$5</c15:sqref>
                        </c15:formulaRef>
                      </c:ext>
                    </c:extLst>
                    <c:strCache>
                      <c:ptCount val="2"/>
                      <c:pt idx="0">
                        <c:v>2023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2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Polskem'!$K$6:$K$13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721</c:v>
                      </c:pt>
                      <c:pt idx="1">
                        <c:v>6083</c:v>
                      </c:pt>
                      <c:pt idx="2">
                        <c:v>21247.200000000001</c:v>
                      </c:pt>
                      <c:pt idx="3">
                        <c:v>1639.8</c:v>
                      </c:pt>
                      <c:pt idx="4">
                        <c:v>58557</c:v>
                      </c:pt>
                      <c:pt idx="5">
                        <c:v>42074.6</c:v>
                      </c:pt>
                      <c:pt idx="6">
                        <c:v>1756.8</c:v>
                      </c:pt>
                      <c:pt idx="7">
                        <c:v>7946.4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5-D1C6-4F1D-BE81-E5CAFED3F000}"/>
                  </c:ext>
                </c:extLst>
              </c15:ser>
            </c15:filteredBarSeries>
            <c15:filteredBar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Polskem'!$L$4:$L$5</c15:sqref>
                        </c15:formulaRef>
                      </c:ext>
                    </c:extLst>
                    <c:strCache>
                      <c:ptCount val="2"/>
                      <c:pt idx="0">
                        <c:v>2023</c:v>
                      </c:pt>
                      <c:pt idx="1">
                        <c:v>hrtkm</c:v>
                      </c:pt>
                    </c:strCache>
                  </c:strRef>
                </c:tx>
                <c:spPr>
                  <a:solidFill>
                    <a:schemeClr val="accent3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Polskem'!$B$6:$C$13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Polskem'!$L$6:$L$13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833959</c:v>
                      </c:pt>
                      <c:pt idx="1">
                        <c:v>322605</c:v>
                      </c:pt>
                      <c:pt idx="2">
                        <c:v>24467315.399999999</c:v>
                      </c:pt>
                      <c:pt idx="3">
                        <c:v>614116.80000000005</c:v>
                      </c:pt>
                      <c:pt idx="4">
                        <c:v>65138024.200000003</c:v>
                      </c:pt>
                      <c:pt idx="5">
                        <c:v>15171415.1</c:v>
                      </c:pt>
                      <c:pt idx="6">
                        <c:v>1187769.6000000001</c:v>
                      </c:pt>
                      <c:pt idx="7">
                        <c:v>1488288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6-D1C6-4F1D-BE81-E5CAFED3F000}"/>
                  </c:ext>
                </c:extLst>
              </c15:ser>
            </c15:filteredBarSeries>
          </c:ext>
        </c:extLst>
      </c:barChart>
      <c:catAx>
        <c:axId val="537115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537121120"/>
        <c:crosses val="autoZero"/>
        <c:auto val="1"/>
        <c:lblAlgn val="ctr"/>
        <c:lblOffset val="100"/>
        <c:noMultiLvlLbl val="0"/>
      </c:catAx>
      <c:valAx>
        <c:axId val="537121120"/>
        <c:scaling>
          <c:orientation val="minMax"/>
          <c:max val="2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537115872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420149970734724"/>
          <c:y val="0.10014567064101856"/>
          <c:w val="0.85457830393921652"/>
          <c:h val="0.72289519907410538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'Hraniční přechody s Polskem'!$F$4:$F$5</c:f>
              <c:strCache>
                <c:ptCount val="2"/>
                <c:pt idx="0">
                  <c:v>2019</c:v>
                </c:pt>
                <c:pt idx="1">
                  <c:v>hrtkm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C57-4DBF-B333-04D0192088BC}"/>
              </c:ext>
            </c:extLst>
          </c:dPt>
          <c:dPt>
            <c:idx val="1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C57-4DBF-B333-04D0192088BC}"/>
              </c:ext>
            </c:extLst>
          </c:dPt>
          <c:dPt>
            <c:idx val="2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C57-4DBF-B333-04D0192088BC}"/>
              </c:ext>
            </c:extLst>
          </c:dPt>
          <c:dPt>
            <c:idx val="3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C57-4DBF-B333-04D0192088BC}"/>
              </c:ext>
            </c:extLst>
          </c:dPt>
          <c:dPt>
            <c:idx val="4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C57-4DBF-B333-04D0192088BC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C57-4DBF-B333-04D0192088BC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C57-4DBF-B333-04D0192088BC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9C57-4DBF-B333-04D0192088BC}"/>
              </c:ext>
            </c:extLst>
          </c:dPt>
          <c:dLbls>
            <c:delete val="1"/>
          </c:dLbls>
          <c:cat>
            <c:multiLvlStrRef>
              <c:f>'Hraniční přechody s Polskem'!$B$6:$C$21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  <c:extLst/>
            </c:multiLvlStrRef>
          </c:cat>
          <c:val>
            <c:numRef>
              <c:f>'Hraniční přechody s Polskem'!$F$6:$F$21</c:f>
              <c:numCache>
                <c:formatCode>#,##0.00</c:formatCode>
                <c:ptCount val="8"/>
                <c:pt idx="0">
                  <c:v>3214180</c:v>
                </c:pt>
                <c:pt idx="1">
                  <c:v>322436</c:v>
                </c:pt>
                <c:pt idx="2">
                  <c:v>32792043.600000001</c:v>
                </c:pt>
                <c:pt idx="3">
                  <c:v>2840538.6</c:v>
                </c:pt>
                <c:pt idx="4">
                  <c:v>2021360.1</c:v>
                </c:pt>
                <c:pt idx="5">
                  <c:v>635894.5</c:v>
                </c:pt>
                <c:pt idx="6">
                  <c:v>2590164</c:v>
                </c:pt>
                <c:pt idx="7">
                  <c:v>1296537.6000000001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0-9C57-4DBF-B333-04D0192088BC}"/>
            </c:ext>
          </c:extLst>
        </c:ser>
        <c:ser>
          <c:idx val="3"/>
          <c:order val="3"/>
          <c:tx>
            <c:strRef>
              <c:f>'Hraniční přechody s Polskem'!$I$4:$I$5</c:f>
              <c:strCache>
                <c:ptCount val="2"/>
                <c:pt idx="0">
                  <c:v>2022</c:v>
                </c:pt>
                <c:pt idx="1">
                  <c:v>hrtkm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9C57-4DBF-B333-04D0192088BC}"/>
              </c:ext>
            </c:extLst>
          </c:dPt>
          <c:dPt>
            <c:idx val="2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9C57-4DBF-B333-04D0192088BC}"/>
              </c:ext>
            </c:extLst>
          </c:dPt>
          <c:dPt>
            <c:idx val="4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6-9C57-4DBF-B333-04D0192088BC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8-9C57-4DBF-B333-04D0192088BC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A-9C57-4DBF-B333-04D0192088BC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C-9C57-4DBF-B333-04D0192088BC}"/>
              </c:ext>
            </c:extLst>
          </c:dPt>
          <c:dLbls>
            <c:delete val="1"/>
          </c:dLbls>
          <c:cat>
            <c:multiLvlStrRef>
              <c:f>'Hraniční přechody s Polskem'!$B$6:$C$21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  <c:extLst/>
            </c:multiLvlStrRef>
          </c:cat>
          <c:val>
            <c:numRef>
              <c:f>'Hraniční přechody s Polskem'!$I$6:$I$21</c:f>
              <c:numCache>
                <c:formatCode>#,##0.00</c:formatCode>
                <c:ptCount val="8"/>
                <c:pt idx="0">
                  <c:v>3321406</c:v>
                </c:pt>
                <c:pt idx="1">
                  <c:v>144746</c:v>
                </c:pt>
                <c:pt idx="2">
                  <c:v>22850947.800000001</c:v>
                </c:pt>
                <c:pt idx="3">
                  <c:v>30439.8</c:v>
                </c:pt>
                <c:pt idx="4">
                  <c:v>71443508.299999997</c:v>
                </c:pt>
                <c:pt idx="5">
                  <c:v>14643459.4</c:v>
                </c:pt>
                <c:pt idx="6">
                  <c:v>1716055.2</c:v>
                </c:pt>
                <c:pt idx="7">
                  <c:v>1462996.8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D-9C57-4DBF-B333-04D0192088BC}"/>
            </c:ext>
          </c:extLst>
        </c:ser>
        <c:ser>
          <c:idx val="5"/>
          <c:order val="5"/>
          <c:tx>
            <c:strRef>
              <c:f>'Hraniční přechody s Polskem'!$L$4:$L$5</c:f>
              <c:strCache>
                <c:ptCount val="2"/>
                <c:pt idx="0">
                  <c:v>2023</c:v>
                </c:pt>
                <c:pt idx="1">
                  <c:v>hrtkm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9C57-4DBF-B333-04D0192088BC}"/>
              </c:ext>
            </c:extLst>
          </c:dPt>
          <c:dPt>
            <c:idx val="1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9C57-4DBF-B333-04D0192088BC}"/>
              </c:ext>
            </c:extLst>
          </c:dPt>
          <c:dPt>
            <c:idx val="2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9C57-4DBF-B333-04D0192088BC}"/>
              </c:ext>
            </c:extLst>
          </c:dPt>
          <c:dPt>
            <c:idx val="3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9C57-4DBF-B333-04D0192088BC}"/>
              </c:ext>
            </c:extLst>
          </c:dPt>
          <c:dPt>
            <c:idx val="4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9C57-4DBF-B333-04D0192088BC}"/>
              </c:ext>
            </c:extLst>
          </c:dPt>
          <c:dPt>
            <c:idx val="5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9C57-4DBF-B333-04D0192088BC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9C57-4DBF-B333-04D0192088BC}"/>
              </c:ext>
            </c:extLst>
          </c:dPt>
          <c:dPt>
            <c:idx val="7"/>
            <c:invertIfNegative val="0"/>
            <c:bubble3D val="0"/>
            <c:spPr>
              <a:solidFill>
                <a:srgbClr val="FF5200"/>
              </a:solidFill>
              <a:ln>
                <a:solidFill>
                  <a:srgbClr val="FF52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9C57-4DBF-B333-04D0192088BC}"/>
              </c:ext>
            </c:extLst>
          </c:dPt>
          <c:dLbls>
            <c:delete val="1"/>
          </c:dLbls>
          <c:cat>
            <c:multiLvlStrRef>
              <c:f>'Hraniční přechody s Polskem'!$B$6:$C$21</c:f>
              <c:multiLvlStrCache>
                <c:ptCount val="8"/>
                <c:lvl>
                  <c:pt idx="0">
                    <c:v>ND</c:v>
                  </c:pt>
                  <c:pt idx="1">
                    <c:v>OD</c:v>
                  </c:pt>
                  <c:pt idx="2">
                    <c:v>ND</c:v>
                  </c:pt>
                  <c:pt idx="3">
                    <c:v>OD</c:v>
                  </c:pt>
                  <c:pt idx="4">
                    <c:v>ND</c:v>
                  </c:pt>
                  <c:pt idx="5">
                    <c:v>OD</c:v>
                  </c:pt>
                  <c:pt idx="6">
                    <c:v>ND</c:v>
                  </c:pt>
                  <c:pt idx="7">
                    <c:v>OD</c:v>
                  </c:pt>
                </c:lvl>
                <c:lvl>
                  <c:pt idx="0">
                    <c:v>Český Těšín</c:v>
                  </c:pt>
                  <c:pt idx="2">
                    <c:v>Petrovice u Karviné </c:v>
                  </c:pt>
                  <c:pt idx="4">
                    <c:v>Bohumín</c:v>
                  </c:pt>
                  <c:pt idx="6">
                    <c:v>Lichkov</c:v>
                  </c:pt>
                </c:lvl>
              </c:multiLvlStrCache>
              <c:extLst/>
            </c:multiLvlStrRef>
          </c:cat>
          <c:val>
            <c:numRef>
              <c:f>'Hraniční přechody s Polskem'!$L$6:$L$21</c:f>
              <c:numCache>
                <c:formatCode>#,##0.00</c:formatCode>
                <c:ptCount val="8"/>
                <c:pt idx="0">
                  <c:v>833959</c:v>
                </c:pt>
                <c:pt idx="1">
                  <c:v>322605</c:v>
                </c:pt>
                <c:pt idx="2">
                  <c:v>24467315.399999999</c:v>
                </c:pt>
                <c:pt idx="3">
                  <c:v>614116.80000000005</c:v>
                </c:pt>
                <c:pt idx="4">
                  <c:v>65138024.200000003</c:v>
                </c:pt>
                <c:pt idx="5">
                  <c:v>15171415.1</c:v>
                </c:pt>
                <c:pt idx="6">
                  <c:v>1187769.6000000001</c:v>
                </c:pt>
                <c:pt idx="7">
                  <c:v>1488288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2E-9C57-4DBF-B333-04D0192088B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70297120"/>
        <c:axId val="77029810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'Hraniční přechody s Polskem'!$E$4:$E$5</c15:sqref>
                        </c15:formulaRef>
                      </c:ext>
                    </c:extLst>
                    <c:strCache>
                      <c:ptCount val="2"/>
                      <c:pt idx="0">
                        <c:v>2019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>
                      <c:ext uri="{02D57815-91ED-43cb-92C2-25804820EDAC}">
                        <c15:formulaRef>
                          <c15:sqref>'Hraniční přechody s Polskem'!$B$6:$C$21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'Hraniční přechody s Polskem'!$E$6:$E$21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2315</c:v>
                      </c:pt>
                      <c:pt idx="1">
                        <c:v>5643</c:v>
                      </c:pt>
                      <c:pt idx="2">
                        <c:v>29836.799999999999</c:v>
                      </c:pt>
                      <c:pt idx="3">
                        <c:v>7243.2</c:v>
                      </c:pt>
                      <c:pt idx="4">
                        <c:v>1918.8</c:v>
                      </c:pt>
                      <c:pt idx="5">
                        <c:v>2090.1</c:v>
                      </c:pt>
                      <c:pt idx="6">
                        <c:v>3336</c:v>
                      </c:pt>
                      <c:pt idx="7">
                        <c:v>6681.6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2F-9C57-4DBF-B333-04D0192088B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Polskem'!$H$4:$H$5</c15:sqref>
                        </c15:formulaRef>
                      </c:ext>
                    </c:extLst>
                    <c:strCache>
                      <c:ptCount val="2"/>
                      <c:pt idx="0">
                        <c:v>2022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Polskem'!$B$6:$C$21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Polskem'!$H$6:$H$21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2536</c:v>
                      </c:pt>
                      <c:pt idx="1">
                        <c:v>2797</c:v>
                      </c:pt>
                      <c:pt idx="2">
                        <c:v>19294.2</c:v>
                      </c:pt>
                      <c:pt idx="3">
                        <c:v>99</c:v>
                      </c:pt>
                      <c:pt idx="4">
                        <c:v>61180.800000000003</c:v>
                      </c:pt>
                      <c:pt idx="5">
                        <c:v>37423.699999999997</c:v>
                      </c:pt>
                      <c:pt idx="6">
                        <c:v>2325.6</c:v>
                      </c:pt>
                      <c:pt idx="7">
                        <c:v>8668.7999999999993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0-9C57-4DBF-B333-04D0192088B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Polskem'!$K$4:$K$5</c15:sqref>
                        </c15:formulaRef>
                      </c:ext>
                    </c:extLst>
                    <c:strCache>
                      <c:ptCount val="2"/>
                      <c:pt idx="0">
                        <c:v>2023</c:v>
                      </c:pt>
                      <c:pt idx="1">
                        <c:v>vlkm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Polskem'!$B$6:$C$21</c15:sqref>
                        </c15:formulaRef>
                      </c:ext>
                    </c:extLst>
                    <c:multiLvlStrCache>
                      <c:ptCount val="8"/>
                      <c:lvl>
                        <c:pt idx="0">
                          <c:v>ND</c:v>
                        </c:pt>
                        <c:pt idx="1">
                          <c:v>OD</c:v>
                        </c:pt>
                        <c:pt idx="2">
                          <c:v>ND</c:v>
                        </c:pt>
                        <c:pt idx="3">
                          <c:v>OD</c:v>
                        </c:pt>
                        <c:pt idx="4">
                          <c:v>ND</c:v>
                        </c:pt>
                        <c:pt idx="5">
                          <c:v>OD</c:v>
                        </c:pt>
                        <c:pt idx="6">
                          <c:v>ND</c:v>
                        </c:pt>
                        <c:pt idx="7">
                          <c:v>OD</c:v>
                        </c:pt>
                      </c:lvl>
                      <c:lvl>
                        <c:pt idx="0">
                          <c:v>Český Těšín</c:v>
                        </c:pt>
                        <c:pt idx="2">
                          <c:v>Petrovice u Karviné </c:v>
                        </c:pt>
                        <c:pt idx="4">
                          <c:v>Bohumín</c:v>
                        </c:pt>
                        <c:pt idx="6">
                          <c:v>Lichkov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'Hraniční přechody s Polskem'!$K$6:$K$21</c15:sqref>
                        </c15:formulaRef>
                      </c:ext>
                    </c:extLst>
                    <c:numCache>
                      <c:formatCode>#,##0.00</c:formatCode>
                      <c:ptCount val="8"/>
                      <c:pt idx="0">
                        <c:v>721</c:v>
                      </c:pt>
                      <c:pt idx="1">
                        <c:v>6083</c:v>
                      </c:pt>
                      <c:pt idx="2">
                        <c:v>21247.200000000001</c:v>
                      </c:pt>
                      <c:pt idx="3">
                        <c:v>1639.8</c:v>
                      </c:pt>
                      <c:pt idx="4">
                        <c:v>58557</c:v>
                      </c:pt>
                      <c:pt idx="5">
                        <c:v>42074.6</c:v>
                      </c:pt>
                      <c:pt idx="6">
                        <c:v>1756.8</c:v>
                      </c:pt>
                      <c:pt idx="7">
                        <c:v>7946.4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1-9C57-4DBF-B333-04D0192088BC}"/>
                  </c:ext>
                </c:extLst>
              </c15:ser>
            </c15:filteredBarSeries>
          </c:ext>
        </c:extLst>
      </c:barChart>
      <c:catAx>
        <c:axId val="770297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70298104"/>
        <c:crosses val="autoZero"/>
        <c:auto val="1"/>
        <c:lblAlgn val="ctr"/>
        <c:lblOffset val="100"/>
        <c:noMultiLvlLbl val="0"/>
      </c:catAx>
      <c:valAx>
        <c:axId val="770298104"/>
        <c:scaling>
          <c:orientation val="minMax"/>
          <c:max val="7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70297120"/>
        <c:crosses val="autoZero"/>
        <c:crossBetween val="between"/>
        <c:majorUnit val="5000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dirty="0" smtClean="0"/>
              <a:t>Zpoplatnění užití dráhy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837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036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dráhy jízdou vlaku 2024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587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730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471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přístupových komunikací pro cestující ve vlaku osobní dopravy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229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přístupových komunikací pro cestující ve vlaku osobní dopravy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038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9672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602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síti SŽ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334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síti SŽ </a:t>
            </a:r>
            <a:r>
              <a:rPr lang="cs-CZ" dirty="0" err="1" smtClean="0"/>
              <a:t>hrtkm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1669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síti SŽ </a:t>
            </a:r>
            <a:r>
              <a:rPr lang="cs-CZ" dirty="0" err="1" smtClean="0"/>
              <a:t>hrtkm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69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hraniční přechody s Polskou republikou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610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vybraných hraničních přechodech s Polskou republikou (2019, 2022 a 2023) </a:t>
            </a:r>
            <a:r>
              <a:rPr lang="cs-CZ" dirty="0" err="1" smtClean="0"/>
              <a:t>vlkm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2670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Výkony na vybraných hraničních přechodech s Polskou republikou (2019, 2022 a 2023) </a:t>
            </a:r>
            <a:r>
              <a:rPr lang="cs-CZ" dirty="0" err="1" smtClean="0"/>
              <a:t>hrtkm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773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B9573AE-0377-40D9-BDA9-DF8523212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79FD0009-DC01-4F33-B276-32C4FF47F2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51292B9-B0DA-4A20-A685-585E68CD46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5C49D45-999F-4C4C-A226-5F2BA609ED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4891A1E-0827-4DD5-99F4-29F0EDDEA2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D52871A-25F2-4A43-92F2-20178E160DE6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800" dirty="0" smtClean="0"/>
              <a:t>Zpoplatnění užití dráhy</a:t>
            </a:r>
            <a:endParaRPr lang="cs-CZ" sz="240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496886" y="6299501"/>
            <a:ext cx="8156575" cy="22107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Malenovice, 25</a:t>
            </a:r>
            <a:r>
              <a:rPr lang="it-IT" dirty="0" smtClean="0"/>
              <a:t>. </a:t>
            </a:r>
            <a:r>
              <a:rPr lang="cs-CZ" dirty="0" smtClean="0"/>
              <a:t>04</a:t>
            </a:r>
            <a:r>
              <a:rPr lang="it-IT" dirty="0" smtClean="0"/>
              <a:t>. 20</a:t>
            </a:r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496886" y="5606442"/>
            <a:ext cx="8156575" cy="83876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Ing. Martin Havránek</a:t>
            </a:r>
            <a:endParaRPr lang="cs-CZ" dirty="0"/>
          </a:p>
          <a:p>
            <a:pPr marL="0" lvl="1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3255" y="1416805"/>
            <a:ext cx="8323839" cy="3471718"/>
          </a:xfrm>
        </p:spPr>
        <p:txBody>
          <a:bodyPr/>
          <a:lstStyle/>
          <a:p>
            <a:pPr marL="0" indent="0" algn="ctr">
              <a:buNone/>
            </a:pPr>
            <a:endParaRPr lang="cs-CZ" b="1" baseline="-25000" dirty="0"/>
          </a:p>
          <a:p>
            <a:r>
              <a:rPr lang="cs-CZ" dirty="0" smtClean="0"/>
              <a:t>Cena </a:t>
            </a:r>
            <a:r>
              <a:rPr lang="cs-CZ" dirty="0"/>
              <a:t>za použití dráhy jízdou vlaku </a:t>
            </a:r>
            <a:endParaRPr lang="cs-CZ" dirty="0" smtClean="0"/>
          </a:p>
          <a:p>
            <a:r>
              <a:rPr lang="cs-CZ" dirty="0" smtClean="0"/>
              <a:t>Cena </a:t>
            </a:r>
            <a:r>
              <a:rPr lang="cs-CZ" dirty="0"/>
              <a:t>za použití přístupových komunikací pro cestující ve vlaku osobní dopravy </a:t>
            </a:r>
            <a:endParaRPr lang="cs-CZ" dirty="0" smtClean="0"/>
          </a:p>
          <a:p>
            <a:r>
              <a:rPr lang="cs-CZ" dirty="0" smtClean="0"/>
              <a:t>Sankce </a:t>
            </a:r>
            <a:r>
              <a:rPr lang="cs-CZ" dirty="0"/>
              <a:t>za nevyužitou nebo odřeknutou přidělenou kapacitu dráhy </a:t>
            </a:r>
            <a:endParaRPr lang="cs-CZ" dirty="0" smtClean="0"/>
          </a:p>
          <a:p>
            <a:r>
              <a:rPr lang="cs-CZ" dirty="0" smtClean="0"/>
              <a:t>Sankce za narušení provozování drážní dopravy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917536" y="6294970"/>
            <a:ext cx="5742696" cy="285867"/>
          </a:xfrm>
        </p:spPr>
        <p:txBody>
          <a:bodyPr/>
          <a:lstStyle/>
          <a:p>
            <a:r>
              <a:rPr lang="cs-CZ" dirty="0"/>
              <a:t>Zpoplatnění užití dráhy</a:t>
            </a:r>
          </a:p>
        </p:txBody>
      </p:sp>
    </p:spTree>
    <p:extLst>
      <p:ext uri="{BB962C8B-B14F-4D97-AF65-F5344CB8AC3E}">
        <p14:creationId xmlns:p14="http://schemas.microsoft.com/office/powerpoint/2010/main" val="411667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905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 algn="ctr">
              <a:buNone/>
            </a:pPr>
            <a:r>
              <a:rPr lang="cs-CZ" sz="5400" b="1" dirty="0"/>
              <a:t>C = </a:t>
            </a:r>
            <a:r>
              <a:rPr lang="cs-CZ" sz="5400" b="1" dirty="0" err="1"/>
              <a:t>ΣC</a:t>
            </a:r>
            <a:r>
              <a:rPr lang="cs-CZ" sz="5400" b="1" baseline="-25000" dirty="0" err="1"/>
              <a:t>s</a:t>
            </a:r>
            <a:r>
              <a:rPr lang="cs-CZ" sz="5400" b="1" dirty="0"/>
              <a:t> + C</a:t>
            </a:r>
            <a:r>
              <a:rPr lang="cs-CZ" sz="5400" b="1" baseline="-25000" dirty="0"/>
              <a:t>PK</a:t>
            </a:r>
          </a:p>
          <a:p>
            <a:pPr marL="0" indent="0" algn="ctr">
              <a:buNone/>
            </a:pPr>
            <a:endParaRPr lang="cs-CZ" b="1" baseline="-250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b="1" dirty="0"/>
              <a:t>C</a:t>
            </a:r>
            <a:r>
              <a:rPr lang="cs-CZ" dirty="0"/>
              <a:t> 	cena za použití dráhy jízdou vlaku [Kč]</a:t>
            </a:r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r>
              <a:rPr lang="cs-CZ" sz="2400" b="1" dirty="0" err="1"/>
              <a:t>C</a:t>
            </a:r>
            <a:r>
              <a:rPr lang="cs-CZ" sz="2400" b="1" baseline="-25000" dirty="0" err="1"/>
              <a:t>s</a:t>
            </a:r>
            <a:r>
              <a:rPr lang="cs-CZ" sz="2400" dirty="0"/>
              <a:t> </a:t>
            </a:r>
            <a:r>
              <a:rPr lang="cs-CZ" dirty="0"/>
              <a:t>	cena za použití dráhy jízdou jednoho </a:t>
            </a:r>
            <a:r>
              <a:rPr lang="cs-CZ" dirty="0" err="1"/>
              <a:t>subvlaku</a:t>
            </a:r>
            <a:r>
              <a:rPr lang="cs-CZ" dirty="0"/>
              <a:t> [Kč]</a:t>
            </a:r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r>
              <a:rPr lang="cs-CZ" sz="2400" b="1" dirty="0"/>
              <a:t>C</a:t>
            </a:r>
            <a:r>
              <a:rPr lang="cs-CZ" sz="2400" b="1" baseline="-25000" dirty="0"/>
              <a:t>PK</a:t>
            </a:r>
            <a:r>
              <a:rPr lang="cs-CZ" sz="2400" dirty="0"/>
              <a:t> </a:t>
            </a:r>
            <a:r>
              <a:rPr lang="cs-CZ" dirty="0"/>
              <a:t>	cena za použití přístupových komunikací pro cestující ve </a:t>
            </a:r>
            <a:r>
              <a:rPr lang="cs-CZ" dirty="0" smtClean="0"/>
              <a:t>	vlaku </a:t>
            </a:r>
            <a:r>
              <a:rPr lang="cs-CZ" dirty="0"/>
              <a:t>osobní dopravy [Kč]</a:t>
            </a:r>
            <a:endParaRPr lang="cs-CZ" b="1" baseline="-25000" dirty="0"/>
          </a:p>
          <a:p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9850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4019" y="1502459"/>
            <a:ext cx="8323839" cy="4113251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err="1"/>
              <a:t>C</a:t>
            </a:r>
            <a:r>
              <a:rPr lang="cs-CZ" sz="2800" b="1" baseline="-25000" dirty="0" err="1"/>
              <a:t>s</a:t>
            </a:r>
            <a:r>
              <a:rPr lang="cs-CZ" sz="2800" b="1" dirty="0"/>
              <a:t> = (L * Z</a:t>
            </a:r>
            <a:r>
              <a:rPr lang="cs-CZ" sz="2800" b="1" baseline="-25000" dirty="0"/>
              <a:t>RP</a:t>
            </a:r>
            <a:r>
              <a:rPr lang="cs-CZ" sz="2800" b="1" dirty="0"/>
              <a:t>) + (L * Z</a:t>
            </a:r>
            <a:r>
              <a:rPr lang="cs-CZ" sz="2800" b="1" baseline="-25000" dirty="0"/>
              <a:t>I</a:t>
            </a:r>
            <a:r>
              <a:rPr lang="cs-CZ" sz="2800" b="1" dirty="0"/>
              <a:t> * M * </a:t>
            </a:r>
            <a:r>
              <a:rPr lang="cs-CZ" sz="2800" b="1" dirty="0" err="1"/>
              <a:t>P</a:t>
            </a:r>
            <a:r>
              <a:rPr lang="cs-CZ" sz="2800" b="1" baseline="-25000" dirty="0" err="1"/>
              <a:t>x</a:t>
            </a:r>
            <a:r>
              <a:rPr lang="cs-CZ" sz="2800" b="1" dirty="0"/>
              <a:t> * </a:t>
            </a:r>
            <a:r>
              <a:rPr lang="cs-CZ" sz="2800" b="1" dirty="0" err="1"/>
              <a:t>k</a:t>
            </a:r>
            <a:r>
              <a:rPr lang="cs-CZ" sz="2800" b="1" baseline="-25000" dirty="0" err="1"/>
              <a:t>ETCS</a:t>
            </a:r>
            <a:r>
              <a:rPr lang="cs-CZ" sz="2800" b="1" dirty="0"/>
              <a:t>)</a:t>
            </a:r>
            <a:endParaRPr lang="cs-CZ" sz="2800" dirty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r>
              <a:rPr lang="cs-CZ" sz="2400" b="1" dirty="0"/>
              <a:t>L</a:t>
            </a:r>
            <a:r>
              <a:rPr lang="cs-CZ" dirty="0"/>
              <a:t> 	</a:t>
            </a:r>
            <a:r>
              <a:rPr lang="cs-CZ" dirty="0" smtClean="0"/>
              <a:t>délka </a:t>
            </a:r>
            <a:r>
              <a:rPr lang="cs-CZ" dirty="0"/>
              <a:t>jízdy </a:t>
            </a:r>
            <a:r>
              <a:rPr lang="cs-CZ" dirty="0" err="1"/>
              <a:t>subvlaku</a:t>
            </a:r>
            <a:r>
              <a:rPr lang="cs-CZ" dirty="0"/>
              <a:t> [km] 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 smtClean="0"/>
              <a:t>Z</a:t>
            </a:r>
            <a:r>
              <a:rPr lang="cs-CZ" sz="2400" b="1" baseline="-25000" dirty="0" smtClean="0"/>
              <a:t>RP</a:t>
            </a:r>
            <a:r>
              <a:rPr lang="cs-CZ" dirty="0"/>
              <a:t>	</a:t>
            </a:r>
            <a:r>
              <a:rPr lang="cs-CZ" dirty="0" smtClean="0"/>
              <a:t>základní </a:t>
            </a:r>
            <a:r>
              <a:rPr lang="cs-CZ" dirty="0"/>
              <a:t>cena za řízení provozu na jednotku dopravního </a:t>
            </a:r>
            <a:r>
              <a:rPr lang="cs-CZ" dirty="0" smtClean="0"/>
              <a:t>	výkonu </a:t>
            </a:r>
            <a:r>
              <a:rPr lang="cs-CZ" dirty="0"/>
              <a:t>[Kč/km]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 smtClean="0"/>
              <a:t>Z</a:t>
            </a:r>
            <a:r>
              <a:rPr lang="cs-CZ" sz="2400" b="1" baseline="-25000" dirty="0" smtClean="0"/>
              <a:t>I</a:t>
            </a:r>
            <a:r>
              <a:rPr lang="cs-CZ" dirty="0"/>
              <a:t>	</a:t>
            </a:r>
            <a:r>
              <a:rPr lang="cs-CZ" dirty="0" smtClean="0"/>
              <a:t>základní </a:t>
            </a:r>
            <a:r>
              <a:rPr lang="cs-CZ" dirty="0"/>
              <a:t>cena za údržbu a opravy infrastruktury na </a:t>
            </a:r>
            <a:r>
              <a:rPr lang="cs-CZ" dirty="0" smtClean="0"/>
              <a:t>	jednotku </a:t>
            </a:r>
            <a:r>
              <a:rPr lang="cs-CZ" dirty="0"/>
              <a:t>dopravního výkonu [Kč/</a:t>
            </a:r>
            <a:r>
              <a:rPr lang="cs-CZ" dirty="0" err="1"/>
              <a:t>hrtkm</a:t>
            </a:r>
            <a:r>
              <a:rPr lang="cs-CZ" dirty="0"/>
              <a:t>] 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M</a:t>
            </a:r>
            <a:r>
              <a:rPr lang="cs-CZ" dirty="0"/>
              <a:t>	celková hmotnost vlaku [t] </a:t>
            </a:r>
            <a:endParaRPr lang="cs-CZ" dirty="0" smtClean="0"/>
          </a:p>
          <a:p>
            <a:pPr marL="0" indent="0">
              <a:buNone/>
            </a:pPr>
            <a:r>
              <a:rPr lang="cs-CZ" sz="2400" b="1" dirty="0" err="1"/>
              <a:t>P</a:t>
            </a:r>
            <a:r>
              <a:rPr lang="cs-CZ" sz="2400" b="1" baseline="-25000" dirty="0" err="1"/>
              <a:t>x</a:t>
            </a:r>
            <a:r>
              <a:rPr lang="cs-CZ" sz="2400" b="1" baseline="-25000" dirty="0"/>
              <a:t>	</a:t>
            </a:r>
            <a:r>
              <a:rPr lang="cs-CZ" dirty="0"/>
              <a:t>produktový faktor P1 až P5 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 err="1" smtClean="0"/>
              <a:t>k</a:t>
            </a:r>
            <a:r>
              <a:rPr lang="cs-CZ" sz="2400" b="1" baseline="-25000" dirty="0" err="1" smtClean="0"/>
              <a:t>ETCS</a:t>
            </a:r>
            <a:r>
              <a:rPr lang="cs-CZ" sz="2400" b="1" baseline="-25000" dirty="0" smtClean="0"/>
              <a:t> 	</a:t>
            </a:r>
            <a:r>
              <a:rPr lang="cs-CZ" dirty="0"/>
              <a:t>koeficient vybavenosti vlaku mobilní částí ETCS </a:t>
            </a:r>
          </a:p>
          <a:p>
            <a:pPr marL="0" indent="0">
              <a:buNone/>
            </a:pPr>
            <a:r>
              <a:rPr lang="cs-CZ" sz="2400" b="1" baseline="-25000" dirty="0" smtClean="0"/>
              <a:t>	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9356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>
            <a:off x="847198" y="6327369"/>
            <a:ext cx="5742696" cy="221070"/>
          </a:xfrm>
        </p:spPr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615091"/>
          </a:xfrm>
        </p:spPr>
        <p:txBody>
          <a:bodyPr/>
          <a:lstStyle/>
          <a:p>
            <a:r>
              <a:rPr lang="cs-CZ" dirty="0"/>
              <a:t>Cena za použití přístupových komunikací pro cestující ve vlaku osobní </a:t>
            </a:r>
            <a:r>
              <a:rPr lang="cs-CZ" dirty="0" smtClean="0"/>
              <a:t>dopravy</a:t>
            </a:r>
            <a:endParaRPr lang="cs-CZ" dirty="0"/>
          </a:p>
        </p:txBody>
      </p:sp>
      <p:pic>
        <p:nvPicPr>
          <p:cNvPr id="7" name="Picture Placeholder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4" b="7714"/>
          <a:stretch/>
        </p:blipFill>
        <p:spPr>
          <a:xfrm>
            <a:off x="0" y="-2384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8392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 algn="ctr">
                  <a:buNone/>
                </a:pPr>
                <a:r>
                  <a:rPr lang="cs-CZ" sz="2400" b="1" dirty="0"/>
                  <a:t>C</a:t>
                </a:r>
                <a:r>
                  <a:rPr lang="cs-CZ" sz="2400" b="1" baseline="-25000" dirty="0" err="1"/>
                  <a:t>pk</a:t>
                </a:r>
                <a:r>
                  <a:rPr lang="cs-CZ" sz="2400" b="1" dirty="0"/>
                  <a:t>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grow m:val="on"/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cs-CZ" sz="2400" b="1" i="1">
                            <a:latin typeface="Cambria Math"/>
                          </a:rPr>
                          <m:t>𝒏</m:t>
                        </m:r>
                        <m:r>
                          <a:rPr lang="cs-CZ" sz="2400" b="1" i="1">
                            <a:latin typeface="Cambria Math"/>
                          </a:rPr>
                          <m:t>=</m:t>
                        </m:r>
                        <m:r>
                          <a:rPr lang="cs-CZ" sz="2400" b="1" i="1">
                            <a:latin typeface="Cambria Math"/>
                          </a:rPr>
                          <m:t>𝟏𝟏</m:t>
                        </m:r>
                      </m:sub>
                      <m:sup>
                        <m:r>
                          <a:rPr lang="cs-CZ" sz="2400" b="1" i="1">
                            <a:latin typeface="Cambria Math"/>
                          </a:rPr>
                          <m:t>𝒏</m:t>
                        </m:r>
                        <m:r>
                          <a:rPr lang="cs-CZ" sz="2400" b="1" i="1">
                            <a:latin typeface="Cambria Math"/>
                          </a:rPr>
                          <m:t>=</m:t>
                        </m:r>
                        <m:r>
                          <a:rPr lang="cs-CZ" sz="2400" b="1" i="1">
                            <a:latin typeface="Cambria Math"/>
                          </a:rPr>
                          <m:t>𝟏𝟓</m:t>
                        </m:r>
                      </m:sup>
                      <m:e>
                        <m:r>
                          <a:rPr lang="cs-CZ" sz="2400" b="1"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cs-CZ" sz="24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sz="2400" b="1" i="1">
                                    <a:latin typeface="Cambria Math"/>
                                  </a:rPr>
                                  <m:t>𝐙</m:t>
                                </m:r>
                              </m:e>
                              <m:sup>
                                <m:r>
                                  <a:rPr lang="cs-CZ" sz="2400" b="1" i="1">
                                    <a:latin typeface="Cambria Math"/>
                                  </a:rPr>
                                  <m:t>𝒑𝒌</m:t>
                                </m:r>
                              </m:sup>
                            </m:sSup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r>
                          <a:rPr lang="cs-CZ" sz="2400" b="1">
                            <a:latin typeface="Cambria Math"/>
                          </a:rPr>
                          <m:t> </m:t>
                        </m:r>
                        <m:r>
                          <a:rPr lang="cs-CZ" sz="2400" b="1" i="1">
                            <a:latin typeface="Cambria Math"/>
                          </a:rPr>
                          <m:t>𝐱</m:t>
                        </m:r>
                        <m:r>
                          <a:rPr lang="cs-CZ" sz="2400" b="1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𝒎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𝒑𝒌</m:t>
                            </m:r>
                          </m:sub>
                        </m:sSub>
                        <m:r>
                          <a:rPr lang="cs-CZ" sz="2400" b="1" baseline="-25000">
                            <a:latin typeface="Cambria Math"/>
                          </a:rPr>
                          <m:t> </m:t>
                        </m:r>
                        <m:r>
                          <a:rPr lang="cs-CZ" sz="2400" b="1" i="1">
                            <a:latin typeface="Cambria Math"/>
                          </a:rPr>
                          <m:t>𝐱</m:t>
                        </m:r>
                        <m:r>
                          <a:rPr lang="cs-CZ" sz="2400" b="1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𝐍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𝒛𝒏</m:t>
                            </m:r>
                          </m:sub>
                        </m:sSub>
                        <m:r>
                          <a:rPr lang="cs-CZ" sz="2400" b="1">
                            <a:latin typeface="Cambria Math"/>
                          </a:rPr>
                          <m:t>)</m:t>
                        </m:r>
                        <m:r>
                          <a:rPr lang="cs-CZ" sz="2400" b="1" baseline="-25000">
                            <a:latin typeface="Cambria Math"/>
                          </a:rPr>
                          <m:t> </m:t>
                        </m:r>
                      </m:e>
                    </m:nary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2400" b="1" i="0">
                            <a:latin typeface="Cambria Math" panose="02040503050406030204" pitchFamily="18" charset="0"/>
                          </a:rPr>
                          <m:t>𝐙</m:t>
                        </m:r>
                      </m:e>
                      <m:sub>
                        <m:r>
                          <a:rPr lang="cs-CZ" sz="2400" b="1" i="0">
                            <a:latin typeface="Cambria Math" panose="02040503050406030204" pitchFamily="18" charset="0"/>
                          </a:rPr>
                          <m:t>𝐧</m:t>
                        </m:r>
                      </m:sub>
                      <m:sup>
                        <m:r>
                          <a:rPr lang="cs-CZ" sz="2400" b="1" i="0">
                            <a:latin typeface="Cambria Math" panose="02040503050406030204" pitchFamily="18" charset="0"/>
                          </a:rPr>
                          <m:t>𝐩𝐤</m:t>
                        </m:r>
                      </m:sup>
                    </m:sSubSup>
                  </m:oMath>
                </a14:m>
                <a:r>
                  <a:rPr lang="cs-CZ" dirty="0"/>
                  <a:t>  </a:t>
                </a:r>
                <a:r>
                  <a:rPr lang="cs-CZ" dirty="0" smtClean="0"/>
                  <a:t>	</a:t>
                </a:r>
                <a:r>
                  <a:rPr lang="cs-CZ" b="1" dirty="0" smtClean="0"/>
                  <a:t>základní </a:t>
                </a:r>
                <a:r>
                  <a:rPr lang="cs-CZ" b="1" dirty="0"/>
                  <a:t>cena za jedno plánované zastavení vlaku </a:t>
                </a:r>
                <a:r>
                  <a:rPr lang="cs-CZ" b="1" dirty="0" smtClean="0"/>
                  <a:t>	</a:t>
                </a:r>
                <a:r>
                  <a:rPr lang="cs-CZ" dirty="0" smtClean="0"/>
                  <a:t>osobní </a:t>
                </a:r>
                <a:r>
                  <a:rPr lang="cs-CZ" dirty="0"/>
                  <a:t>dopravy pro nástup a/nebo výstup cestujících v </a:t>
                </a:r>
                <a:r>
                  <a:rPr lang="cs-CZ" dirty="0" smtClean="0"/>
                  <a:t>	železničních </a:t>
                </a:r>
                <a:r>
                  <a:rPr lang="cs-CZ" dirty="0"/>
                  <a:t>stanicích a zastávkách kategorie n </a:t>
                </a:r>
                <a:r>
                  <a:rPr lang="cs-CZ" dirty="0" smtClean="0"/>
                  <a:t>	[</a:t>
                </a:r>
                <a:r>
                  <a:rPr lang="cs-CZ" dirty="0"/>
                  <a:t>Kč/zastavení*t]</a:t>
                </a:r>
              </a:p>
              <a:p>
                <a:pPr marL="0" indent="0">
                  <a:buNone/>
                </a:pPr>
                <a:endParaRPr lang="cs-CZ" sz="800" dirty="0"/>
              </a:p>
              <a:p>
                <a:pPr marL="0" indent="0">
                  <a:buNone/>
                </a:pPr>
                <a:r>
                  <a:rPr lang="cs-CZ" sz="2400" b="1" dirty="0" err="1"/>
                  <a:t>m</a:t>
                </a:r>
                <a:r>
                  <a:rPr lang="cs-CZ" sz="2400" b="1" baseline="-25000" dirty="0" err="1"/>
                  <a:t>pk</a:t>
                </a:r>
                <a:r>
                  <a:rPr lang="cs-CZ" sz="2400" dirty="0"/>
                  <a:t> </a:t>
                </a:r>
                <a:r>
                  <a:rPr lang="cs-CZ" dirty="0" smtClean="0"/>
                  <a:t> 	</a:t>
                </a:r>
                <a:r>
                  <a:rPr lang="cs-CZ" b="1" dirty="0" smtClean="0"/>
                  <a:t>hmotnost </a:t>
                </a:r>
                <a:r>
                  <a:rPr lang="cs-CZ" b="1" dirty="0"/>
                  <a:t>vlaku pro výpočet </a:t>
                </a:r>
                <a:r>
                  <a:rPr lang="cs-CZ" b="1" u="sng" dirty="0"/>
                  <a:t>ceny za přístupové </a:t>
                </a:r>
                <a:r>
                  <a:rPr lang="cs-CZ" dirty="0" smtClean="0"/>
                  <a:t>	</a:t>
                </a:r>
                <a:r>
                  <a:rPr lang="cs-CZ" b="1" u="sng" dirty="0" smtClean="0"/>
                  <a:t>komunikace</a:t>
                </a:r>
                <a:r>
                  <a:rPr lang="cs-CZ" dirty="0" smtClean="0"/>
                  <a:t> </a:t>
                </a:r>
                <a:r>
                  <a:rPr lang="cs-CZ" dirty="0"/>
                  <a:t>[t]</a:t>
                </a:r>
              </a:p>
              <a:p>
                <a:pPr marL="0" indent="0">
                  <a:buNone/>
                </a:pPr>
                <a:endParaRPr lang="cs-CZ" sz="800" b="1" u="sng" dirty="0"/>
              </a:p>
              <a:p>
                <a:pPr marL="0" indent="0">
                  <a:buNone/>
                </a:pPr>
                <a:r>
                  <a:rPr lang="cs-CZ" sz="2400" b="1" dirty="0" err="1" smtClean="0"/>
                  <a:t>N</a:t>
                </a:r>
                <a:r>
                  <a:rPr lang="cs-CZ" sz="2400" b="1" baseline="-25000" dirty="0" err="1" smtClean="0"/>
                  <a:t>zn</a:t>
                </a:r>
                <a:r>
                  <a:rPr lang="cs-CZ" dirty="0"/>
                  <a:t>	</a:t>
                </a:r>
                <a:r>
                  <a:rPr lang="cs-CZ" b="1" dirty="0" smtClean="0"/>
                  <a:t>plánovaný </a:t>
                </a:r>
                <a:r>
                  <a:rPr lang="cs-CZ" b="1" dirty="0"/>
                  <a:t>počet zastavení vlaku osobní dopravy </a:t>
                </a:r>
                <a:r>
                  <a:rPr lang="cs-CZ" b="1" dirty="0" smtClean="0"/>
                  <a:t>	</a:t>
                </a:r>
                <a:r>
                  <a:rPr lang="cs-CZ" dirty="0" smtClean="0"/>
                  <a:t>pro </a:t>
                </a:r>
                <a:r>
                  <a:rPr lang="cs-CZ" dirty="0"/>
                  <a:t>nástup a/nebo výstup cestujících v železničních </a:t>
                </a:r>
                <a:r>
                  <a:rPr lang="cs-CZ" dirty="0" smtClean="0"/>
                  <a:t>	stanicích </a:t>
                </a:r>
                <a:r>
                  <a:rPr lang="cs-CZ" dirty="0"/>
                  <a:t>a zastávkách kategorie n</a:t>
                </a:r>
                <a:endParaRPr lang="cs-CZ" sz="2400" b="1" baseline="-25000" dirty="0"/>
              </a:p>
              <a:p>
                <a:pPr marL="0" lvl="2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2317" r="-1420" b="-144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Cena za použití přístupových komunikací pro cestující ve vlaku osobní </a:t>
            </a:r>
            <a:r>
              <a:rPr lang="cs-CZ" dirty="0" smtClean="0"/>
              <a:t>dopravy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3697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Cena za použití dráhy jízdou vlaku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947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dirty="0" smtClean="0"/>
              <a:t>Cena za použití dráhy jízdou vlaku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5722323"/>
              </p:ext>
            </p:extLst>
          </p:nvPr>
        </p:nvGraphicFramePr>
        <p:xfrm>
          <a:off x="852120" y="1542318"/>
          <a:ext cx="7632457" cy="373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9170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Výkony na síti SŽ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35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dirty="0" smtClean="0"/>
              <a:t>Výkony na síti SŽ </a:t>
            </a:r>
            <a:r>
              <a:rPr lang="cs-CZ" dirty="0" err="1" smtClean="0"/>
              <a:t>vlkm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7349155"/>
              </p:ext>
            </p:extLst>
          </p:nvPr>
        </p:nvGraphicFramePr>
        <p:xfrm>
          <a:off x="589084" y="1002322"/>
          <a:ext cx="7583315" cy="4568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5183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dirty="0" smtClean="0"/>
              <a:t>Výkony na síti SŽ </a:t>
            </a:r>
            <a:r>
              <a:rPr lang="cs-CZ" dirty="0" err="1"/>
              <a:t>h</a:t>
            </a:r>
            <a:r>
              <a:rPr lang="cs-CZ" dirty="0" err="1" smtClean="0"/>
              <a:t>rtkm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014" y="1240921"/>
            <a:ext cx="7759203" cy="480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0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>
            <a:fillRect/>
          </a:stretch>
        </p:blipFill>
        <p:spPr>
          <a:xfrm>
            <a:off x="0" y="0"/>
            <a:ext cx="9146841" cy="546735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Výkony na hraničních přechodech s Polskou republikou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64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sz="2300" dirty="0" smtClean="0"/>
              <a:t>Počet vlaků </a:t>
            </a:r>
            <a:r>
              <a:rPr lang="cs-CZ" sz="2300" dirty="0"/>
              <a:t>na </a:t>
            </a:r>
            <a:r>
              <a:rPr lang="cs-CZ" sz="2300" dirty="0" smtClean="0"/>
              <a:t>vybraných hraničních </a:t>
            </a:r>
            <a:r>
              <a:rPr lang="cs-CZ" sz="2300" dirty="0"/>
              <a:t>přechodech s Polskou </a:t>
            </a:r>
            <a:r>
              <a:rPr lang="cs-CZ" sz="2300" dirty="0" smtClean="0"/>
              <a:t>republikou (2019, 2022 a 2023) </a:t>
            </a:r>
            <a:endParaRPr lang="cs-CZ" sz="23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25520"/>
              </p:ext>
            </p:extLst>
          </p:nvPr>
        </p:nvGraphicFramePr>
        <p:xfrm>
          <a:off x="496887" y="1509713"/>
          <a:ext cx="8313005" cy="446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5061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633" y="360000"/>
            <a:ext cx="8156575" cy="800712"/>
          </a:xfrm>
        </p:spPr>
        <p:txBody>
          <a:bodyPr/>
          <a:lstStyle/>
          <a:p>
            <a:r>
              <a:rPr lang="cs-CZ" dirty="0"/>
              <a:t>Výkony na </a:t>
            </a:r>
            <a:r>
              <a:rPr lang="cs-CZ" dirty="0" smtClean="0"/>
              <a:t>vybraných hraničních </a:t>
            </a:r>
            <a:r>
              <a:rPr lang="cs-CZ" dirty="0"/>
              <a:t>přechodech s Polskou </a:t>
            </a:r>
            <a:r>
              <a:rPr lang="cs-CZ" dirty="0" smtClean="0"/>
              <a:t>republikou (2019, 2022 a 2023) </a:t>
            </a:r>
            <a:r>
              <a:rPr lang="cs-CZ" dirty="0" err="1" smtClean="0"/>
              <a:t>hrtkm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Zpoplatnění užití dráhy</a:t>
            </a:r>
            <a:endParaRPr lang="cs-CZ" dirty="0" smtClean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1906599"/>
              </p:ext>
            </p:extLst>
          </p:nvPr>
        </p:nvGraphicFramePr>
        <p:xfrm>
          <a:off x="107577" y="1617786"/>
          <a:ext cx="8922124" cy="41044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5520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289609" y="1420654"/>
            <a:ext cx="4585526" cy="2190763"/>
          </a:xfrm>
        </p:spPr>
        <p:txBody>
          <a:bodyPr/>
          <a:lstStyle/>
          <a:p>
            <a:pPr marL="0" indent="0">
              <a:buNone/>
            </a:pPr>
            <a:r>
              <a:rPr lang="cs-CZ" sz="1600" dirty="0"/>
              <a:t>Zpoplatnění užití </a:t>
            </a:r>
            <a:r>
              <a:rPr lang="cs-CZ" sz="1600" dirty="0" smtClean="0"/>
              <a:t>dráhy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dirty="0" smtClean="0"/>
          </a:p>
          <a:p>
            <a:pPr marL="252000" lvl="1" indent="0">
              <a:buNone/>
            </a:pPr>
            <a:r>
              <a:rPr lang="cs-CZ" dirty="0" smtClean="0"/>
              <a:t>Ing. Martin Havránek</a:t>
            </a:r>
            <a:endParaRPr lang="cs-CZ" dirty="0"/>
          </a:p>
          <a:p>
            <a:pPr marL="504000" lvl="2" indent="0">
              <a:buNone/>
            </a:pPr>
            <a:r>
              <a:rPr lang="cs-CZ" dirty="0"/>
              <a:t>v</a:t>
            </a:r>
            <a:r>
              <a:rPr lang="cs-CZ" dirty="0" smtClean="0"/>
              <a:t>edoucí oddělení</a:t>
            </a:r>
            <a:endParaRPr lang="cs-CZ" dirty="0"/>
          </a:p>
          <a:p>
            <a:pPr marL="504000" lvl="2" indent="0">
              <a:buNone/>
            </a:pPr>
            <a:endParaRPr lang="cs-CZ" dirty="0" smtClean="0"/>
          </a:p>
          <a:p>
            <a:pPr marL="504000" lvl="2" indent="0">
              <a:buNone/>
            </a:pP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spravazeleznic.cz</a:t>
            </a: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za pozornost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>
    <_activity xmlns="6a0fb406-26c8-433f-804e-57e78048c02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9E467BE44AAB54E966C08C45FE5F634" ma:contentTypeVersion="15" ma:contentTypeDescription="Vytvoří nový dokument" ma:contentTypeScope="" ma:versionID="5ac4fd404ac8560ee6ee25ede7582f14">
  <xsd:schema xmlns:xsd="http://www.w3.org/2001/XMLSchema" xmlns:xs="http://www.w3.org/2001/XMLSchema" xmlns:p="http://schemas.microsoft.com/office/2006/metadata/properties" xmlns:ns3="bb5d0371-1799-4d7c-8513-e76978cf207f" xmlns:ns4="6a0fb406-26c8-433f-804e-57e78048c02d" targetNamespace="http://schemas.microsoft.com/office/2006/metadata/properties" ma:root="true" ma:fieldsID="d9e4af8dee713c955c49cc6d71bb1ff4" ns3:_="" ns4:_="">
    <xsd:import namespace="bb5d0371-1799-4d7c-8513-e76978cf207f"/>
    <xsd:import namespace="6a0fb406-26c8-433f-804e-57e78048c02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5d0371-1799-4d7c-8513-e76978cf207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0fb406-26c8-433f-804e-57e78048c02d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FF8EA7-1263-4087-AF0F-9F8B60680C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5EC983-CFE7-448C-B742-EDD42B46D1A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a0fb406-26c8-433f-804e-57e78048c02d"/>
    <ds:schemaRef ds:uri="bb5d0371-1799-4d7c-8513-e76978cf207f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577276A-E298-4BC5-BC18-571E87763D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5d0371-1799-4d7c-8513-e76978cf207f"/>
    <ds:schemaRef ds:uri="6a0fb406-26c8-433f-804e-57e78048c0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3229</TotalTime>
  <Words>613</Words>
  <Application>Microsoft Office PowerPoint</Application>
  <PresentationFormat>Předvádění na obrazovce (4:3)</PresentationFormat>
  <Paragraphs>129</Paragraphs>
  <Slides>16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Calibri</vt:lpstr>
      <vt:lpstr>Cambria Math</vt:lpstr>
      <vt:lpstr>Verdana</vt:lpstr>
      <vt:lpstr>Office Theme</vt:lpstr>
      <vt:lpstr>Zpoplatnění užití dráhy</vt:lpstr>
      <vt:lpstr>Obsah</vt:lpstr>
      <vt:lpstr>Cena za použití dráhy jízdou vlaku </vt:lpstr>
      <vt:lpstr>Cena za použití dráhy jízdou vlaku</vt:lpstr>
      <vt:lpstr>Cena za použití dráhy jízdou vlaku</vt:lpstr>
      <vt:lpstr>Cena za použití přístupových komunikací pro cestující ve vlaku osobní dopravy</vt:lpstr>
      <vt:lpstr>Cena za použití přístupových komunikací pro cestující ve vlaku osobní dopravy</vt:lpstr>
      <vt:lpstr>Cena za použití dráhy jízdou vlaku </vt:lpstr>
      <vt:lpstr>Cena za použití dráhy jízdou vlaku</vt:lpstr>
      <vt:lpstr>Výkony na síti SŽ </vt:lpstr>
      <vt:lpstr>Výkony na síti SŽ vlkm</vt:lpstr>
      <vt:lpstr>Výkony na síti SŽ hrtkm</vt:lpstr>
      <vt:lpstr>Výkony na hraničních přechodech s Polskou republikou </vt:lpstr>
      <vt:lpstr>Počet vlaků na vybraných hraničních přechodech s Polskou republikou (2019, 2022 a 2023) </vt:lpstr>
      <vt:lpstr>Výkony na vybraných hraničních přechodech s Polskou republikou (2019, 2022 a 2023) hrtkm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příslušné prezentace</dc:title>
  <dc:creator>Bérová Šárka</dc:creator>
  <cp:lastModifiedBy>Havránek Martin, Ing.</cp:lastModifiedBy>
  <cp:revision>153</cp:revision>
  <cp:lastPrinted>2022-12-06T10:45:06Z</cp:lastPrinted>
  <dcterms:created xsi:type="dcterms:W3CDTF">2018-05-24T14:44:43Z</dcterms:created>
  <dcterms:modified xsi:type="dcterms:W3CDTF">2024-04-25T07:51:31Z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0x010100F9E467BE44AAB54E966C08C45FE5F634</vt:lpwstr>
  </property>
</Properties>
</file>